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40"/>
  </p:notesMasterIdLst>
  <p:handoutMasterIdLst>
    <p:handoutMasterId r:id="rId141"/>
  </p:handoutMasterIdLst>
  <p:sldIdLst>
    <p:sldId id="319" r:id="rId2"/>
    <p:sldId id="455" r:id="rId3"/>
    <p:sldId id="521" r:id="rId4"/>
    <p:sldId id="457" r:id="rId5"/>
    <p:sldId id="398" r:id="rId6"/>
    <p:sldId id="522" r:id="rId7"/>
    <p:sldId id="524" r:id="rId8"/>
    <p:sldId id="519" r:id="rId9"/>
    <p:sldId id="399" r:id="rId10"/>
    <p:sldId id="460" r:id="rId11"/>
    <p:sldId id="397" r:id="rId12"/>
    <p:sldId id="272" r:id="rId13"/>
    <p:sldId id="404" r:id="rId14"/>
    <p:sldId id="405" r:id="rId15"/>
    <p:sldId id="453" r:id="rId16"/>
    <p:sldId id="461" r:id="rId17"/>
    <p:sldId id="276" r:id="rId18"/>
    <p:sldId id="561" r:id="rId19"/>
    <p:sldId id="562" r:id="rId20"/>
    <p:sldId id="563" r:id="rId21"/>
    <p:sldId id="458" r:id="rId22"/>
    <p:sldId id="278" r:id="rId23"/>
    <p:sldId id="459" r:id="rId24"/>
    <p:sldId id="406" r:id="rId25"/>
    <p:sldId id="408" r:id="rId26"/>
    <p:sldId id="323" r:id="rId27"/>
    <p:sldId id="564" r:id="rId28"/>
    <p:sldId id="565" r:id="rId29"/>
    <p:sldId id="566" r:id="rId30"/>
    <p:sldId id="567" r:id="rId31"/>
    <p:sldId id="520" r:id="rId32"/>
    <p:sldId id="412" r:id="rId33"/>
    <p:sldId id="454" r:id="rId34"/>
    <p:sldId id="464" r:id="rId35"/>
    <p:sldId id="568" r:id="rId36"/>
    <p:sldId id="569" r:id="rId37"/>
    <p:sldId id="570" r:id="rId38"/>
    <p:sldId id="571" r:id="rId39"/>
    <p:sldId id="481" r:id="rId40"/>
    <p:sldId id="416" r:id="rId41"/>
    <p:sldId id="466" r:id="rId42"/>
    <p:sldId id="467" r:id="rId43"/>
    <p:sldId id="422" r:id="rId44"/>
    <p:sldId id="572" r:id="rId45"/>
    <p:sldId id="573" r:id="rId46"/>
    <p:sldId id="574" r:id="rId47"/>
    <p:sldId id="482" r:id="rId48"/>
    <p:sldId id="451" r:id="rId49"/>
    <p:sldId id="334" r:id="rId50"/>
    <p:sldId id="468" r:id="rId51"/>
    <p:sldId id="426" r:id="rId52"/>
    <p:sldId id="575" r:id="rId53"/>
    <p:sldId id="576" r:id="rId54"/>
    <p:sldId id="577" r:id="rId55"/>
    <p:sldId id="578" r:id="rId56"/>
    <p:sldId id="579" r:id="rId57"/>
    <p:sldId id="580" r:id="rId58"/>
    <p:sldId id="581" r:id="rId59"/>
    <p:sldId id="582" r:id="rId60"/>
    <p:sldId id="583" r:id="rId61"/>
    <p:sldId id="483" r:id="rId62"/>
    <p:sldId id="434" r:id="rId63"/>
    <p:sldId id="475" r:id="rId64"/>
    <p:sldId id="436" r:id="rId65"/>
    <p:sldId id="584" r:id="rId66"/>
    <p:sldId id="585" r:id="rId67"/>
    <p:sldId id="586" r:id="rId68"/>
    <p:sldId id="587" r:id="rId69"/>
    <p:sldId id="486" r:id="rId70"/>
    <p:sldId id="487" r:id="rId71"/>
    <p:sldId id="488" r:id="rId72"/>
    <p:sldId id="489" r:id="rId73"/>
    <p:sldId id="490" r:id="rId74"/>
    <p:sldId id="491" r:id="rId75"/>
    <p:sldId id="492" r:id="rId76"/>
    <p:sldId id="493" r:id="rId77"/>
    <p:sldId id="496" r:id="rId78"/>
    <p:sldId id="495" r:id="rId79"/>
    <p:sldId id="498" r:id="rId80"/>
    <p:sldId id="588" r:id="rId81"/>
    <p:sldId id="589" r:id="rId82"/>
    <p:sldId id="590" r:id="rId83"/>
    <p:sldId id="591" r:id="rId84"/>
    <p:sldId id="503" r:id="rId85"/>
    <p:sldId id="440" r:id="rId86"/>
    <p:sldId id="441" r:id="rId87"/>
    <p:sldId id="442" r:id="rId88"/>
    <p:sldId id="504" r:id="rId89"/>
    <p:sldId id="592" r:id="rId90"/>
    <p:sldId id="593" r:id="rId91"/>
    <p:sldId id="594" r:id="rId92"/>
    <p:sldId id="509" r:id="rId93"/>
    <p:sldId id="443" r:id="rId94"/>
    <p:sldId id="510" r:id="rId95"/>
    <p:sldId id="513" r:id="rId96"/>
    <p:sldId id="515" r:id="rId97"/>
    <p:sldId id="595" r:id="rId98"/>
    <p:sldId id="596" r:id="rId99"/>
    <p:sldId id="597" r:id="rId100"/>
    <p:sldId id="525" r:id="rId101"/>
    <p:sldId id="369" r:id="rId102"/>
    <p:sldId id="448" r:id="rId103"/>
    <p:sldId id="526" r:id="rId104"/>
    <p:sldId id="527" r:id="rId105"/>
    <p:sldId id="528" r:id="rId106"/>
    <p:sldId id="529" r:id="rId107"/>
    <p:sldId id="530" r:id="rId108"/>
    <p:sldId id="534" r:id="rId109"/>
    <p:sldId id="445" r:id="rId110"/>
    <p:sldId id="531" r:id="rId111"/>
    <p:sldId id="532" r:id="rId112"/>
    <p:sldId id="533" r:id="rId113"/>
    <p:sldId id="535" r:id="rId114"/>
    <p:sldId id="536" r:id="rId115"/>
    <p:sldId id="537" r:id="rId116"/>
    <p:sldId id="598" r:id="rId117"/>
    <p:sldId id="539" r:id="rId118"/>
    <p:sldId id="540" r:id="rId119"/>
    <p:sldId id="541" r:id="rId120"/>
    <p:sldId id="542" r:id="rId121"/>
    <p:sldId id="543" r:id="rId122"/>
    <p:sldId id="545" r:id="rId123"/>
    <p:sldId id="546" r:id="rId124"/>
    <p:sldId id="599" r:id="rId125"/>
    <p:sldId id="600" r:id="rId126"/>
    <p:sldId id="548" r:id="rId127"/>
    <p:sldId id="549" r:id="rId128"/>
    <p:sldId id="550" r:id="rId129"/>
    <p:sldId id="551" r:id="rId130"/>
    <p:sldId id="552" r:id="rId131"/>
    <p:sldId id="553" r:id="rId132"/>
    <p:sldId id="601" r:id="rId133"/>
    <p:sldId id="555" r:id="rId134"/>
    <p:sldId id="556" r:id="rId135"/>
    <p:sldId id="557" r:id="rId136"/>
    <p:sldId id="558" r:id="rId137"/>
    <p:sldId id="559" r:id="rId138"/>
    <p:sldId id="264" r:id="rId139"/>
  </p:sldIdLst>
  <p:sldSz cx="12192000" cy="6858000"/>
  <p:notesSz cx="6858000" cy="9144000"/>
  <p:embeddedFontLst>
    <p:embeddedFont>
      <p:font typeface="Cambria" panose="02040503050406030204" pitchFamily="18" charset="0"/>
      <p:regular r:id="rId142"/>
      <p:bold r:id="rId143"/>
      <p:italic r:id="rId144"/>
      <p:boldItalic r:id="rId145"/>
    </p:embeddedFont>
    <p:embeddedFont>
      <p:font typeface="Cambria Math" panose="02040503050406030204" pitchFamily="18" charset="0"/>
      <p:regular r:id="rId146"/>
    </p:embeddedFont>
    <p:embeddedFont>
      <p:font typeface="Roboto Condensed" panose="02000000000000000000" pitchFamily="2" charset="0"/>
      <p:regular r:id="rId147"/>
      <p:bold r:id="rId148"/>
      <p:italic r:id="rId149"/>
      <p:boldItalic r:id="rId150"/>
    </p:embeddedFont>
    <p:embeddedFont>
      <p:font typeface="Roboto Condensed Light" panose="02000000000000000000" pitchFamily="2" charset="0"/>
      <p:regular r:id="rId151"/>
      <p:italic r:id="rId152"/>
    </p:embeddedFont>
    <p:embeddedFont>
      <p:font typeface="Shruti" panose="020B0502040204020203" pitchFamily="34" charset="0"/>
      <p:regular r:id="rId153"/>
      <p:bold r:id="rId154"/>
    </p:embeddedFont>
    <p:embeddedFont>
      <p:font typeface="Wingdings 2" panose="05020102010507070707" pitchFamily="18" charset="2"/>
      <p:regular r:id="rId155"/>
    </p:embeddedFont>
    <p:embeddedFont>
      <p:font typeface="Wingdings 3" panose="05040102010807070707" pitchFamily="18" charset="2"/>
      <p:regular r:id="rId15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modifyVerifier cryptProviderType="rsaAES" cryptAlgorithmClass="hash" cryptAlgorithmType="typeAny" cryptAlgorithmSid="14" spinCount="100000" saltData="zEbE2K4O6DHVslOIfME/kw==" hashData="Ik9iptELWGHEb+JO0PEsSpFjfZHYILL+16oUW0qp6BypuX9AiUvZx8oHgDquiqkhlXhCiLLYRjXJ6NZ0ce8n7A=="/>
  <p:extLst>
    <p:ext uri="{521415D9-36F7-43E2-AB2F-B90AF26B5E84}">
      <p14:sectionLst xmlns:p14="http://schemas.microsoft.com/office/powerpoint/2010/main">
        <p14:section name="Starting" id="{6A146AD5-F5F3-4BBE-AE46-E56C54867D9E}">
          <p14:sldIdLst>
            <p14:sldId id="319"/>
            <p14:sldId id="455"/>
            <p14:sldId id="521"/>
            <p14:sldId id="457"/>
            <p14:sldId id="398"/>
            <p14:sldId id="522"/>
            <p14:sldId id="524"/>
          </p14:sldIdLst>
        </p14:section>
        <p14:section name="M-1" id="{AB4947F4-DB5B-4600-B4C3-C5BA2D05079F}">
          <p14:sldIdLst>
            <p14:sldId id="519"/>
            <p14:sldId id="399"/>
            <p14:sldId id="460"/>
            <p14:sldId id="397"/>
            <p14:sldId id="272"/>
            <p14:sldId id="404"/>
            <p14:sldId id="405"/>
            <p14:sldId id="453"/>
            <p14:sldId id="461"/>
            <p14:sldId id="276"/>
            <p14:sldId id="561"/>
            <p14:sldId id="562"/>
            <p14:sldId id="563"/>
          </p14:sldIdLst>
        </p14:section>
        <p14:section name="M-2" id="{456790FC-1217-4499-8449-3A536B0E0E8B}">
          <p14:sldIdLst>
            <p14:sldId id="458"/>
            <p14:sldId id="278"/>
          </p14:sldIdLst>
        </p14:section>
        <p14:section name="M-2.1" id="{B8B35476-EA1A-4D58-B9DE-37A88A090B03}">
          <p14:sldIdLst>
            <p14:sldId id="459"/>
            <p14:sldId id="406"/>
            <p14:sldId id="408"/>
            <p14:sldId id="323"/>
            <p14:sldId id="564"/>
            <p14:sldId id="565"/>
            <p14:sldId id="566"/>
            <p14:sldId id="567"/>
          </p14:sldIdLst>
        </p14:section>
        <p14:section name="M-2.2" id="{FCFBE355-3912-4DAE-94F8-9528EEFB6ACE}">
          <p14:sldIdLst>
            <p14:sldId id="520"/>
            <p14:sldId id="412"/>
            <p14:sldId id="454"/>
            <p14:sldId id="464"/>
            <p14:sldId id="568"/>
            <p14:sldId id="569"/>
            <p14:sldId id="570"/>
            <p14:sldId id="571"/>
          </p14:sldIdLst>
        </p14:section>
        <p14:section name="M-2.3" id="{63962336-BD31-43D1-BF9E-C9D551334911}">
          <p14:sldIdLst>
            <p14:sldId id="481"/>
            <p14:sldId id="416"/>
            <p14:sldId id="466"/>
            <p14:sldId id="467"/>
            <p14:sldId id="422"/>
            <p14:sldId id="572"/>
            <p14:sldId id="573"/>
            <p14:sldId id="574"/>
          </p14:sldIdLst>
        </p14:section>
        <p14:section name="M-2.4" id="{8EEE38F6-FEED-4CAD-ADD1-5D6A85221B5C}">
          <p14:sldIdLst>
            <p14:sldId id="482"/>
            <p14:sldId id="451"/>
            <p14:sldId id="334"/>
            <p14:sldId id="468"/>
            <p14:sldId id="426"/>
            <p14:sldId id="575"/>
            <p14:sldId id="576"/>
            <p14:sldId id="577"/>
            <p14:sldId id="578"/>
            <p14:sldId id="579"/>
            <p14:sldId id="580"/>
            <p14:sldId id="581"/>
            <p14:sldId id="582"/>
            <p14:sldId id="583"/>
          </p14:sldIdLst>
        </p14:section>
        <p14:section name="M-2.5" id="{EC76C9BE-5D0C-4D70-8BD1-46E496C83947}">
          <p14:sldIdLst>
            <p14:sldId id="483"/>
            <p14:sldId id="434"/>
            <p14:sldId id="475"/>
            <p14:sldId id="436"/>
            <p14:sldId id="584"/>
            <p14:sldId id="585"/>
            <p14:sldId id="586"/>
            <p14:sldId id="587"/>
          </p14:sldIdLst>
        </p14:section>
        <p14:section name="M-3" id="{0885D8DC-BD93-403C-B8B1-9D88304EB289}">
          <p14:sldIdLst>
            <p14:sldId id="486"/>
            <p14:sldId id="487"/>
            <p14:sldId id="488"/>
            <p14:sldId id="489"/>
            <p14:sldId id="490"/>
          </p14:sldIdLst>
        </p14:section>
        <p14:section name="M-4" id="{A3EF9980-8B9E-4A81-B21A-2AABE8B2D293}">
          <p14:sldIdLst>
            <p14:sldId id="491"/>
            <p14:sldId id="492"/>
            <p14:sldId id="493"/>
            <p14:sldId id="496"/>
            <p14:sldId id="495"/>
            <p14:sldId id="498"/>
            <p14:sldId id="588"/>
            <p14:sldId id="589"/>
            <p14:sldId id="590"/>
            <p14:sldId id="591"/>
          </p14:sldIdLst>
        </p14:section>
        <p14:section name="M-5" id="{04B66B0A-5CDB-4A16-9E83-22C612AE57FE}">
          <p14:sldIdLst>
            <p14:sldId id="503"/>
            <p14:sldId id="440"/>
            <p14:sldId id="441"/>
            <p14:sldId id="442"/>
            <p14:sldId id="504"/>
            <p14:sldId id="592"/>
            <p14:sldId id="593"/>
            <p14:sldId id="594"/>
          </p14:sldIdLst>
        </p14:section>
        <p14:section name="M-6" id="{21810986-1760-4EDB-B0C5-A8C78BD1E3E4}">
          <p14:sldIdLst>
            <p14:sldId id="509"/>
            <p14:sldId id="443"/>
            <p14:sldId id="510"/>
            <p14:sldId id="513"/>
            <p14:sldId id="515"/>
            <p14:sldId id="595"/>
            <p14:sldId id="596"/>
            <p14:sldId id="597"/>
          </p14:sldIdLst>
        </p14:section>
        <p14:section name="M-7" id="{2EAF7B13-D802-46D1-AAC1-3424FDFB22D0}">
          <p14:sldIdLst>
            <p14:sldId id="525"/>
            <p14:sldId id="369"/>
            <p14:sldId id="448"/>
            <p14:sldId id="526"/>
            <p14:sldId id="527"/>
            <p14:sldId id="528"/>
            <p14:sldId id="529"/>
            <p14:sldId id="530"/>
          </p14:sldIdLst>
        </p14:section>
        <p14:section name="M-7.1" id="{C38D3D0C-3E25-4788-8300-7429D51985A5}">
          <p14:sldIdLst>
            <p14:sldId id="534"/>
            <p14:sldId id="445"/>
            <p14:sldId id="531"/>
            <p14:sldId id="532"/>
            <p14:sldId id="533"/>
            <p14:sldId id="535"/>
            <p14:sldId id="536"/>
            <p14:sldId id="537"/>
            <p14:sldId id="598"/>
          </p14:sldIdLst>
        </p14:section>
        <p14:section name="M-7.2" id="{7E605ADA-F4E0-430E-9008-474EB720BF51}">
          <p14:sldIdLst>
            <p14:sldId id="539"/>
            <p14:sldId id="540"/>
            <p14:sldId id="541"/>
            <p14:sldId id="542"/>
            <p14:sldId id="543"/>
            <p14:sldId id="545"/>
            <p14:sldId id="546"/>
            <p14:sldId id="599"/>
            <p14:sldId id="600"/>
          </p14:sldIdLst>
        </p14:section>
        <p14:section name="M-7.3" id="{BDD3B00F-7C49-445F-B235-8F9199CDDDC8}">
          <p14:sldIdLst>
            <p14:sldId id="548"/>
            <p14:sldId id="549"/>
            <p14:sldId id="550"/>
            <p14:sldId id="551"/>
            <p14:sldId id="552"/>
            <p14:sldId id="553"/>
            <p14:sldId id="601"/>
          </p14:sldIdLst>
        </p14:section>
        <p14:section name="M-7.4" id="{0BDDB8B9-2577-4871-83CC-BC88ADEB04DE}">
          <p14:sldIdLst>
            <p14:sldId id="555"/>
            <p14:sldId id="556"/>
            <p14:sldId id="557"/>
            <p14:sldId id="558"/>
            <p14:sldId id="559"/>
            <p14:sldId id="264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01B92"/>
    <a:srgbClr val="CBB4DC"/>
    <a:srgbClr val="FFFFFF"/>
    <a:srgbClr val="002060"/>
    <a:srgbClr val="0690DF"/>
    <a:srgbClr val="9999FF"/>
    <a:srgbClr val="607D8B"/>
    <a:srgbClr val="ED524F"/>
    <a:srgbClr val="E4E4E4"/>
    <a:srgbClr val="F543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333" autoAdjust="0"/>
    <p:restoredTop sz="93447" autoAdjust="0"/>
  </p:normalViewPr>
  <p:slideViewPr>
    <p:cSldViewPr snapToGrid="0">
      <p:cViewPr varScale="1">
        <p:scale>
          <a:sx n="56" d="100"/>
          <a:sy n="56" d="100"/>
        </p:scale>
        <p:origin x="1064" y="44"/>
      </p:cViewPr>
      <p:guideLst/>
    </p:cSldViewPr>
  </p:slideViewPr>
  <p:outlineViewPr>
    <p:cViewPr>
      <p:scale>
        <a:sx n="20" d="100"/>
        <a:sy n="20" d="100"/>
      </p:scale>
      <p:origin x="0" y="-7664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  <p:sld r:id="rId11" collapse="1"/>
      <p:sld r:id="rId12" collapse="1"/>
      <p:sld r:id="rId13" collapse="1"/>
      <p:sld r:id="rId14" collapse="1"/>
      <p:sld r:id="rId15" collapse="1"/>
      <p:sld r:id="rId16" collapse="1"/>
      <p:sld r:id="rId17" collapse="1"/>
      <p:sld r:id="rId18" collapse="1"/>
      <p:sld r:id="rId19" collapse="1"/>
      <p:sld r:id="rId20" collapse="1"/>
      <p:sld r:id="rId21" collapse="1"/>
      <p:sld r:id="rId22" collapse="1"/>
      <p:sld r:id="rId23" collapse="1"/>
      <p:sld r:id="rId24" collapse="1"/>
      <p:sld r:id="rId25" collapse="1"/>
      <p:sld r:id="rId26" collapse="1"/>
      <p:sld r:id="rId27" collapse="1"/>
      <p:sld r:id="rId28" collapse="1"/>
      <p:sld r:id="rId29" collapse="1"/>
      <p:sld r:id="rId30" collapse="1"/>
      <p:sld r:id="rId31" collapse="1"/>
      <p:sld r:id="rId32" collapse="1"/>
      <p:sld r:id="rId33" collapse="1"/>
      <p:sld r:id="rId34" collapse="1"/>
      <p:sld r:id="rId35" collapse="1"/>
      <p:sld r:id="rId36" collapse="1"/>
      <p:sld r:id="rId37" collapse="1"/>
      <p:sld r:id="rId38" collapse="1"/>
      <p:sld r:id="rId39" collapse="1"/>
      <p:sld r:id="rId40" collapse="1"/>
      <p:sld r:id="rId41" collapse="1"/>
      <p:sld r:id="rId42" collapse="1"/>
      <p:sld r:id="rId43" collapse="1"/>
      <p:sld r:id="rId44" collapse="1"/>
      <p:sld r:id="rId45" collapse="1"/>
      <p:sld r:id="rId46" collapse="1"/>
      <p:sld r:id="rId47" collapse="1"/>
      <p:sld r:id="rId48" collapse="1"/>
      <p:sld r:id="rId49" collapse="1"/>
      <p:sld r:id="rId50" collapse="1"/>
      <p:sld r:id="rId51" collapse="1"/>
      <p:sld r:id="rId52" collapse="1"/>
      <p:sld r:id="rId53" collapse="1"/>
      <p:sld r:id="rId54" collapse="1"/>
      <p:sld r:id="rId55" collapse="1"/>
      <p:sld r:id="rId56" collapse="1"/>
      <p:sld r:id="rId57" collapse="1"/>
      <p:sld r:id="rId58" collapse="1"/>
      <p:sld r:id="rId59" collapse="1"/>
      <p:sld r:id="rId60" collapse="1"/>
      <p:sld r:id="rId61" collapse="1"/>
      <p:sld r:id="rId62" collapse="1"/>
      <p:sld r:id="rId63" collapse="1"/>
      <p:sld r:id="rId64" collapse="1"/>
      <p:sld r:id="rId65" collapse="1"/>
      <p:sld r:id="rId66" collapse="1"/>
      <p:sld r:id="rId67" collapse="1"/>
      <p:sld r:id="rId68" collapse="1"/>
      <p:sld r:id="rId69" collapse="1"/>
      <p:sld r:id="rId70" collapse="1"/>
      <p:sld r:id="rId71" collapse="1"/>
      <p:sld r:id="rId72" collapse="1"/>
      <p:sld r:id="rId73" collapse="1"/>
      <p:sld r:id="rId74" collapse="1"/>
      <p:sld r:id="rId75" collapse="1"/>
      <p:sld r:id="rId76" collapse="1"/>
      <p:sld r:id="rId77" collapse="1"/>
      <p:sld r:id="rId78" collapse="1"/>
      <p:sld r:id="rId79" collapse="1"/>
      <p:sld r:id="rId80" collapse="1"/>
      <p:sld r:id="rId81" collapse="1"/>
      <p:sld r:id="rId82" collapse="1"/>
      <p:sld r:id="rId83" collapse="1"/>
      <p:sld r:id="rId84" collapse="1"/>
      <p:sld r:id="rId85" collapse="1"/>
      <p:sld r:id="rId86" collapse="1"/>
      <p:sld r:id="rId87" collapse="1"/>
      <p:sld r:id="rId88" collapse="1"/>
      <p:sld r:id="rId89" collapse="1"/>
      <p:sld r:id="rId90" collapse="1"/>
      <p:sld r:id="rId91" collapse="1"/>
      <p:sld r:id="rId92" collapse="1"/>
      <p:sld r:id="rId93" collapse="1"/>
      <p:sld r:id="rId94" collapse="1"/>
      <p:sld r:id="rId95" collapse="1"/>
      <p:sld r:id="rId96" collapse="1"/>
      <p:sld r:id="rId97" collapse="1"/>
      <p:sld r:id="rId98" collapse="1"/>
      <p:sld r:id="rId99" collapse="1"/>
      <p:sld r:id="rId100" collapse="1"/>
      <p:sld r:id="rId101" collapse="1"/>
      <p:sld r:id="rId102" collapse="1"/>
      <p:sld r:id="rId103" collapse="1"/>
      <p:sld r:id="rId104" collapse="1"/>
      <p:sld r:id="rId105" collapse="1"/>
      <p:sld r:id="rId106" collapse="1"/>
      <p:sld r:id="rId107" collapse="1"/>
      <p:sld r:id="rId108" collapse="1"/>
      <p:sld r:id="rId109" collapse="1"/>
      <p:sld r:id="rId110" collapse="1"/>
      <p:sld r:id="rId111" collapse="1"/>
      <p:sld r:id="rId112" collapse="1"/>
      <p:sld r:id="rId113" collapse="1"/>
      <p:sld r:id="rId114" collapse="1"/>
      <p:sld r:id="rId115" collapse="1"/>
      <p:sld r:id="rId116" collapse="1"/>
      <p:sld r:id="rId117" collapse="1"/>
      <p:sld r:id="rId118" collapse="1"/>
      <p:sld r:id="rId119" collapse="1"/>
    </p:sldLst>
  </p:outlineViewPr>
  <p:notesTextViewPr>
    <p:cViewPr>
      <p:scale>
        <a:sx n="25" d="100"/>
        <a:sy n="25" d="100"/>
      </p:scale>
      <p:origin x="0" y="0"/>
    </p:cViewPr>
  </p:notesTextViewPr>
  <p:sorterViewPr>
    <p:cViewPr>
      <p:scale>
        <a:sx n="100" d="100"/>
        <a:sy n="100" d="100"/>
      </p:scale>
      <p:origin x="0" y="-11276"/>
    </p:cViewPr>
  </p:sorterViewPr>
  <p:notesViewPr>
    <p:cSldViewPr snapToGrid="0">
      <p:cViewPr>
        <p:scale>
          <a:sx n="66" d="100"/>
          <a:sy n="66" d="100"/>
        </p:scale>
        <p:origin x="2292" y="-60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theme" Target="theme/theme1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font" Target="fonts/font8.fntdata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tableStyles" Target="tableStyles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font" Target="fonts/font9.fntdata"/><Relationship Id="rId155" Type="http://schemas.openxmlformats.org/officeDocument/2006/relationships/font" Target="fonts/font14.fntdata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notesMaster" Target="notesMasters/notesMaster1.xml"/><Relationship Id="rId145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font" Target="fonts/font10.fntdata"/><Relationship Id="rId156" Type="http://schemas.openxmlformats.org/officeDocument/2006/relationships/font" Target="fonts/font15.fntdata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handoutMaster" Target="handoutMasters/handoutMaster1.xml"/><Relationship Id="rId146" Type="http://schemas.openxmlformats.org/officeDocument/2006/relationships/font" Target="fonts/font5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font" Target="fonts/font11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font" Target="fonts/font6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font" Target="fonts/font1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font" Target="fonts/font12.fntdata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font" Target="fonts/font2.fntdata"/><Relationship Id="rId148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font" Target="fonts/font13.fntdata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font" Target="fonts/font3.fntdata"/><Relationship Id="rId90" Type="http://schemas.openxmlformats.org/officeDocument/2006/relationships/slide" Target="slides/slide89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/Relationships>
</file>

<file path=ppt/_rels/viewProps.xml.rels><?xml version="1.0" encoding="UTF-8" standalone="yes"?>
<Relationships xmlns="http://schemas.openxmlformats.org/package/2006/relationships"><Relationship Id="rId26" Type="http://schemas.openxmlformats.org/officeDocument/2006/relationships/slide" Target="slides/slide33.xml"/><Relationship Id="rId117" Type="http://schemas.openxmlformats.org/officeDocument/2006/relationships/slide" Target="slides/slide136.xml"/><Relationship Id="rId21" Type="http://schemas.openxmlformats.org/officeDocument/2006/relationships/slide" Target="slides/slide27.xml"/><Relationship Id="rId42" Type="http://schemas.openxmlformats.org/officeDocument/2006/relationships/slide" Target="slides/slide51.xml"/><Relationship Id="rId47" Type="http://schemas.openxmlformats.org/officeDocument/2006/relationships/slide" Target="slides/slide56.xml"/><Relationship Id="rId63" Type="http://schemas.openxmlformats.org/officeDocument/2006/relationships/slide" Target="slides/slide75.xml"/><Relationship Id="rId68" Type="http://schemas.openxmlformats.org/officeDocument/2006/relationships/slide" Target="slides/slide80.xml"/><Relationship Id="rId84" Type="http://schemas.openxmlformats.org/officeDocument/2006/relationships/slide" Target="slides/slide98.xml"/><Relationship Id="rId89" Type="http://schemas.openxmlformats.org/officeDocument/2006/relationships/slide" Target="slides/slide104.xml"/><Relationship Id="rId112" Type="http://schemas.openxmlformats.org/officeDocument/2006/relationships/slide" Target="slides/slide130.xml"/><Relationship Id="rId16" Type="http://schemas.openxmlformats.org/officeDocument/2006/relationships/slide" Target="slides/slide20.xml"/><Relationship Id="rId107" Type="http://schemas.openxmlformats.org/officeDocument/2006/relationships/slide" Target="slides/slide124.xml"/><Relationship Id="rId11" Type="http://schemas.openxmlformats.org/officeDocument/2006/relationships/slide" Target="slides/slide15.xml"/><Relationship Id="rId32" Type="http://schemas.openxmlformats.org/officeDocument/2006/relationships/slide" Target="slides/slide40.xml"/><Relationship Id="rId37" Type="http://schemas.openxmlformats.org/officeDocument/2006/relationships/slide" Target="slides/slide45.xml"/><Relationship Id="rId53" Type="http://schemas.openxmlformats.org/officeDocument/2006/relationships/slide" Target="slides/slide63.xml"/><Relationship Id="rId58" Type="http://schemas.openxmlformats.org/officeDocument/2006/relationships/slide" Target="slides/slide68.xml"/><Relationship Id="rId74" Type="http://schemas.openxmlformats.org/officeDocument/2006/relationships/slide" Target="slides/slide87.xml"/><Relationship Id="rId79" Type="http://schemas.openxmlformats.org/officeDocument/2006/relationships/slide" Target="slides/slide93.xml"/><Relationship Id="rId102" Type="http://schemas.openxmlformats.org/officeDocument/2006/relationships/slide" Target="slides/slide119.xml"/><Relationship Id="rId5" Type="http://schemas.openxmlformats.org/officeDocument/2006/relationships/slide" Target="slides/slide9.xml"/><Relationship Id="rId90" Type="http://schemas.openxmlformats.org/officeDocument/2006/relationships/slide" Target="slides/slide105.xml"/><Relationship Id="rId95" Type="http://schemas.openxmlformats.org/officeDocument/2006/relationships/slide" Target="slides/slide111.xml"/><Relationship Id="rId22" Type="http://schemas.openxmlformats.org/officeDocument/2006/relationships/slide" Target="slides/slide28.xml"/><Relationship Id="rId27" Type="http://schemas.openxmlformats.org/officeDocument/2006/relationships/slide" Target="slides/slide34.xml"/><Relationship Id="rId43" Type="http://schemas.openxmlformats.org/officeDocument/2006/relationships/slide" Target="slides/slide52.xml"/><Relationship Id="rId48" Type="http://schemas.openxmlformats.org/officeDocument/2006/relationships/slide" Target="slides/slide57.xml"/><Relationship Id="rId64" Type="http://schemas.openxmlformats.org/officeDocument/2006/relationships/slide" Target="slides/slide76.xml"/><Relationship Id="rId69" Type="http://schemas.openxmlformats.org/officeDocument/2006/relationships/slide" Target="slides/slide81.xml"/><Relationship Id="rId113" Type="http://schemas.openxmlformats.org/officeDocument/2006/relationships/slide" Target="slides/slide131.xml"/><Relationship Id="rId118" Type="http://schemas.openxmlformats.org/officeDocument/2006/relationships/slide" Target="slides/slide137.xml"/><Relationship Id="rId80" Type="http://schemas.openxmlformats.org/officeDocument/2006/relationships/slide" Target="slides/slide94.xml"/><Relationship Id="rId85" Type="http://schemas.openxmlformats.org/officeDocument/2006/relationships/slide" Target="slides/slide99.xml"/><Relationship Id="rId12" Type="http://schemas.openxmlformats.org/officeDocument/2006/relationships/slide" Target="slides/slide16.xml"/><Relationship Id="rId17" Type="http://schemas.openxmlformats.org/officeDocument/2006/relationships/slide" Target="slides/slide22.xml"/><Relationship Id="rId33" Type="http://schemas.openxmlformats.org/officeDocument/2006/relationships/slide" Target="slides/slide41.xml"/><Relationship Id="rId38" Type="http://schemas.openxmlformats.org/officeDocument/2006/relationships/slide" Target="slides/slide46.xml"/><Relationship Id="rId59" Type="http://schemas.openxmlformats.org/officeDocument/2006/relationships/slide" Target="slides/slide70.xml"/><Relationship Id="rId103" Type="http://schemas.openxmlformats.org/officeDocument/2006/relationships/slide" Target="slides/slide120.xml"/><Relationship Id="rId108" Type="http://schemas.openxmlformats.org/officeDocument/2006/relationships/slide" Target="slides/slide125.xml"/><Relationship Id="rId54" Type="http://schemas.openxmlformats.org/officeDocument/2006/relationships/slide" Target="slides/slide64.xml"/><Relationship Id="rId70" Type="http://schemas.openxmlformats.org/officeDocument/2006/relationships/slide" Target="slides/slide82.xml"/><Relationship Id="rId75" Type="http://schemas.openxmlformats.org/officeDocument/2006/relationships/slide" Target="slides/slide88.xml"/><Relationship Id="rId91" Type="http://schemas.openxmlformats.org/officeDocument/2006/relationships/slide" Target="slides/slide106.xml"/><Relationship Id="rId96" Type="http://schemas.openxmlformats.org/officeDocument/2006/relationships/slide" Target="slides/slide112.xml"/><Relationship Id="rId1" Type="http://schemas.openxmlformats.org/officeDocument/2006/relationships/slide" Target="slides/slide1.xml"/><Relationship Id="rId6" Type="http://schemas.openxmlformats.org/officeDocument/2006/relationships/slide" Target="slides/slide10.xml"/><Relationship Id="rId23" Type="http://schemas.openxmlformats.org/officeDocument/2006/relationships/slide" Target="slides/slide29.xml"/><Relationship Id="rId28" Type="http://schemas.openxmlformats.org/officeDocument/2006/relationships/slide" Target="slides/slide35.xml"/><Relationship Id="rId49" Type="http://schemas.openxmlformats.org/officeDocument/2006/relationships/slide" Target="slides/slide58.xml"/><Relationship Id="rId114" Type="http://schemas.openxmlformats.org/officeDocument/2006/relationships/slide" Target="slides/slide132.xml"/><Relationship Id="rId119" Type="http://schemas.openxmlformats.org/officeDocument/2006/relationships/slide" Target="slides/slide138.xml"/><Relationship Id="rId10" Type="http://schemas.openxmlformats.org/officeDocument/2006/relationships/slide" Target="slides/slide14.xml"/><Relationship Id="rId31" Type="http://schemas.openxmlformats.org/officeDocument/2006/relationships/slide" Target="slides/slide38.xml"/><Relationship Id="rId44" Type="http://schemas.openxmlformats.org/officeDocument/2006/relationships/slide" Target="slides/slide53.xml"/><Relationship Id="rId52" Type="http://schemas.openxmlformats.org/officeDocument/2006/relationships/slide" Target="slides/slide62.xml"/><Relationship Id="rId60" Type="http://schemas.openxmlformats.org/officeDocument/2006/relationships/slide" Target="slides/slide71.xml"/><Relationship Id="rId65" Type="http://schemas.openxmlformats.org/officeDocument/2006/relationships/slide" Target="slides/slide77.xml"/><Relationship Id="rId73" Type="http://schemas.openxmlformats.org/officeDocument/2006/relationships/slide" Target="slides/slide86.xml"/><Relationship Id="rId78" Type="http://schemas.openxmlformats.org/officeDocument/2006/relationships/slide" Target="slides/slide91.xml"/><Relationship Id="rId81" Type="http://schemas.openxmlformats.org/officeDocument/2006/relationships/slide" Target="slides/slide95.xml"/><Relationship Id="rId86" Type="http://schemas.openxmlformats.org/officeDocument/2006/relationships/slide" Target="slides/slide101.xml"/><Relationship Id="rId94" Type="http://schemas.openxmlformats.org/officeDocument/2006/relationships/slide" Target="slides/slide110.xml"/><Relationship Id="rId99" Type="http://schemas.openxmlformats.org/officeDocument/2006/relationships/slide" Target="slides/slide115.xml"/><Relationship Id="rId101" Type="http://schemas.openxmlformats.org/officeDocument/2006/relationships/slide" Target="slides/slide118.xml"/><Relationship Id="rId4" Type="http://schemas.openxmlformats.org/officeDocument/2006/relationships/slide" Target="slides/slide7.xml"/><Relationship Id="rId9" Type="http://schemas.openxmlformats.org/officeDocument/2006/relationships/slide" Target="slides/slide13.xml"/><Relationship Id="rId13" Type="http://schemas.openxmlformats.org/officeDocument/2006/relationships/slide" Target="slides/slide17.xml"/><Relationship Id="rId18" Type="http://schemas.openxmlformats.org/officeDocument/2006/relationships/slide" Target="slides/slide24.xml"/><Relationship Id="rId39" Type="http://schemas.openxmlformats.org/officeDocument/2006/relationships/slide" Target="slides/slide48.xml"/><Relationship Id="rId109" Type="http://schemas.openxmlformats.org/officeDocument/2006/relationships/slide" Target="slides/slide127.xml"/><Relationship Id="rId34" Type="http://schemas.openxmlformats.org/officeDocument/2006/relationships/slide" Target="slides/slide42.xml"/><Relationship Id="rId50" Type="http://schemas.openxmlformats.org/officeDocument/2006/relationships/slide" Target="slides/slide59.xml"/><Relationship Id="rId55" Type="http://schemas.openxmlformats.org/officeDocument/2006/relationships/slide" Target="slides/slide65.xml"/><Relationship Id="rId76" Type="http://schemas.openxmlformats.org/officeDocument/2006/relationships/slide" Target="slides/slide89.xml"/><Relationship Id="rId97" Type="http://schemas.openxmlformats.org/officeDocument/2006/relationships/slide" Target="slides/slide113.xml"/><Relationship Id="rId104" Type="http://schemas.openxmlformats.org/officeDocument/2006/relationships/slide" Target="slides/slide121.xml"/><Relationship Id="rId7" Type="http://schemas.openxmlformats.org/officeDocument/2006/relationships/slide" Target="slides/slide11.xml"/><Relationship Id="rId71" Type="http://schemas.openxmlformats.org/officeDocument/2006/relationships/slide" Target="slides/slide83.xml"/><Relationship Id="rId92" Type="http://schemas.openxmlformats.org/officeDocument/2006/relationships/slide" Target="slides/slide107.xml"/><Relationship Id="rId2" Type="http://schemas.openxmlformats.org/officeDocument/2006/relationships/slide" Target="slides/slide5.xml"/><Relationship Id="rId29" Type="http://schemas.openxmlformats.org/officeDocument/2006/relationships/slide" Target="slides/slide36.xml"/><Relationship Id="rId24" Type="http://schemas.openxmlformats.org/officeDocument/2006/relationships/slide" Target="slides/slide30.xml"/><Relationship Id="rId40" Type="http://schemas.openxmlformats.org/officeDocument/2006/relationships/slide" Target="slides/slide49.xml"/><Relationship Id="rId45" Type="http://schemas.openxmlformats.org/officeDocument/2006/relationships/slide" Target="slides/slide54.xml"/><Relationship Id="rId66" Type="http://schemas.openxmlformats.org/officeDocument/2006/relationships/slide" Target="slides/slide78.xml"/><Relationship Id="rId87" Type="http://schemas.openxmlformats.org/officeDocument/2006/relationships/slide" Target="slides/slide102.xml"/><Relationship Id="rId110" Type="http://schemas.openxmlformats.org/officeDocument/2006/relationships/slide" Target="slides/slide128.xml"/><Relationship Id="rId115" Type="http://schemas.openxmlformats.org/officeDocument/2006/relationships/slide" Target="slides/slide134.xml"/><Relationship Id="rId61" Type="http://schemas.openxmlformats.org/officeDocument/2006/relationships/slide" Target="slides/slide72.xml"/><Relationship Id="rId82" Type="http://schemas.openxmlformats.org/officeDocument/2006/relationships/slide" Target="slides/slide96.xml"/><Relationship Id="rId19" Type="http://schemas.openxmlformats.org/officeDocument/2006/relationships/slide" Target="slides/slide25.xml"/><Relationship Id="rId14" Type="http://schemas.openxmlformats.org/officeDocument/2006/relationships/slide" Target="slides/slide18.xml"/><Relationship Id="rId30" Type="http://schemas.openxmlformats.org/officeDocument/2006/relationships/slide" Target="slides/slide37.xml"/><Relationship Id="rId35" Type="http://schemas.openxmlformats.org/officeDocument/2006/relationships/slide" Target="slides/slide43.xml"/><Relationship Id="rId56" Type="http://schemas.openxmlformats.org/officeDocument/2006/relationships/slide" Target="slides/slide66.xml"/><Relationship Id="rId77" Type="http://schemas.openxmlformats.org/officeDocument/2006/relationships/slide" Target="slides/slide90.xml"/><Relationship Id="rId100" Type="http://schemas.openxmlformats.org/officeDocument/2006/relationships/slide" Target="slides/slide116.xml"/><Relationship Id="rId105" Type="http://schemas.openxmlformats.org/officeDocument/2006/relationships/slide" Target="slides/slide122.xml"/><Relationship Id="rId8" Type="http://schemas.openxmlformats.org/officeDocument/2006/relationships/slide" Target="slides/slide12.xml"/><Relationship Id="rId51" Type="http://schemas.openxmlformats.org/officeDocument/2006/relationships/slide" Target="slides/slide60.xml"/><Relationship Id="rId72" Type="http://schemas.openxmlformats.org/officeDocument/2006/relationships/slide" Target="slides/slide85.xml"/><Relationship Id="rId93" Type="http://schemas.openxmlformats.org/officeDocument/2006/relationships/slide" Target="slides/slide109.xml"/><Relationship Id="rId98" Type="http://schemas.openxmlformats.org/officeDocument/2006/relationships/slide" Target="slides/slide114.xml"/><Relationship Id="rId3" Type="http://schemas.openxmlformats.org/officeDocument/2006/relationships/slide" Target="slides/slide6.xml"/><Relationship Id="rId25" Type="http://schemas.openxmlformats.org/officeDocument/2006/relationships/slide" Target="slides/slide32.xml"/><Relationship Id="rId46" Type="http://schemas.openxmlformats.org/officeDocument/2006/relationships/slide" Target="slides/slide55.xml"/><Relationship Id="rId67" Type="http://schemas.openxmlformats.org/officeDocument/2006/relationships/slide" Target="slides/slide79.xml"/><Relationship Id="rId116" Type="http://schemas.openxmlformats.org/officeDocument/2006/relationships/slide" Target="slides/slide135.xml"/><Relationship Id="rId20" Type="http://schemas.openxmlformats.org/officeDocument/2006/relationships/slide" Target="slides/slide26.xml"/><Relationship Id="rId41" Type="http://schemas.openxmlformats.org/officeDocument/2006/relationships/slide" Target="slides/slide50.xml"/><Relationship Id="rId62" Type="http://schemas.openxmlformats.org/officeDocument/2006/relationships/slide" Target="slides/slide73.xml"/><Relationship Id="rId83" Type="http://schemas.openxmlformats.org/officeDocument/2006/relationships/slide" Target="slides/slide97.xml"/><Relationship Id="rId88" Type="http://schemas.openxmlformats.org/officeDocument/2006/relationships/slide" Target="slides/slide103.xml"/><Relationship Id="rId111" Type="http://schemas.openxmlformats.org/officeDocument/2006/relationships/slide" Target="slides/slide129.xml"/><Relationship Id="rId15" Type="http://schemas.openxmlformats.org/officeDocument/2006/relationships/slide" Target="slides/slide19.xml"/><Relationship Id="rId36" Type="http://schemas.openxmlformats.org/officeDocument/2006/relationships/slide" Target="slides/slide44.xml"/><Relationship Id="rId57" Type="http://schemas.openxmlformats.org/officeDocument/2006/relationships/slide" Target="slides/slide67.xml"/><Relationship Id="rId106" Type="http://schemas.openxmlformats.org/officeDocument/2006/relationships/slide" Target="slides/slide12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0691E0-E0E7-464F-892B-71ACC2518A4D}" type="datetimeFigureOut">
              <a:rPr lang="en-US" smtClean="0"/>
              <a:t>7/10/2024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53689D-5810-4E66-9D5F-1657D824CF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09607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48E3F3-8B31-41D2-AA9B-9796555DB866}" type="datetimeFigureOut">
              <a:rPr lang="en-US" smtClean="0"/>
              <a:t>7/10/2024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79BDEF-6165-4E72-B1A6-6E8034CEC2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0139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79BDEF-6165-4E72-B1A6-6E8034CEC24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4336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79BDEF-6165-4E72-B1A6-6E8034CEC248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2458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79BDEF-6165-4E72-B1A6-6E8034CEC248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4970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79BDEF-6165-4E72-B1A6-6E8034CEC248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3393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79BDEF-6165-4E72-B1A6-6E8034CEC248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9110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79BDEF-6165-4E72-B1A6-6E8034CEC248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1385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79BDEF-6165-4E72-B1A6-6E8034CEC248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8153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79BDEF-6165-4E72-B1A6-6E8034CEC248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755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79BDEF-6165-4E72-B1A6-6E8034CEC248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87656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79BDEF-6165-4E72-B1A6-6E8034CEC248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0886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79BDEF-6165-4E72-B1A6-6E8034CEC248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5068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79BDEF-6165-4E72-B1A6-6E8034CEC24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66507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79BDEF-6165-4E72-B1A6-6E8034CEC248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1690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79BDEF-6165-4E72-B1A6-6E8034CEC248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99333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79BDEF-6165-4E72-B1A6-6E8034CEC248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98612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79BDEF-6165-4E72-B1A6-6E8034CEC248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95433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79BDEF-6165-4E72-B1A6-6E8034CEC248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90188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79BDEF-6165-4E72-B1A6-6E8034CEC248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86646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79BDEF-6165-4E72-B1A6-6E8034CEC248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47521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79BDEF-6165-4E72-B1A6-6E8034CEC248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38348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79BDEF-6165-4E72-B1A6-6E8034CEC248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02509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79BDEF-6165-4E72-B1A6-6E8034CEC248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0620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79BDEF-6165-4E72-B1A6-6E8034CEC24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08523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79BDEF-6165-4E72-B1A6-6E8034CEC248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249613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79BDEF-6165-4E72-B1A6-6E8034CEC248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28415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79BDEF-6165-4E72-B1A6-6E8034CEC248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71219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79BDEF-6165-4E72-B1A6-6E8034CEC248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53278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79BDEF-6165-4E72-B1A6-6E8034CEC248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0840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79BDEF-6165-4E72-B1A6-6E8034CEC248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43544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79BDEF-6165-4E72-B1A6-6E8034CEC248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23316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79BDEF-6165-4E72-B1A6-6E8034CEC248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271700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79BDEF-6165-4E72-B1A6-6E8034CEC248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38203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79BDEF-6165-4E72-B1A6-6E8034CEC248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405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79BDEF-6165-4E72-B1A6-6E8034CEC24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20235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79BDEF-6165-4E72-B1A6-6E8034CEC248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88394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79BDEF-6165-4E72-B1A6-6E8034CEC248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00216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79BDEF-6165-4E72-B1A6-6E8034CEC248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105392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79BDEF-6165-4E72-B1A6-6E8034CEC248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45808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79BDEF-6165-4E72-B1A6-6E8034CEC248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37372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79BDEF-6165-4E72-B1A6-6E8034CEC248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57587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79BDEF-6165-4E72-B1A6-6E8034CEC248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20004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79BDEF-6165-4E72-B1A6-6E8034CEC248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00308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79BDEF-6165-4E72-B1A6-6E8034CEC248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51663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79BDEF-6165-4E72-B1A6-6E8034CEC248}" type="slidenum">
              <a:rPr lang="en-US" smtClean="0"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2742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79BDEF-6165-4E72-B1A6-6E8034CEC24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15651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79BDEF-6165-4E72-B1A6-6E8034CEC248}" type="slidenum">
              <a:rPr lang="en-US" smtClean="0"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53295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79BDEF-6165-4E72-B1A6-6E8034CEC248}" type="slidenum">
              <a:rPr lang="en-US" smtClean="0"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510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79BDEF-6165-4E72-B1A6-6E8034CEC248}" type="slidenum">
              <a:rPr lang="en-US" smtClean="0"/>
              <a:t>137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3851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79BDEF-6165-4E72-B1A6-6E8034CEC24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0854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79BDEF-6165-4E72-B1A6-6E8034CEC24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5711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79BDEF-6165-4E72-B1A6-6E8034CEC24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1642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79BDEF-6165-4E72-B1A6-6E8034CEC248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445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3.png"/><Relationship Id="rId7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0.jpg"/><Relationship Id="rId4" Type="http://schemas.openxmlformats.org/officeDocument/2006/relationships/image" Target="../media/image6.png"/><Relationship Id="rId9" Type="http://schemas.openxmlformats.org/officeDocument/2006/relationships/image" Target="../media/image1.png"/></Relationships>
</file>

<file path=ppt/slideLayouts/_rels/slideLayout11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3.png"/><Relationship Id="rId7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.png"/><Relationship Id="rId4" Type="http://schemas.openxmlformats.org/officeDocument/2006/relationships/image" Target="../media/image11.png"/><Relationship Id="rId9" Type="http://schemas.openxmlformats.org/officeDocument/2006/relationships/image" Target="../media/image9.jpeg"/></Relationships>
</file>

<file path=ppt/slideLayouts/_rels/slideLayout12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3.png"/><Relationship Id="rId7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.png"/><Relationship Id="rId4" Type="http://schemas.openxmlformats.org/officeDocument/2006/relationships/image" Target="../media/image11.png"/><Relationship Id="rId9" Type="http://schemas.openxmlformats.org/officeDocument/2006/relationships/image" Target="../media/image9.jpeg"/></Relationships>
</file>

<file path=ppt/slideLayouts/_rels/slideLayout13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3.png"/><Relationship Id="rId7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.png"/><Relationship Id="rId4" Type="http://schemas.openxmlformats.org/officeDocument/2006/relationships/image" Target="../media/image11.png"/><Relationship Id="rId9" Type="http://schemas.openxmlformats.org/officeDocument/2006/relationships/image" Target="../media/image9.jpeg"/></Relationships>
</file>

<file path=ppt/slideLayouts/_rels/slideLayout14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3.png"/><Relationship Id="rId7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.png"/><Relationship Id="rId4" Type="http://schemas.openxmlformats.org/officeDocument/2006/relationships/image" Target="../media/image11.png"/><Relationship Id="rId9" Type="http://schemas.openxmlformats.org/officeDocument/2006/relationships/image" Target="../media/image9.jpeg"/></Relationships>
</file>

<file path=ppt/slideLayouts/_rels/slideLayout15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3.png"/><Relationship Id="rId7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.png"/><Relationship Id="rId4" Type="http://schemas.openxmlformats.org/officeDocument/2006/relationships/image" Target="../media/image11.png"/><Relationship Id="rId9" Type="http://schemas.openxmlformats.org/officeDocument/2006/relationships/image" Target="../media/image9.jpeg"/></Relationships>
</file>

<file path=ppt/slideLayouts/_rels/slideLayout16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3.png"/><Relationship Id="rId7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.png"/><Relationship Id="rId4" Type="http://schemas.openxmlformats.org/officeDocument/2006/relationships/image" Target="../media/image11.png"/><Relationship Id="rId9" Type="http://schemas.openxmlformats.org/officeDocument/2006/relationships/image" Target="../media/image9.jpeg"/></Relationships>
</file>

<file path=ppt/slideLayouts/_rels/slideLayout17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3.png"/><Relationship Id="rId7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.png"/><Relationship Id="rId4" Type="http://schemas.openxmlformats.org/officeDocument/2006/relationships/image" Target="../media/image11.png"/><Relationship Id="rId9" Type="http://schemas.openxmlformats.org/officeDocument/2006/relationships/image" Target="../media/image9.jpeg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3.png"/><Relationship Id="rId7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.png"/></Relationships>
</file>

<file path=ppt/slideLayouts/_rels/slideLayout19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3.png"/><Relationship Id="rId7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11" Type="http://schemas.openxmlformats.org/officeDocument/2006/relationships/image" Target="../media/image1.png"/><Relationship Id="rId5" Type="http://schemas.openxmlformats.org/officeDocument/2006/relationships/image" Target="../media/image6.png"/><Relationship Id="rId10" Type="http://schemas.openxmlformats.org/officeDocument/2006/relationships/image" Target="../media/image9.jpeg"/><Relationship Id="rId4" Type="http://schemas.openxmlformats.org/officeDocument/2006/relationships/image" Target="../media/image11.png"/><Relationship Id="rId9" Type="http://schemas.openxmlformats.org/officeDocument/2006/relationships/image" Target="../media/image12.jpe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3.png"/><Relationship Id="rId7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.png"/><Relationship Id="rId4" Type="http://schemas.openxmlformats.org/officeDocument/2006/relationships/image" Target="../media/image11.png"/><Relationship Id="rId9" Type="http://schemas.openxmlformats.org/officeDocument/2006/relationships/image" Target="../media/image9.jpe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.png"/><Relationship Id="rId4" Type="http://schemas.microsoft.com/office/2007/relationships/hdphoto" Target="../media/hdphoto1.wdp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 - Logo on T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B9A329F3-B4EA-403B-BD1C-FDD65D8E9D3F}"/>
              </a:ext>
            </a:extLst>
          </p:cNvPr>
          <p:cNvGrpSpPr/>
          <p:nvPr userDrawn="1"/>
        </p:nvGrpSpPr>
        <p:grpSpPr>
          <a:xfrm>
            <a:off x="10721798" y="852808"/>
            <a:ext cx="1339023" cy="407045"/>
            <a:chOff x="10721798" y="852808"/>
            <a:chExt cx="1339023" cy="407045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0325C5E-F004-43A9-9277-53A0BD206A7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21798" y="852808"/>
              <a:ext cx="1339022" cy="407045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B63808E-204C-4894-A747-B51DDC7425CA}"/>
                </a:ext>
              </a:extLst>
            </p:cNvPr>
            <p:cNvSpPr/>
            <p:nvPr userDrawn="1"/>
          </p:nvSpPr>
          <p:spPr>
            <a:xfrm>
              <a:off x="10721799" y="852808"/>
              <a:ext cx="1339022" cy="407044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CD05EDD-7D4D-4F15-B3BB-F4E2E35E1780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FE084249-8DB7-4B0A-AA7A-A1A407FC0773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pic>
        <p:nvPicPr>
          <p:cNvPr id="18" name="Shape 56">
            <a:extLst>
              <a:ext uri="{FF2B5EF4-FFF2-40B4-BE49-F238E27FC236}">
                <a16:creationId xmlns:a16="http://schemas.microsoft.com/office/drawing/2014/main" id="{ACB01872-4321-4181-A609-1C503C074C10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86739" r="1768" b="3535"/>
          <a:stretch/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CD07E8-CBAA-45BA-85CF-1233D4AA86C9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0" y="1"/>
            <a:ext cx="12192000" cy="711200"/>
          </a:xfrm>
          <a:solidFill>
            <a:srgbClr val="C0C0C0">
              <a:alpha val="50000"/>
            </a:srgbClr>
          </a:solidFill>
          <a:ln>
            <a:noFill/>
          </a:ln>
        </p:spPr>
        <p:txBody>
          <a:bodyPr lIns="216000" tIns="108000" rIns="216000" bIns="108000">
            <a:normAutofit/>
          </a:bodyPr>
          <a:lstStyle>
            <a:lvl1pPr>
              <a:def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5596C8C-2163-45E8-B709-8118C381771F}"/>
              </a:ext>
            </a:extLst>
          </p:cNvPr>
          <p:cNvCxnSpPr/>
          <p:nvPr userDrawn="1"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86BF578-C91A-4942-95D5-11408C3CCACF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F4971-704E-42EF-A852-52D75741F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5590565"/>
          </a:xfrm>
        </p:spPr>
        <p:txBody>
          <a:bodyPr>
            <a:noAutofit/>
          </a:bodyPr>
          <a:lstStyle>
            <a:lvl1pPr marL="265113" indent="-265113" algn="just">
              <a:buClr>
                <a:schemeClr val="accent6"/>
              </a:buClr>
              <a:buFont typeface="Wingdings 3" panose="05040102010807070707" pitchFamily="18" charset="2"/>
              <a:buChar char=""/>
              <a:defRPr sz="2800">
                <a:solidFill>
                  <a:srgbClr val="002060"/>
                </a:solidFill>
              </a:defRPr>
            </a:lvl1pPr>
            <a:lvl2pPr marL="809625" indent="-352425" algn="just">
              <a:buClr>
                <a:schemeClr val="accent6"/>
              </a:buClr>
              <a:buFont typeface="Wingdings 3" panose="05040102010807070707" pitchFamily="18" charset="2"/>
              <a:buChar char=""/>
              <a:defRPr sz="2800">
                <a:solidFill>
                  <a:srgbClr val="002060"/>
                </a:solidFill>
              </a:defRPr>
            </a:lvl2pPr>
            <a:lvl3pPr marL="1143000" indent="-228600" algn="just">
              <a:buClr>
                <a:schemeClr val="accent6"/>
              </a:buClr>
              <a:buFont typeface="Wingdings" panose="05000000000000000000" pitchFamily="2" charset="2"/>
              <a:buChar char="§"/>
              <a:defRPr sz="2800">
                <a:solidFill>
                  <a:srgbClr val="002060"/>
                </a:solidFill>
              </a:defRPr>
            </a:lvl3pPr>
            <a:lvl4pPr algn="just">
              <a:buClr>
                <a:schemeClr val="accent6"/>
              </a:buClr>
              <a:defRPr sz="2800">
                <a:solidFill>
                  <a:srgbClr val="002060"/>
                </a:solidFill>
              </a:defRPr>
            </a:lvl4pPr>
            <a:lvl5pPr algn="just">
              <a:buClr>
                <a:schemeClr val="accent6"/>
              </a:buClr>
              <a:defRPr sz="2800">
                <a:solidFill>
                  <a:srgbClr val="00206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Date Placeholder 1">
            <a:extLst>
              <a:ext uri="{FF2B5EF4-FFF2-40B4-BE49-F238E27FC236}">
                <a16:creationId xmlns:a16="http://schemas.microsoft.com/office/drawing/2014/main" id="{CA463A36-7025-4394-9467-8A3EC3425B00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0" kern="1200" dirty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rPr>
              <a:t>Prof. Krishna J. Bhadarka </a:t>
            </a:r>
          </a:p>
        </p:txBody>
      </p:sp>
      <p:sp>
        <p:nvSpPr>
          <p:cNvPr id="19" name="Footer Placeholder 2">
            <a:extLst>
              <a:ext uri="{FF2B5EF4-FFF2-40B4-BE49-F238E27FC236}">
                <a16:creationId xmlns:a16="http://schemas.microsoft.com/office/drawing/2014/main" id="{6FB34979-C488-6399-685B-3D132C2ADEDB}"/>
              </a:ext>
            </a:extLst>
          </p:cNvPr>
          <p:cNvSpPr txBox="1">
            <a:spLocks/>
          </p:cNvSpPr>
          <p:nvPr userDrawn="1"/>
        </p:nvSpPr>
        <p:spPr>
          <a:xfrm>
            <a:off x="3581400" y="6652676"/>
            <a:ext cx="5943600" cy="1588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0" kern="1200" dirty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rPr>
              <a:t>#2301HS301 (Discrete Mathematics)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sz="1200" b="0" kern="1200" dirty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rPr>
              <a:t>   Unit 2 – Recurrence Relation and Propositional Logic</a:t>
            </a:r>
          </a:p>
        </p:txBody>
      </p:sp>
    </p:spTree>
    <p:extLst>
      <p:ext uri="{BB962C8B-B14F-4D97-AF65-F5344CB8AC3E}">
        <p14:creationId xmlns:p14="http://schemas.microsoft.com/office/powerpoint/2010/main" val="13069425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- T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4">
                  <a:lumMod val="50000"/>
                </a:schemeClr>
              </a:gs>
              <a:gs pos="100000">
                <a:srgbClr val="009788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4">
                  <a:lumMod val="50000"/>
                </a:schemeClr>
              </a:gs>
              <a:gs pos="100000">
                <a:srgbClr val="009788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4">
                        <a:lumMod val="50000"/>
                      </a:schemeClr>
                    </a:gs>
                    <a:gs pos="100000">
                      <a:srgbClr val="009788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0" name="Picture 19" descr="User icon Royalty Free Vector Image - VectorStock">
            <a:extLst>
              <a:ext uri="{FF2B5EF4-FFF2-40B4-BE49-F238E27FC236}">
                <a16:creationId xmlns:a16="http://schemas.microsoft.com/office/drawing/2014/main" id="{4A8E0F54-DC01-449D-B951-DC7CBAFD954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65D60AFC-04BC-4FCA-A89D-6FCD04B6DC3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65C24A8B-C009-4A74-9481-67BB67CA49B0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5249" y="320499"/>
            <a:ext cx="2976891" cy="90493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A3AC7BD-A867-F897-B87D-EB0D44A3EBF1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4408" y="2086516"/>
            <a:ext cx="2213831" cy="244500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glow rad="228600">
              <a:schemeClr val="accent5">
                <a:satMod val="175000"/>
                <a:alpha val="40000"/>
              </a:schemeClr>
            </a:glow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7969467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- Cy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2">
                        <a:lumMod val="50000"/>
                      </a:schemeClr>
                    </a:gs>
                    <a:gs pos="100000">
                      <a:schemeClr val="accent2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30" name="Picture 29" descr="User icon Royalty Free Vector Image - VectorStock">
            <a:extLst>
              <a:ext uri="{FF2B5EF4-FFF2-40B4-BE49-F238E27FC236}">
                <a16:creationId xmlns:a16="http://schemas.microsoft.com/office/drawing/2014/main" id="{5F55812D-505A-4B1A-9EB5-16DCD08F2B8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0974588E-8956-4BF5-BF58-B7E42070A56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8DCFBA18-DBB7-4232-9BDC-C0D95AE93AF0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5249" y="320499"/>
            <a:ext cx="2976891" cy="904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7843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- Light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3">
                  <a:lumMod val="50000"/>
                </a:schemeClr>
              </a:gs>
              <a:gs pos="100000">
                <a:schemeClr val="accent3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3">
                  <a:lumMod val="50000"/>
                </a:schemeClr>
              </a:gs>
              <a:gs pos="100000">
                <a:schemeClr val="accent3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3">
                        <a:lumMod val="50000"/>
                      </a:schemeClr>
                    </a:gs>
                    <a:gs pos="100000">
                      <a:schemeClr val="accent3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AE6570A8-081D-45CE-A0DD-F78F5EDB0F9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0B000B32-CB56-440D-9FAE-7DE703A93A0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5E75AD4F-9BB9-4005-AB78-4A6D388A4CD6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5249" y="320499"/>
            <a:ext cx="2976891" cy="904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9577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- A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5">
                  <a:lumMod val="50000"/>
                </a:schemeClr>
              </a:gs>
              <a:gs pos="100000">
                <a:schemeClr val="accent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5">
                  <a:lumMod val="50000"/>
                </a:schemeClr>
              </a:gs>
              <a:gs pos="100000">
                <a:schemeClr val="accent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5">
                        <a:lumMod val="75000"/>
                      </a:schemeClr>
                    </a:gs>
                    <a:gs pos="100000">
                      <a:schemeClr val="accent5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00C9ED70-1CC8-4EF2-BE10-AAFE24AAC5D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7FD1CDD6-829C-4C5B-BFB7-74153A66FF2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4964C355-848F-46E4-BB2A-EA2EE69FEBA2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5249" y="320499"/>
            <a:ext cx="2976891" cy="904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59366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- Maro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6">
                  <a:lumMod val="50000"/>
                </a:schemeClr>
              </a:gs>
              <a:gs pos="100000">
                <a:schemeClr val="accent6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6">
                  <a:lumMod val="50000"/>
                </a:schemeClr>
              </a:gs>
              <a:gs pos="100000">
                <a:schemeClr val="accent6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6">
                        <a:lumMod val="50000"/>
                      </a:schemeClr>
                    </a:gs>
                    <a:gs pos="100000">
                      <a:schemeClr val="accent6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80BF4AFD-B365-46D4-AAC5-485DFA5A7D4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2BC70C35-8BA7-4D49-9AF7-DC36FAB8FDA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036D56FE-CA91-4481-9096-27448303AC20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5249" y="320499"/>
            <a:ext cx="2976891" cy="904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4576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- Blue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273238"/>
              </a:gs>
              <a:gs pos="100000">
                <a:srgbClr val="607D8B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273238"/>
              </a:gs>
              <a:gs pos="100000">
                <a:srgbClr val="607D8B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273238"/>
                    </a:gs>
                    <a:gs pos="100000">
                      <a:srgbClr val="607D8B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AEB45C91-0DA6-4973-9AEA-FF1388508AC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F70CF6D9-DDB4-41AA-BB82-F8ED04AD8BC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A561853C-B15A-4153-A982-7E7EB1213BCE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5249" y="320499"/>
            <a:ext cx="2976891" cy="904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10155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- Brow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3E2622"/>
              </a:gs>
              <a:gs pos="100000">
                <a:srgbClr val="79554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3E2622"/>
              </a:gs>
              <a:gs pos="100000">
                <a:srgbClr val="79554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3E2622"/>
                    </a:gs>
                    <a:gs pos="100000">
                      <a:srgbClr val="795547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7E386D9D-B92A-4F40-9089-A1FD00CD387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DA295F85-D43D-42E5-9539-A471116A43B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B976521A-C815-4A64-A047-CE405ED0E59A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5249" y="320499"/>
            <a:ext cx="2976891" cy="904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4997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- Deep Pu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301B92"/>
              </a:gs>
              <a:gs pos="100000">
                <a:srgbClr val="673BB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301B92"/>
              </a:gs>
              <a:gs pos="100000">
                <a:srgbClr val="673BB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301B92"/>
                    </a:gs>
                    <a:gs pos="100000">
                      <a:srgbClr val="673BB7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BE300026-40E8-4FB1-998A-9CEB5F7A1B8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DB3B5E9B-B4F0-4E85-954A-F7CC04BBF24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631765DD-2E04-4EE4-AFB7-43E328823E61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5249" y="320499"/>
            <a:ext cx="2976891" cy="904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99891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0E47A1"/>
                    </a:gs>
                    <a:gs pos="100000">
                      <a:srgbClr val="03A9F5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C3A13D11-EC6C-4E81-AD83-7AC73D273FD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85035EF3-F5FB-41C2-A0BE-B3AEF7556AB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1018DFAF-9B15-4199-9C36-C730A2CE6C5E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5249" y="320499"/>
            <a:ext cx="2976891" cy="904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80755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-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B71B1C"/>
              </a:gs>
              <a:gs pos="100000">
                <a:srgbClr val="ED524F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B71B1C"/>
              </a:gs>
              <a:gs pos="100000">
                <a:srgbClr val="ED524F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B71B1C"/>
                    </a:gs>
                    <a:gs pos="100000">
                      <a:srgbClr val="ED524F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77B7B864-C091-4493-B14B-F5B61B586EED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46" t="7575" r="25761" b="18186"/>
          <a:stretch>
            <a:fillRect/>
          </a:stretch>
        </p:blipFill>
        <p:spPr>
          <a:xfrm>
            <a:off x="356499" y="5214354"/>
            <a:ext cx="1354234" cy="1354234"/>
          </a:xfrm>
          <a:custGeom>
            <a:avLst/>
            <a:gdLst>
              <a:gd name="connsiteX0" fmla="*/ 2286000 w 4572000"/>
              <a:gd name="connsiteY0" fmla="*/ 0 h 4572000"/>
              <a:gd name="connsiteX1" fmla="*/ 4572000 w 4572000"/>
              <a:gd name="connsiteY1" fmla="*/ 2286000 h 4572000"/>
              <a:gd name="connsiteX2" fmla="*/ 2286000 w 4572000"/>
              <a:gd name="connsiteY2" fmla="*/ 4572000 h 4572000"/>
              <a:gd name="connsiteX3" fmla="*/ 0 w 4572000"/>
              <a:gd name="connsiteY3" fmla="*/ 2286000 h 4572000"/>
              <a:gd name="connsiteX4" fmla="*/ 2286000 w 4572000"/>
              <a:gd name="connsiteY4" fmla="*/ 0 h 45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72000" h="4572000">
                <a:moveTo>
                  <a:pt x="2286000" y="0"/>
                </a:moveTo>
                <a:cubicBezTo>
                  <a:pt x="3548523" y="0"/>
                  <a:pt x="4572000" y="1023477"/>
                  <a:pt x="4572000" y="2286000"/>
                </a:cubicBezTo>
                <a:cubicBezTo>
                  <a:pt x="4572000" y="3548523"/>
                  <a:pt x="3548523" y="4572000"/>
                  <a:pt x="2286000" y="4572000"/>
                </a:cubicBezTo>
                <a:cubicBezTo>
                  <a:pt x="1023477" y="4572000"/>
                  <a:pt x="0" y="3548523"/>
                  <a:pt x="0" y="2286000"/>
                </a:cubicBezTo>
                <a:cubicBezTo>
                  <a:pt x="0" y="1023477"/>
                  <a:pt x="1023477" y="0"/>
                  <a:pt x="2286000" y="0"/>
                </a:cubicBezTo>
                <a:close/>
              </a:path>
            </a:pathLst>
          </a:custGeom>
          <a:noFill/>
          <a:ln w="6350">
            <a:solidFill>
              <a:schemeClr val="bg1">
                <a:lumMod val="65000"/>
              </a:schemeClr>
            </a:solidFill>
          </a:ln>
          <a:effectLst/>
        </p:spPr>
      </p:pic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177B86E9-222D-4757-BE64-59540DB794E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8ABCD18B-D4E0-41E4-8162-7E83CB11DAE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744A518A-BE68-4048-BDCB-77578CB57230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5249" y="320499"/>
            <a:ext cx="2976891" cy="904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949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 - Logo on B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619E228D-B2BD-4EFA-9FE9-86D81DDC600E}"/>
              </a:ext>
            </a:extLst>
          </p:cNvPr>
          <p:cNvGrpSpPr/>
          <p:nvPr userDrawn="1"/>
        </p:nvGrpSpPr>
        <p:grpSpPr>
          <a:xfrm>
            <a:off x="10721797" y="6047527"/>
            <a:ext cx="1339023" cy="407045"/>
            <a:chOff x="10721798" y="852808"/>
            <a:chExt cx="1339023" cy="407045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60ED7292-9BDD-4D31-8064-11177842F8C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21798" y="852808"/>
              <a:ext cx="1339022" cy="407045"/>
            </a:xfrm>
            <a:prstGeom prst="rect">
              <a:avLst/>
            </a:prstGeom>
          </p:spPr>
        </p:pic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1F0757EE-ABB9-45D2-B479-D5AB8FB14DF1}"/>
                </a:ext>
              </a:extLst>
            </p:cNvPr>
            <p:cNvSpPr/>
            <p:nvPr userDrawn="1"/>
          </p:nvSpPr>
          <p:spPr>
            <a:xfrm>
              <a:off x="10721799" y="852808"/>
              <a:ext cx="1339022" cy="407044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CD05EDD-7D4D-4F15-B3BB-F4E2E35E1780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FE084249-8DB7-4B0A-AA7A-A1A407FC0773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pic>
        <p:nvPicPr>
          <p:cNvPr id="18" name="Shape 56">
            <a:extLst>
              <a:ext uri="{FF2B5EF4-FFF2-40B4-BE49-F238E27FC236}">
                <a16:creationId xmlns:a16="http://schemas.microsoft.com/office/drawing/2014/main" id="{ACB01872-4321-4181-A609-1C503C074C10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86739" r="1768" b="3535"/>
          <a:stretch/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CD07E8-CBAA-45BA-85CF-1233D4AA8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solidFill>
            <a:srgbClr val="C0C0C0">
              <a:alpha val="50000"/>
            </a:srgbClr>
          </a:solidFill>
          <a:ln>
            <a:noFill/>
          </a:ln>
        </p:spPr>
        <p:txBody>
          <a:bodyPr lIns="216000" tIns="108000" rIns="216000" bIns="108000">
            <a:normAutofit/>
          </a:bodyPr>
          <a:lstStyle>
            <a:lvl1pPr>
              <a:def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5596C8C-2163-45E8-B709-8118C381771F}"/>
              </a:ext>
            </a:extLst>
          </p:cNvPr>
          <p:cNvCxnSpPr/>
          <p:nvPr userDrawn="1"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86BF578-C91A-4942-95D5-11408C3CCACF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F4971-704E-42EF-A852-52D75741F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5590565"/>
          </a:xfrm>
        </p:spPr>
        <p:txBody>
          <a:bodyPr>
            <a:noAutofit/>
          </a:bodyPr>
          <a:lstStyle>
            <a:lvl1pPr marL="265113" indent="-265113" algn="just">
              <a:buClr>
                <a:schemeClr val="accent6"/>
              </a:buClr>
              <a:buFont typeface="Wingdings 3" panose="05040102010807070707" pitchFamily="18" charset="2"/>
              <a:buChar char=""/>
              <a:defRPr sz="2800">
                <a:solidFill>
                  <a:srgbClr val="002060"/>
                </a:solidFill>
              </a:defRPr>
            </a:lvl1pPr>
            <a:lvl2pPr marL="809625" indent="-352425" algn="just">
              <a:buClr>
                <a:schemeClr val="accent6"/>
              </a:buClr>
              <a:buFont typeface="Wingdings 3" panose="05040102010807070707" pitchFamily="18" charset="2"/>
              <a:buChar char=""/>
              <a:defRPr sz="2800">
                <a:solidFill>
                  <a:srgbClr val="002060"/>
                </a:solidFill>
              </a:defRPr>
            </a:lvl2pPr>
            <a:lvl3pPr marL="1143000" indent="-228600" algn="just">
              <a:buClr>
                <a:schemeClr val="accent6"/>
              </a:buClr>
              <a:buFont typeface="Wingdings" panose="05000000000000000000" pitchFamily="2" charset="2"/>
              <a:buChar char="§"/>
              <a:defRPr sz="2800">
                <a:solidFill>
                  <a:srgbClr val="002060"/>
                </a:solidFill>
              </a:defRPr>
            </a:lvl3pPr>
            <a:lvl4pPr algn="just">
              <a:buClr>
                <a:schemeClr val="accent6"/>
              </a:buClr>
              <a:defRPr sz="2800">
                <a:solidFill>
                  <a:srgbClr val="002060"/>
                </a:solidFill>
              </a:defRPr>
            </a:lvl4pPr>
            <a:lvl5pPr algn="just">
              <a:buClr>
                <a:schemeClr val="accent6"/>
              </a:buClr>
              <a:defRPr sz="2800">
                <a:solidFill>
                  <a:srgbClr val="00206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Date Placeholder 1">
            <a:extLst>
              <a:ext uri="{FF2B5EF4-FFF2-40B4-BE49-F238E27FC236}">
                <a16:creationId xmlns:a16="http://schemas.microsoft.com/office/drawing/2014/main" id="{CA463A36-7025-4394-9467-8A3EC3425B00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0" kern="1200" dirty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rPr>
              <a:t>Prof. Krishna J. Bhadarka</a:t>
            </a:r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6FB34979-C488-6399-685B-3D132C2ADEDB}"/>
              </a:ext>
            </a:extLst>
          </p:cNvPr>
          <p:cNvSpPr txBox="1">
            <a:spLocks/>
          </p:cNvSpPr>
          <p:nvPr userDrawn="1"/>
        </p:nvSpPr>
        <p:spPr>
          <a:xfrm>
            <a:off x="3581400" y="6652676"/>
            <a:ext cx="5943600" cy="1588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0" kern="1200" dirty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rPr>
              <a:t>#2301HS301 (Discrete Mathematics)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sz="1200" b="0" kern="1200" dirty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rPr>
              <a:t>   Unit 2 – Recurrence Relation and Propositional Logic</a:t>
            </a:r>
          </a:p>
        </p:txBody>
      </p:sp>
    </p:spTree>
    <p:extLst>
      <p:ext uri="{BB962C8B-B14F-4D97-AF65-F5344CB8AC3E}">
        <p14:creationId xmlns:p14="http://schemas.microsoft.com/office/powerpoint/2010/main" val="52993975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- 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890E4F"/>
              </a:gs>
              <a:gs pos="100000">
                <a:srgbClr val="D81A60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890E4F"/>
              </a:gs>
              <a:gs pos="100000">
                <a:srgbClr val="D81A60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890E4F"/>
                    </a:gs>
                    <a:gs pos="100000">
                      <a:srgbClr val="D81A60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A2F1AAAC-C051-4A31-837B-4A9977722A4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ADF34BDA-AFB4-4120-81EF-C0AB56D388C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C248CBD5-99BA-4017-857A-5ED400F43651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5249" y="320499"/>
            <a:ext cx="2976891" cy="904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4210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 - Logo on B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AE04132C-088A-4457-A3C3-1DC6427585FC}"/>
              </a:ext>
            </a:extLst>
          </p:cNvPr>
          <p:cNvGrpSpPr/>
          <p:nvPr userDrawn="1"/>
        </p:nvGrpSpPr>
        <p:grpSpPr>
          <a:xfrm>
            <a:off x="131179" y="6047527"/>
            <a:ext cx="1339023" cy="407045"/>
            <a:chOff x="10721798" y="852808"/>
            <a:chExt cx="1339023" cy="407045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B49C31A0-0173-45C3-B715-F73A797EA64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21798" y="852808"/>
              <a:ext cx="1339022" cy="407045"/>
            </a:xfrm>
            <a:prstGeom prst="rect">
              <a:avLst/>
            </a:prstGeom>
          </p:spPr>
        </p:pic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6EB3A16-1B2C-44F3-A559-3929B9A2E162}"/>
                </a:ext>
              </a:extLst>
            </p:cNvPr>
            <p:cNvSpPr/>
            <p:nvPr userDrawn="1"/>
          </p:nvSpPr>
          <p:spPr>
            <a:xfrm>
              <a:off x="10721799" y="852808"/>
              <a:ext cx="1339022" cy="407044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CD05EDD-7D4D-4F15-B3BB-F4E2E35E1780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ate Placeholder 1">
            <a:extLst>
              <a:ext uri="{FF2B5EF4-FFF2-40B4-BE49-F238E27FC236}">
                <a16:creationId xmlns:a16="http://schemas.microsoft.com/office/drawing/2014/main" id="{CA463A36-7025-4394-9467-8A3EC3425B00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0" kern="1200" dirty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rPr>
              <a:t>Prof. Krishna J. Bhadarka</a:t>
            </a:r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FE084249-8DB7-4B0A-AA7A-A1A407FC0773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pic>
        <p:nvPicPr>
          <p:cNvPr id="18" name="Shape 56">
            <a:extLst>
              <a:ext uri="{FF2B5EF4-FFF2-40B4-BE49-F238E27FC236}">
                <a16:creationId xmlns:a16="http://schemas.microsoft.com/office/drawing/2014/main" id="{ACB01872-4321-4181-A609-1C503C074C10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86739" r="1768" b="3535"/>
          <a:stretch/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CD07E8-CBAA-45BA-85CF-1233D4AA8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solidFill>
            <a:srgbClr val="C0C0C0">
              <a:alpha val="50000"/>
            </a:srgbClr>
          </a:solidFill>
          <a:ln>
            <a:noFill/>
          </a:ln>
        </p:spPr>
        <p:txBody>
          <a:bodyPr lIns="216000" tIns="108000" rIns="216000" bIns="108000">
            <a:normAutofit/>
          </a:bodyPr>
          <a:lstStyle>
            <a:lvl1pPr>
              <a:def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5596C8C-2163-45E8-B709-8118C381771F}"/>
              </a:ext>
            </a:extLst>
          </p:cNvPr>
          <p:cNvCxnSpPr/>
          <p:nvPr userDrawn="1"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86BF578-C91A-4942-95D5-11408C3CCACF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F4971-704E-42EF-A852-52D75741F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5590565"/>
          </a:xfrm>
        </p:spPr>
        <p:txBody>
          <a:bodyPr>
            <a:noAutofit/>
          </a:bodyPr>
          <a:lstStyle>
            <a:lvl1pPr marL="265113" indent="-265113" algn="just">
              <a:buClr>
                <a:schemeClr val="accent6"/>
              </a:buClr>
              <a:buFont typeface="Wingdings 3" panose="05040102010807070707" pitchFamily="18" charset="2"/>
              <a:buChar char=""/>
              <a:defRPr sz="2800">
                <a:solidFill>
                  <a:srgbClr val="002060"/>
                </a:solidFill>
              </a:defRPr>
            </a:lvl1pPr>
            <a:lvl2pPr marL="809625" indent="-352425" algn="just">
              <a:buClr>
                <a:schemeClr val="accent6"/>
              </a:buClr>
              <a:buFont typeface="Wingdings 3" panose="05040102010807070707" pitchFamily="18" charset="2"/>
              <a:buChar char=""/>
              <a:defRPr sz="2800">
                <a:solidFill>
                  <a:srgbClr val="002060"/>
                </a:solidFill>
              </a:defRPr>
            </a:lvl2pPr>
            <a:lvl3pPr marL="1143000" indent="-228600" algn="just">
              <a:buClr>
                <a:schemeClr val="accent6"/>
              </a:buClr>
              <a:buFont typeface="Wingdings" panose="05000000000000000000" pitchFamily="2" charset="2"/>
              <a:buChar char="§"/>
              <a:defRPr sz="2800">
                <a:solidFill>
                  <a:srgbClr val="002060"/>
                </a:solidFill>
              </a:defRPr>
            </a:lvl3pPr>
            <a:lvl4pPr algn="just">
              <a:buClr>
                <a:schemeClr val="accent6"/>
              </a:buClr>
              <a:defRPr sz="2800">
                <a:solidFill>
                  <a:srgbClr val="002060"/>
                </a:solidFill>
              </a:defRPr>
            </a:lvl4pPr>
            <a:lvl5pPr algn="just">
              <a:buClr>
                <a:schemeClr val="accent6"/>
              </a:buClr>
              <a:defRPr sz="2800">
                <a:solidFill>
                  <a:srgbClr val="00206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6FB34979-C488-6399-685B-3D132C2ADEDB}"/>
              </a:ext>
            </a:extLst>
          </p:cNvPr>
          <p:cNvSpPr txBox="1">
            <a:spLocks/>
          </p:cNvSpPr>
          <p:nvPr userDrawn="1"/>
        </p:nvSpPr>
        <p:spPr>
          <a:xfrm>
            <a:off x="3581400" y="6652676"/>
            <a:ext cx="5943600" cy="1588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0" kern="1200" dirty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rPr>
              <a:t>#2301HS301 (Discrete Mathematics)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sz="1200" b="0" kern="1200" dirty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rPr>
              <a:t>   Unit 2 – Recurrence Relation and Propositional Logic</a:t>
            </a:r>
          </a:p>
        </p:txBody>
      </p:sp>
    </p:spTree>
    <p:extLst>
      <p:ext uri="{BB962C8B-B14F-4D97-AF65-F5344CB8AC3E}">
        <p14:creationId xmlns:p14="http://schemas.microsoft.com/office/powerpoint/2010/main" val="33857857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17">
            <a:extLst>
              <a:ext uri="{FF2B5EF4-FFF2-40B4-BE49-F238E27FC236}">
                <a16:creationId xmlns:a16="http://schemas.microsoft.com/office/drawing/2014/main" id="{2FE5E765-34AD-B1FC-9572-B42D79A1D6FC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7171932-FFF4-4D27-9425-8CB5D27A92F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581" b="21180"/>
          <a:stretch/>
        </p:blipFill>
        <p:spPr>
          <a:xfrm rot="16200000">
            <a:off x="9807099" y="606901"/>
            <a:ext cx="2991808" cy="177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639DF2A-5426-428D-B32D-78E9191D8A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9646" t="18062" r="2731" b="17724"/>
          <a:stretch/>
        </p:blipFill>
        <p:spPr>
          <a:xfrm>
            <a:off x="0" y="401568"/>
            <a:ext cx="543946" cy="7721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B8C6168-C8A4-4660-9D38-045657B80D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>
              <a:defRPr lang="en-US" sz="6000" b="1" kern="1200" dirty="0">
                <a:gradFill flip="none" rotWithShape="1">
                  <a:gsLst>
                    <a:gs pos="10000">
                      <a:schemeClr val="accent2">
                        <a:lumMod val="50000"/>
                      </a:schemeClr>
                    </a:gs>
                    <a:gs pos="100000">
                      <a:schemeClr val="accent2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Write here Section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6C89DA-344D-4448-822C-2826084EF12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Write here Section Subtitle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E04132C-088A-4457-A3C3-1DC6427585FC}"/>
              </a:ext>
            </a:extLst>
          </p:cNvPr>
          <p:cNvGrpSpPr/>
          <p:nvPr userDrawn="1"/>
        </p:nvGrpSpPr>
        <p:grpSpPr>
          <a:xfrm>
            <a:off x="10677938" y="6350844"/>
            <a:ext cx="1339023" cy="407045"/>
            <a:chOff x="10721798" y="852808"/>
            <a:chExt cx="1339023" cy="407045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B49C31A0-0173-45C3-B715-F73A797EA64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21798" y="852808"/>
              <a:ext cx="1339022" cy="407045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6EB3A16-1B2C-44F3-A559-3929B9A2E162}"/>
                </a:ext>
              </a:extLst>
            </p:cNvPr>
            <p:cNvSpPr/>
            <p:nvPr userDrawn="1"/>
          </p:nvSpPr>
          <p:spPr>
            <a:xfrm>
              <a:off x="10721799" y="852808"/>
              <a:ext cx="1339022" cy="407044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77903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ck - Logo on T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D17CCA1-DDAA-4D6C-AAE4-2ECFF46CFEAB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ate Placeholder 1">
            <a:extLst>
              <a:ext uri="{FF2B5EF4-FFF2-40B4-BE49-F238E27FC236}">
                <a16:creationId xmlns:a16="http://schemas.microsoft.com/office/drawing/2014/main" id="{F2FD45BD-9964-4102-8DE9-72CDDDD20A49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0" kern="1200" dirty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rPr>
              <a:t>Prof. Krishna J. Bhadarka</a:t>
            </a:r>
          </a:p>
        </p:txBody>
      </p:sp>
      <p:sp>
        <p:nvSpPr>
          <p:cNvPr id="18" name="Slide Number Placeholder 3">
            <a:extLst>
              <a:ext uri="{FF2B5EF4-FFF2-40B4-BE49-F238E27FC236}">
                <a16:creationId xmlns:a16="http://schemas.microsoft.com/office/drawing/2014/main" id="{32768103-D8F5-4649-8107-E4B3B8C554BB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6C86632-7EFD-4A64-85B1-0CE7D13E0C97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AA5C57A-F840-488A-AACF-E658D398FCEC}"/>
              </a:ext>
            </a:extLst>
          </p:cNvPr>
          <p:cNvGrpSpPr/>
          <p:nvPr userDrawn="1"/>
        </p:nvGrpSpPr>
        <p:grpSpPr>
          <a:xfrm>
            <a:off x="10304203" y="212531"/>
            <a:ext cx="1649043" cy="501287"/>
            <a:chOff x="10721798" y="852808"/>
            <a:chExt cx="1339023" cy="407045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1B8F12B0-F30C-4955-8E3F-625C9D2A74C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21798" y="852808"/>
              <a:ext cx="1339022" cy="407045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508BA0B-FE99-4953-98B0-D2708C070068}"/>
                </a:ext>
              </a:extLst>
            </p:cNvPr>
            <p:cNvSpPr/>
            <p:nvPr userDrawn="1"/>
          </p:nvSpPr>
          <p:spPr>
            <a:xfrm>
              <a:off x="10721799" y="852808"/>
              <a:ext cx="1339022" cy="407044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Footer Placeholder 2">
            <a:extLst>
              <a:ext uri="{FF2B5EF4-FFF2-40B4-BE49-F238E27FC236}">
                <a16:creationId xmlns:a16="http://schemas.microsoft.com/office/drawing/2014/main" id="{E30CA3B1-6AD6-BA7A-0DFD-972CBF945FEF}"/>
              </a:ext>
            </a:extLst>
          </p:cNvPr>
          <p:cNvSpPr txBox="1">
            <a:spLocks/>
          </p:cNvSpPr>
          <p:nvPr userDrawn="1"/>
        </p:nvSpPr>
        <p:spPr>
          <a:xfrm>
            <a:off x="3581400" y="6652676"/>
            <a:ext cx="5832000" cy="1588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0" kern="1200" dirty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rPr>
              <a:t>#2301HS301 (Discrete Mathematics)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sz="1200" b="0" kern="1200" dirty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rPr>
              <a:t>   Unit 2 – Recurrence Relation and Propositional Logic</a:t>
            </a:r>
          </a:p>
        </p:txBody>
      </p:sp>
    </p:spTree>
    <p:extLst>
      <p:ext uri="{BB962C8B-B14F-4D97-AF65-F5344CB8AC3E}">
        <p14:creationId xmlns:p14="http://schemas.microsoft.com/office/powerpoint/2010/main" val="41852813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ck - Logo on B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D17CCA1-DDAA-4D6C-AAE4-2ECFF46CFEAB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ate Placeholder 1">
            <a:extLst>
              <a:ext uri="{FF2B5EF4-FFF2-40B4-BE49-F238E27FC236}">
                <a16:creationId xmlns:a16="http://schemas.microsoft.com/office/drawing/2014/main" id="{F2FD45BD-9964-4102-8DE9-72CDDDD20A49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0" kern="1200" dirty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rPr>
              <a:t>Prof. Krishna J. Bhadarka</a:t>
            </a:r>
          </a:p>
        </p:txBody>
      </p:sp>
      <p:sp>
        <p:nvSpPr>
          <p:cNvPr id="18" name="Slide Number Placeholder 3">
            <a:extLst>
              <a:ext uri="{FF2B5EF4-FFF2-40B4-BE49-F238E27FC236}">
                <a16:creationId xmlns:a16="http://schemas.microsoft.com/office/drawing/2014/main" id="{32768103-D8F5-4649-8107-E4B3B8C554BB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6C86632-7EFD-4A64-85B1-0CE7D13E0C97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FD38B6F-D549-4D28-B5DA-3AF636652084}"/>
              </a:ext>
            </a:extLst>
          </p:cNvPr>
          <p:cNvGrpSpPr/>
          <p:nvPr userDrawn="1"/>
        </p:nvGrpSpPr>
        <p:grpSpPr>
          <a:xfrm>
            <a:off x="10357991" y="5976558"/>
            <a:ext cx="1649043" cy="501287"/>
            <a:chOff x="10721798" y="852808"/>
            <a:chExt cx="1339023" cy="407045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538C9597-8AB6-41B2-8903-FB3D0B47ADD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21798" y="852808"/>
              <a:ext cx="1339022" cy="407045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CB3A116-446D-49CC-96A6-7C8DB2B53F5A}"/>
                </a:ext>
              </a:extLst>
            </p:cNvPr>
            <p:cNvSpPr/>
            <p:nvPr userDrawn="1"/>
          </p:nvSpPr>
          <p:spPr>
            <a:xfrm>
              <a:off x="10721799" y="852808"/>
              <a:ext cx="1339022" cy="407044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Footer Placeholder 2">
            <a:extLst>
              <a:ext uri="{FF2B5EF4-FFF2-40B4-BE49-F238E27FC236}">
                <a16:creationId xmlns:a16="http://schemas.microsoft.com/office/drawing/2014/main" id="{D04ADB9A-6846-35D6-5C4C-97532C8E3DAB}"/>
              </a:ext>
            </a:extLst>
          </p:cNvPr>
          <p:cNvSpPr txBox="1">
            <a:spLocks/>
          </p:cNvSpPr>
          <p:nvPr userDrawn="1"/>
        </p:nvSpPr>
        <p:spPr>
          <a:xfrm>
            <a:off x="3581400" y="6652676"/>
            <a:ext cx="5832000" cy="1588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0" kern="1200" dirty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rPr>
              <a:t>#2301HS301 (Discrete Mathematics)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sz="1200" b="0" kern="1200" dirty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rPr>
              <a:t>   Unit 2 – Recurrence Relation and Propositional Logic</a:t>
            </a:r>
          </a:p>
        </p:txBody>
      </p:sp>
    </p:spTree>
    <p:extLst>
      <p:ext uri="{BB962C8B-B14F-4D97-AF65-F5344CB8AC3E}">
        <p14:creationId xmlns:p14="http://schemas.microsoft.com/office/powerpoint/2010/main" val="18798318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lete Blan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8FD38B6F-D549-4D28-B5DA-3AF636652084}"/>
              </a:ext>
            </a:extLst>
          </p:cNvPr>
          <p:cNvGrpSpPr/>
          <p:nvPr userDrawn="1"/>
        </p:nvGrpSpPr>
        <p:grpSpPr>
          <a:xfrm>
            <a:off x="131179" y="6000405"/>
            <a:ext cx="1649043" cy="501287"/>
            <a:chOff x="10721798" y="852808"/>
            <a:chExt cx="1339023" cy="407045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538C9597-8AB6-41B2-8903-FB3D0B47ADD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21798" y="852808"/>
              <a:ext cx="1339022" cy="407045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CB3A116-446D-49CC-96A6-7C8DB2B53F5A}"/>
                </a:ext>
              </a:extLst>
            </p:cNvPr>
            <p:cNvSpPr/>
            <p:nvPr userDrawn="1"/>
          </p:nvSpPr>
          <p:spPr>
            <a:xfrm>
              <a:off x="10721799" y="852808"/>
              <a:ext cx="1339022" cy="407044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Rectangle: Rounded Corners 10">
            <a:extLst>
              <a:ext uri="{FF2B5EF4-FFF2-40B4-BE49-F238E27FC236}">
                <a16:creationId xmlns:a16="http://schemas.microsoft.com/office/drawing/2014/main" id="{5D17CCA1-DDAA-4D6C-AAE4-2ECFF46CFEAB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: Rounded Corners 10">
            <a:extLst>
              <a:ext uri="{FF2B5EF4-FFF2-40B4-BE49-F238E27FC236}">
                <a16:creationId xmlns:a16="http://schemas.microsoft.com/office/drawing/2014/main" id="{5D17CCA1-DDAA-4D6C-AAE4-2ECFF46CFEAB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Date Placeholder 1">
            <a:extLst>
              <a:ext uri="{FF2B5EF4-FFF2-40B4-BE49-F238E27FC236}">
                <a16:creationId xmlns:a16="http://schemas.microsoft.com/office/drawing/2014/main" id="{F2FD45BD-9964-4102-8DE9-72CDDDD20A49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0" kern="1200" dirty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rPr>
              <a:t>Prof. Krishna J. Bhadarka</a:t>
            </a:r>
          </a:p>
        </p:txBody>
      </p:sp>
      <p:sp>
        <p:nvSpPr>
          <p:cNvPr id="24" name="Slide Number Placeholder 3">
            <a:extLst>
              <a:ext uri="{FF2B5EF4-FFF2-40B4-BE49-F238E27FC236}">
                <a16:creationId xmlns:a16="http://schemas.microsoft.com/office/drawing/2014/main" id="{32768103-D8F5-4649-8107-E4B3B8C554BB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sp>
        <p:nvSpPr>
          <p:cNvPr id="2" name="Footer Placeholder 2">
            <a:extLst>
              <a:ext uri="{FF2B5EF4-FFF2-40B4-BE49-F238E27FC236}">
                <a16:creationId xmlns:a16="http://schemas.microsoft.com/office/drawing/2014/main" id="{EC9080AD-CB67-59D4-346F-C17585ACE2BC}"/>
              </a:ext>
            </a:extLst>
          </p:cNvPr>
          <p:cNvSpPr txBox="1">
            <a:spLocks/>
          </p:cNvSpPr>
          <p:nvPr userDrawn="1"/>
        </p:nvSpPr>
        <p:spPr>
          <a:xfrm>
            <a:off x="3581400" y="6652676"/>
            <a:ext cx="5832000" cy="1588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0" kern="1200" dirty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rPr>
              <a:t>#2301HS301 (Discrete Mathematics)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sz="1200" b="0" kern="1200" dirty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rPr>
              <a:t>   Unit 2 – Recurrence Relation and Propositional Logic</a:t>
            </a:r>
          </a:p>
        </p:txBody>
      </p:sp>
    </p:spTree>
    <p:extLst>
      <p:ext uri="{BB962C8B-B14F-4D97-AF65-F5344CB8AC3E}">
        <p14:creationId xmlns:p14="http://schemas.microsoft.com/office/powerpoint/2010/main" val="36206743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mplete Blan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47798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mplete Blan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D71C1D1-D056-4C60-9F03-E6291617B71F}"/>
              </a:ext>
            </a:extLst>
          </p:cNvPr>
          <p:cNvSpPr txBox="1"/>
          <p:nvPr userDrawn="1"/>
        </p:nvSpPr>
        <p:spPr>
          <a:xfrm>
            <a:off x="375920" y="457200"/>
            <a:ext cx="41857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How to Crop Circular Photo?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E0451329-7800-417A-9D19-D93464C6306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013200" y="1808163"/>
            <a:ext cx="3890962" cy="3890962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875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BF5063B-909B-4A7F-B502-780228043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27DDF1-16E2-4622-B8FD-0148CD5CE0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7EA166-F18A-4D32-AA1F-AE475D4910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D21B45-1703-4330-B544-825BD8F37AF2}" type="datetimeFigureOut">
              <a:rPr lang="en-US" smtClean="0"/>
              <a:t>7/10/2024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5C5379-5B41-4775-9279-F9F7608E66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A4B342-6FD5-4BB7-B9AE-3C5081C089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41F3C7-36DD-4595-AA08-2525D86280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9546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  <p:sldLayoutId id="2147483704" r:id="rId12"/>
    <p:sldLayoutId id="2147483705" r:id="rId13"/>
    <p:sldLayoutId id="2147483706" r:id="rId14"/>
    <p:sldLayoutId id="2147483707" r:id="rId15"/>
    <p:sldLayoutId id="2147483708" r:id="rId16"/>
    <p:sldLayoutId id="2147483709" r:id="rId17"/>
    <p:sldLayoutId id="2147483684" r:id="rId18"/>
    <p:sldLayoutId id="2147483711" r:id="rId19"/>
    <p:sldLayoutId id="2147483712" r:id="rId2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5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6.png"/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7.png"/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9.png"/><Relationship Id="rId2" Type="http://schemas.openxmlformats.org/officeDocument/2006/relationships/image" Target="../media/image518.png"/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0.png"/><Relationship Id="rId1" Type="http://schemas.openxmlformats.org/officeDocument/2006/relationships/slideLayout" Target="../slideLayouts/slideLayout3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2.png"/><Relationship Id="rId2" Type="http://schemas.openxmlformats.org/officeDocument/2006/relationships/image" Target="../media/image521.png"/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0.png"/><Relationship Id="rId3" Type="http://schemas.openxmlformats.org/officeDocument/2006/relationships/image" Target="../media/image525.png"/><Relationship Id="rId7" Type="http://schemas.openxmlformats.org/officeDocument/2006/relationships/image" Target="../media/image529.png"/><Relationship Id="rId2" Type="http://schemas.openxmlformats.org/officeDocument/2006/relationships/image" Target="../media/image5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8.png"/><Relationship Id="rId11" Type="http://schemas.openxmlformats.org/officeDocument/2006/relationships/image" Target="../media/image533.png"/><Relationship Id="rId5" Type="http://schemas.openxmlformats.org/officeDocument/2006/relationships/image" Target="../media/image527.png"/><Relationship Id="rId10" Type="http://schemas.openxmlformats.org/officeDocument/2006/relationships/image" Target="../media/image532.png"/><Relationship Id="rId4" Type="http://schemas.openxmlformats.org/officeDocument/2006/relationships/image" Target="../media/image526.png"/><Relationship Id="rId9" Type="http://schemas.openxmlformats.org/officeDocument/2006/relationships/image" Target="../media/image531.png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4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5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2.png"/><Relationship Id="rId3" Type="http://schemas.openxmlformats.org/officeDocument/2006/relationships/image" Target="../media/image537.png"/><Relationship Id="rId7" Type="http://schemas.openxmlformats.org/officeDocument/2006/relationships/image" Target="../media/image541.png"/><Relationship Id="rId2" Type="http://schemas.openxmlformats.org/officeDocument/2006/relationships/image" Target="../media/image5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0.png"/><Relationship Id="rId5" Type="http://schemas.openxmlformats.org/officeDocument/2006/relationships/image" Target="../media/image539.png"/><Relationship Id="rId10" Type="http://schemas.openxmlformats.org/officeDocument/2006/relationships/image" Target="../media/image4350.png"/><Relationship Id="rId4" Type="http://schemas.openxmlformats.org/officeDocument/2006/relationships/image" Target="../media/image538.png"/><Relationship Id="rId9" Type="http://schemas.openxmlformats.org/officeDocument/2006/relationships/image" Target="../media/image4340.png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9.png"/><Relationship Id="rId13" Type="http://schemas.openxmlformats.org/officeDocument/2006/relationships/image" Target="../media/image554.png"/><Relationship Id="rId3" Type="http://schemas.openxmlformats.org/officeDocument/2006/relationships/image" Target="../media/image544.png"/><Relationship Id="rId7" Type="http://schemas.openxmlformats.org/officeDocument/2006/relationships/image" Target="../media/image548.png"/><Relationship Id="rId12" Type="http://schemas.openxmlformats.org/officeDocument/2006/relationships/image" Target="../media/image553.png"/><Relationship Id="rId2" Type="http://schemas.openxmlformats.org/officeDocument/2006/relationships/image" Target="../media/image5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7.png"/><Relationship Id="rId11" Type="http://schemas.openxmlformats.org/officeDocument/2006/relationships/image" Target="../media/image552.png"/><Relationship Id="rId5" Type="http://schemas.openxmlformats.org/officeDocument/2006/relationships/image" Target="../media/image546.png"/><Relationship Id="rId15" Type="http://schemas.openxmlformats.org/officeDocument/2006/relationships/image" Target="../media/image4490.png"/><Relationship Id="rId10" Type="http://schemas.openxmlformats.org/officeDocument/2006/relationships/image" Target="../media/image551.png"/><Relationship Id="rId4" Type="http://schemas.openxmlformats.org/officeDocument/2006/relationships/image" Target="../media/image545.png"/><Relationship Id="rId9" Type="http://schemas.openxmlformats.org/officeDocument/2006/relationships/image" Target="../media/image550.png"/><Relationship Id="rId14" Type="http://schemas.openxmlformats.org/officeDocument/2006/relationships/image" Target="../media/image555.png"/></Relationships>
</file>

<file path=ppt/slides/_rels/slide1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1.png"/><Relationship Id="rId13" Type="http://schemas.openxmlformats.org/officeDocument/2006/relationships/image" Target="../media/image564.png"/><Relationship Id="rId18" Type="http://schemas.openxmlformats.org/officeDocument/2006/relationships/image" Target="../media/image568.png"/><Relationship Id="rId3" Type="http://schemas.openxmlformats.org/officeDocument/2006/relationships/image" Target="../media/image557.png"/><Relationship Id="rId7" Type="http://schemas.openxmlformats.org/officeDocument/2006/relationships/image" Target="../media/image560.png"/><Relationship Id="rId12" Type="http://schemas.openxmlformats.org/officeDocument/2006/relationships/image" Target="../media/image563.png"/><Relationship Id="rId17" Type="http://schemas.openxmlformats.org/officeDocument/2006/relationships/image" Target="../media/image567.png"/><Relationship Id="rId2" Type="http://schemas.openxmlformats.org/officeDocument/2006/relationships/image" Target="../media/image556.png"/><Relationship Id="rId16" Type="http://schemas.openxmlformats.org/officeDocument/2006/relationships/image" Target="../media/image5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9.png"/><Relationship Id="rId11" Type="http://schemas.openxmlformats.org/officeDocument/2006/relationships/image" Target="../media/image5620.png"/><Relationship Id="rId5" Type="http://schemas.openxmlformats.org/officeDocument/2006/relationships/image" Target="../media/image558.png"/><Relationship Id="rId15" Type="http://schemas.openxmlformats.org/officeDocument/2006/relationships/image" Target="../media/image4630.png"/><Relationship Id="rId10" Type="http://schemas.openxmlformats.org/officeDocument/2006/relationships/image" Target="../media/image562.png"/><Relationship Id="rId19" Type="http://schemas.openxmlformats.org/officeDocument/2006/relationships/image" Target="../media/image569.png"/><Relationship Id="rId4" Type="http://schemas.openxmlformats.org/officeDocument/2006/relationships/image" Target="../media/image4520.png"/><Relationship Id="rId9" Type="http://schemas.openxmlformats.org/officeDocument/2006/relationships/image" Target="../media/image4570.png"/><Relationship Id="rId14" Type="http://schemas.openxmlformats.org/officeDocument/2006/relationships/image" Target="../media/image565.png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4.png"/><Relationship Id="rId13" Type="http://schemas.openxmlformats.org/officeDocument/2006/relationships/image" Target="../media/image578.png"/><Relationship Id="rId18" Type="http://schemas.openxmlformats.org/officeDocument/2006/relationships/image" Target="../media/image582.png"/><Relationship Id="rId3" Type="http://schemas.openxmlformats.org/officeDocument/2006/relationships/image" Target="../media/image570.png"/><Relationship Id="rId7" Type="http://schemas.openxmlformats.org/officeDocument/2006/relationships/image" Target="../media/image4720.png"/><Relationship Id="rId12" Type="http://schemas.openxmlformats.org/officeDocument/2006/relationships/image" Target="../media/image4770.png"/><Relationship Id="rId17" Type="http://schemas.openxmlformats.org/officeDocument/2006/relationships/image" Target="../media/image581.png"/><Relationship Id="rId2" Type="http://schemas.openxmlformats.org/officeDocument/2006/relationships/image" Target="../media/image556.png"/><Relationship Id="rId16" Type="http://schemas.openxmlformats.org/officeDocument/2006/relationships/image" Target="../media/image4820.png"/><Relationship Id="rId20" Type="http://schemas.openxmlformats.org/officeDocument/2006/relationships/image" Target="../media/image5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3.png"/><Relationship Id="rId11" Type="http://schemas.openxmlformats.org/officeDocument/2006/relationships/image" Target="../media/image577.png"/><Relationship Id="rId5" Type="http://schemas.openxmlformats.org/officeDocument/2006/relationships/image" Target="../media/image572.png"/><Relationship Id="rId15" Type="http://schemas.openxmlformats.org/officeDocument/2006/relationships/image" Target="../media/image580.png"/><Relationship Id="rId10" Type="http://schemas.openxmlformats.org/officeDocument/2006/relationships/image" Target="../media/image576.png"/><Relationship Id="rId19" Type="http://schemas.openxmlformats.org/officeDocument/2006/relationships/image" Target="../media/image583.png"/><Relationship Id="rId4" Type="http://schemas.openxmlformats.org/officeDocument/2006/relationships/image" Target="../media/image571.png"/><Relationship Id="rId9" Type="http://schemas.openxmlformats.org/officeDocument/2006/relationships/image" Target="../media/image575.png"/><Relationship Id="rId14" Type="http://schemas.openxmlformats.org/officeDocument/2006/relationships/image" Target="../media/image579.png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5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1.png"/><Relationship Id="rId13" Type="http://schemas.openxmlformats.org/officeDocument/2006/relationships/image" Target="../media/image596.png"/><Relationship Id="rId3" Type="http://schemas.openxmlformats.org/officeDocument/2006/relationships/image" Target="../media/image4840.png"/><Relationship Id="rId7" Type="http://schemas.openxmlformats.org/officeDocument/2006/relationships/image" Target="../media/image590.png"/><Relationship Id="rId12" Type="http://schemas.openxmlformats.org/officeDocument/2006/relationships/image" Target="../media/image595.png"/><Relationship Id="rId2" Type="http://schemas.openxmlformats.org/officeDocument/2006/relationships/image" Target="../media/image58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89.png"/><Relationship Id="rId11" Type="http://schemas.openxmlformats.org/officeDocument/2006/relationships/image" Target="../media/image594.png"/><Relationship Id="rId5" Type="http://schemas.openxmlformats.org/officeDocument/2006/relationships/image" Target="../media/image588.png"/><Relationship Id="rId10" Type="http://schemas.openxmlformats.org/officeDocument/2006/relationships/image" Target="../media/image593.png"/><Relationship Id="rId4" Type="http://schemas.openxmlformats.org/officeDocument/2006/relationships/image" Target="../media/image587.png"/><Relationship Id="rId9" Type="http://schemas.openxmlformats.org/officeDocument/2006/relationships/image" Target="../media/image592.png"/><Relationship Id="rId14" Type="http://schemas.openxmlformats.org/officeDocument/2006/relationships/image" Target="../media/image59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8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9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1.png"/><Relationship Id="rId2" Type="http://schemas.openxmlformats.org/officeDocument/2006/relationships/image" Target="../media/image6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40.png"/><Relationship Id="rId5" Type="http://schemas.openxmlformats.org/officeDocument/2006/relationships/image" Target="../media/image603.png"/><Relationship Id="rId4" Type="http://schemas.openxmlformats.org/officeDocument/2006/relationships/image" Target="../media/image602.png"/></Relationships>
</file>

<file path=ppt/slides/_rels/slide1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9.png"/><Relationship Id="rId13" Type="http://schemas.openxmlformats.org/officeDocument/2006/relationships/image" Target="../media/image613.png"/><Relationship Id="rId18" Type="http://schemas.openxmlformats.org/officeDocument/2006/relationships/image" Target="../media/image618.png"/><Relationship Id="rId3" Type="http://schemas.openxmlformats.org/officeDocument/2006/relationships/image" Target="../media/image605.png"/><Relationship Id="rId21" Type="http://schemas.openxmlformats.org/officeDocument/2006/relationships/image" Target="../media/image622.png"/><Relationship Id="rId7" Type="http://schemas.openxmlformats.org/officeDocument/2006/relationships/image" Target="../media/image608.png"/><Relationship Id="rId12" Type="http://schemas.openxmlformats.org/officeDocument/2006/relationships/image" Target="../media/image612.png"/><Relationship Id="rId17" Type="http://schemas.openxmlformats.org/officeDocument/2006/relationships/image" Target="../media/image617.png"/><Relationship Id="rId2" Type="http://schemas.openxmlformats.org/officeDocument/2006/relationships/image" Target="../media/image604.png"/><Relationship Id="rId16" Type="http://schemas.openxmlformats.org/officeDocument/2006/relationships/image" Target="../media/image616.png"/><Relationship Id="rId20" Type="http://schemas.openxmlformats.org/officeDocument/2006/relationships/image" Target="../media/image6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7.png"/><Relationship Id="rId11" Type="http://schemas.openxmlformats.org/officeDocument/2006/relationships/image" Target="../media/image611.png"/><Relationship Id="rId24" Type="http://schemas.openxmlformats.org/officeDocument/2006/relationships/image" Target="../media/image625.png"/><Relationship Id="rId5" Type="http://schemas.openxmlformats.org/officeDocument/2006/relationships/image" Target="../media/image5040.png"/><Relationship Id="rId15" Type="http://schemas.openxmlformats.org/officeDocument/2006/relationships/image" Target="../media/image615.png"/><Relationship Id="rId23" Type="http://schemas.openxmlformats.org/officeDocument/2006/relationships/image" Target="../media/image624.png"/><Relationship Id="rId10" Type="http://schemas.openxmlformats.org/officeDocument/2006/relationships/image" Target="../media/image610.png"/><Relationship Id="rId19" Type="http://schemas.openxmlformats.org/officeDocument/2006/relationships/image" Target="../media/image619.png"/><Relationship Id="rId4" Type="http://schemas.openxmlformats.org/officeDocument/2006/relationships/image" Target="../media/image606.png"/><Relationship Id="rId9" Type="http://schemas.openxmlformats.org/officeDocument/2006/relationships/image" Target="../media/image4340.png"/><Relationship Id="rId14" Type="http://schemas.openxmlformats.org/officeDocument/2006/relationships/image" Target="../media/image614.png"/><Relationship Id="rId22" Type="http://schemas.openxmlformats.org/officeDocument/2006/relationships/image" Target="../media/image623.png"/></Relationships>
</file>

<file path=ppt/slides/_rels/slide1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3.png"/><Relationship Id="rId13" Type="http://schemas.openxmlformats.org/officeDocument/2006/relationships/image" Target="../media/image638.png"/><Relationship Id="rId3" Type="http://schemas.openxmlformats.org/officeDocument/2006/relationships/image" Target="../media/image626.png"/><Relationship Id="rId7" Type="http://schemas.openxmlformats.org/officeDocument/2006/relationships/image" Target="../media/image632.png"/><Relationship Id="rId12" Type="http://schemas.openxmlformats.org/officeDocument/2006/relationships/image" Target="../media/image637.png"/><Relationship Id="rId2" Type="http://schemas.openxmlformats.org/officeDocument/2006/relationships/image" Target="../media/image60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9.png"/><Relationship Id="rId11" Type="http://schemas.openxmlformats.org/officeDocument/2006/relationships/image" Target="../media/image636.png"/><Relationship Id="rId5" Type="http://schemas.openxmlformats.org/officeDocument/2006/relationships/image" Target="../media/image628.png"/><Relationship Id="rId15" Type="http://schemas.openxmlformats.org/officeDocument/2006/relationships/image" Target="../media/image641.png"/><Relationship Id="rId10" Type="http://schemas.openxmlformats.org/officeDocument/2006/relationships/image" Target="../media/image635.png"/><Relationship Id="rId4" Type="http://schemas.openxmlformats.org/officeDocument/2006/relationships/image" Target="../media/image627.png"/><Relationship Id="rId9" Type="http://schemas.openxmlformats.org/officeDocument/2006/relationships/image" Target="../media/image634.png"/><Relationship Id="rId14" Type="http://schemas.openxmlformats.org/officeDocument/2006/relationships/image" Target="../media/image639.png"/></Relationships>
</file>

<file path=ppt/slides/_rels/slide1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7.png"/><Relationship Id="rId3" Type="http://schemas.openxmlformats.org/officeDocument/2006/relationships/image" Target="../media/image642.png"/><Relationship Id="rId7" Type="http://schemas.openxmlformats.org/officeDocument/2006/relationships/image" Target="../media/image646.png"/><Relationship Id="rId2" Type="http://schemas.openxmlformats.org/officeDocument/2006/relationships/image" Target="../media/image6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5.png"/><Relationship Id="rId5" Type="http://schemas.openxmlformats.org/officeDocument/2006/relationships/image" Target="../media/image644.png"/><Relationship Id="rId10" Type="http://schemas.openxmlformats.org/officeDocument/2006/relationships/image" Target="../media/image649.png"/><Relationship Id="rId4" Type="http://schemas.openxmlformats.org/officeDocument/2006/relationships/image" Target="../media/image643.png"/><Relationship Id="rId9" Type="http://schemas.openxmlformats.org/officeDocument/2006/relationships/image" Target="../media/image648.png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0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6.png"/><Relationship Id="rId13" Type="http://schemas.openxmlformats.org/officeDocument/2006/relationships/image" Target="../media/image661.png"/><Relationship Id="rId18" Type="http://schemas.openxmlformats.org/officeDocument/2006/relationships/image" Target="../media/image666.png"/><Relationship Id="rId3" Type="http://schemas.openxmlformats.org/officeDocument/2006/relationships/image" Target="../media/image651.png"/><Relationship Id="rId21" Type="http://schemas.openxmlformats.org/officeDocument/2006/relationships/image" Target="../media/image669.png"/><Relationship Id="rId7" Type="http://schemas.openxmlformats.org/officeDocument/2006/relationships/image" Target="../media/image655.png"/><Relationship Id="rId12" Type="http://schemas.openxmlformats.org/officeDocument/2006/relationships/image" Target="../media/image660.png"/><Relationship Id="rId17" Type="http://schemas.openxmlformats.org/officeDocument/2006/relationships/image" Target="../media/image665.png"/><Relationship Id="rId2" Type="http://schemas.openxmlformats.org/officeDocument/2006/relationships/notesSlide" Target="../notesSlides/notesSlide49.xml"/><Relationship Id="rId16" Type="http://schemas.openxmlformats.org/officeDocument/2006/relationships/image" Target="../media/image664.png"/><Relationship Id="rId20" Type="http://schemas.openxmlformats.org/officeDocument/2006/relationships/image" Target="../media/image6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4.png"/><Relationship Id="rId11" Type="http://schemas.openxmlformats.org/officeDocument/2006/relationships/image" Target="../media/image659.png"/><Relationship Id="rId5" Type="http://schemas.openxmlformats.org/officeDocument/2006/relationships/image" Target="../media/image653.png"/><Relationship Id="rId15" Type="http://schemas.openxmlformats.org/officeDocument/2006/relationships/image" Target="../media/image663.png"/><Relationship Id="rId10" Type="http://schemas.openxmlformats.org/officeDocument/2006/relationships/image" Target="../media/image658.png"/><Relationship Id="rId19" Type="http://schemas.openxmlformats.org/officeDocument/2006/relationships/image" Target="../media/image667.png"/><Relationship Id="rId4" Type="http://schemas.openxmlformats.org/officeDocument/2006/relationships/image" Target="../media/image652.png"/><Relationship Id="rId9" Type="http://schemas.openxmlformats.org/officeDocument/2006/relationships/image" Target="../media/image657.png"/><Relationship Id="rId14" Type="http://schemas.openxmlformats.org/officeDocument/2006/relationships/image" Target="../media/image662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72.png"/><Relationship Id="rId4" Type="http://schemas.openxmlformats.org/officeDocument/2006/relationships/image" Target="../media/image671.png"/></Relationships>
</file>

<file path=ppt/slides/_rels/slide1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7.png"/><Relationship Id="rId13" Type="http://schemas.openxmlformats.org/officeDocument/2006/relationships/image" Target="../media/image682.png"/><Relationship Id="rId3" Type="http://schemas.openxmlformats.org/officeDocument/2006/relationships/image" Target="../media/image672.png"/><Relationship Id="rId7" Type="http://schemas.openxmlformats.org/officeDocument/2006/relationships/image" Target="../media/image676.png"/><Relationship Id="rId12" Type="http://schemas.openxmlformats.org/officeDocument/2006/relationships/image" Target="../media/image681.png"/><Relationship Id="rId17" Type="http://schemas.openxmlformats.org/officeDocument/2006/relationships/image" Target="../media/image686.png"/><Relationship Id="rId2" Type="http://schemas.openxmlformats.org/officeDocument/2006/relationships/notesSlide" Target="../notesSlides/notesSlide51.xml"/><Relationship Id="rId16" Type="http://schemas.openxmlformats.org/officeDocument/2006/relationships/image" Target="../media/image68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75.png"/><Relationship Id="rId11" Type="http://schemas.openxmlformats.org/officeDocument/2006/relationships/image" Target="../media/image680.png"/><Relationship Id="rId5" Type="http://schemas.openxmlformats.org/officeDocument/2006/relationships/image" Target="../media/image674.png"/><Relationship Id="rId15" Type="http://schemas.openxmlformats.org/officeDocument/2006/relationships/image" Target="../media/image684.png"/><Relationship Id="rId10" Type="http://schemas.openxmlformats.org/officeDocument/2006/relationships/image" Target="../media/image679.png"/><Relationship Id="rId4" Type="http://schemas.openxmlformats.org/officeDocument/2006/relationships/image" Target="../media/image673.png"/><Relationship Id="rId9" Type="http://schemas.openxmlformats.org/officeDocument/2006/relationships/image" Target="../media/image678.png"/><Relationship Id="rId14" Type="http://schemas.openxmlformats.org/officeDocument/2006/relationships/image" Target="../media/image683.png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7.png"/><Relationship Id="rId1" Type="http://schemas.openxmlformats.org/officeDocument/2006/relationships/slideLayout" Target="../slideLayouts/slideLayout3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3.png"/><Relationship Id="rId13" Type="http://schemas.openxmlformats.org/officeDocument/2006/relationships/image" Target="../media/image698.png"/><Relationship Id="rId18" Type="http://schemas.openxmlformats.org/officeDocument/2006/relationships/image" Target="../media/image703.png"/><Relationship Id="rId3" Type="http://schemas.openxmlformats.org/officeDocument/2006/relationships/image" Target="../media/image688.png"/><Relationship Id="rId21" Type="http://schemas.openxmlformats.org/officeDocument/2006/relationships/image" Target="../media/image706.png"/><Relationship Id="rId7" Type="http://schemas.openxmlformats.org/officeDocument/2006/relationships/image" Target="../media/image692.png"/><Relationship Id="rId12" Type="http://schemas.openxmlformats.org/officeDocument/2006/relationships/image" Target="../media/image697.png"/><Relationship Id="rId17" Type="http://schemas.openxmlformats.org/officeDocument/2006/relationships/image" Target="../media/image702.png"/><Relationship Id="rId2" Type="http://schemas.openxmlformats.org/officeDocument/2006/relationships/notesSlide" Target="../notesSlides/notesSlide52.xml"/><Relationship Id="rId16" Type="http://schemas.openxmlformats.org/officeDocument/2006/relationships/image" Target="../media/image701.png"/><Relationship Id="rId20" Type="http://schemas.openxmlformats.org/officeDocument/2006/relationships/image" Target="../media/image7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1.png"/><Relationship Id="rId11" Type="http://schemas.openxmlformats.org/officeDocument/2006/relationships/image" Target="../media/image696.png"/><Relationship Id="rId5" Type="http://schemas.openxmlformats.org/officeDocument/2006/relationships/image" Target="../media/image690.png"/><Relationship Id="rId15" Type="http://schemas.openxmlformats.org/officeDocument/2006/relationships/image" Target="../media/image700.png"/><Relationship Id="rId23" Type="http://schemas.openxmlformats.org/officeDocument/2006/relationships/image" Target="../media/image708.png"/><Relationship Id="rId10" Type="http://schemas.openxmlformats.org/officeDocument/2006/relationships/image" Target="../media/image695.png"/><Relationship Id="rId19" Type="http://schemas.openxmlformats.org/officeDocument/2006/relationships/image" Target="../media/image704.png"/><Relationship Id="rId4" Type="http://schemas.openxmlformats.org/officeDocument/2006/relationships/image" Target="../media/image689.png"/><Relationship Id="rId9" Type="http://schemas.openxmlformats.org/officeDocument/2006/relationships/image" Target="../media/image694.png"/><Relationship Id="rId14" Type="http://schemas.openxmlformats.org/officeDocument/2006/relationships/image" Target="../media/image699.png"/><Relationship Id="rId22" Type="http://schemas.openxmlformats.org/officeDocument/2006/relationships/image" Target="../media/image707.pn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421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3" Type="http://schemas.openxmlformats.org/officeDocument/2006/relationships/image" Target="../media/image2810.png"/><Relationship Id="rId7" Type="http://schemas.openxmlformats.org/officeDocument/2006/relationships/image" Target="../media/image320.png"/><Relationship Id="rId12" Type="http://schemas.openxmlformats.org/officeDocument/2006/relationships/image" Target="../media/image37.png"/><Relationship Id="rId2" Type="http://schemas.openxmlformats.org/officeDocument/2006/relationships/image" Target="../media/image27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0.png"/><Relationship Id="rId11" Type="http://schemas.openxmlformats.org/officeDocument/2006/relationships/image" Target="../media/image36.png"/><Relationship Id="rId5" Type="http://schemas.openxmlformats.org/officeDocument/2006/relationships/image" Target="../media/image302.png"/><Relationship Id="rId10" Type="http://schemas.openxmlformats.org/officeDocument/2006/relationships/image" Target="../media/image35.png"/><Relationship Id="rId4" Type="http://schemas.openxmlformats.org/officeDocument/2006/relationships/image" Target="../media/image2910.png"/><Relationship Id="rId9" Type="http://schemas.openxmlformats.org/officeDocument/2006/relationships/image" Target="../media/image34.png"/><Relationship Id="rId14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67.png"/><Relationship Id="rId18" Type="http://schemas.openxmlformats.org/officeDocument/2006/relationships/image" Target="../media/image72.pn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12" Type="http://schemas.openxmlformats.org/officeDocument/2006/relationships/image" Target="../media/image66.png"/><Relationship Id="rId17" Type="http://schemas.openxmlformats.org/officeDocument/2006/relationships/image" Target="../media/image71.png"/><Relationship Id="rId2" Type="http://schemas.openxmlformats.org/officeDocument/2006/relationships/image" Target="../media/image56.png"/><Relationship Id="rId16" Type="http://schemas.openxmlformats.org/officeDocument/2006/relationships/image" Target="../media/image7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0.png"/><Relationship Id="rId11" Type="http://schemas.openxmlformats.org/officeDocument/2006/relationships/image" Target="../media/image65.png"/><Relationship Id="rId5" Type="http://schemas.openxmlformats.org/officeDocument/2006/relationships/image" Target="../media/image59.png"/><Relationship Id="rId15" Type="http://schemas.openxmlformats.org/officeDocument/2006/relationships/image" Target="../media/image69.png"/><Relationship Id="rId10" Type="http://schemas.openxmlformats.org/officeDocument/2006/relationships/image" Target="../media/image64.png"/><Relationship Id="rId19" Type="http://schemas.openxmlformats.org/officeDocument/2006/relationships/image" Target="../media/image73.png"/><Relationship Id="rId4" Type="http://schemas.openxmlformats.org/officeDocument/2006/relationships/image" Target="../media/image58.png"/><Relationship Id="rId9" Type="http://schemas.openxmlformats.org/officeDocument/2006/relationships/image" Target="../media/image63.png"/><Relationship Id="rId14" Type="http://schemas.openxmlformats.org/officeDocument/2006/relationships/image" Target="../media/image68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0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3" Type="http://schemas.openxmlformats.org/officeDocument/2006/relationships/image" Target="../media/image2810.png"/><Relationship Id="rId7" Type="http://schemas.openxmlformats.org/officeDocument/2006/relationships/image" Target="../media/image320.png"/><Relationship Id="rId12" Type="http://schemas.openxmlformats.org/officeDocument/2006/relationships/image" Target="../media/image36.png"/><Relationship Id="rId2" Type="http://schemas.openxmlformats.org/officeDocument/2006/relationships/image" Target="../media/image6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0.png"/><Relationship Id="rId11" Type="http://schemas.openxmlformats.org/officeDocument/2006/relationships/image" Target="../media/image35.png"/><Relationship Id="rId5" Type="http://schemas.openxmlformats.org/officeDocument/2006/relationships/image" Target="../media/image631.png"/><Relationship Id="rId10" Type="http://schemas.openxmlformats.org/officeDocument/2006/relationships/image" Target="../media/image640.png"/><Relationship Id="rId4" Type="http://schemas.openxmlformats.org/officeDocument/2006/relationships/image" Target="../media/image2910.png"/><Relationship Id="rId9" Type="http://schemas.openxmlformats.org/officeDocument/2006/relationships/image" Target="../media/image34.png"/><Relationship Id="rId14" Type="http://schemas.openxmlformats.org/officeDocument/2006/relationships/image" Target="../media/image3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86.png"/><Relationship Id="rId7" Type="http://schemas.openxmlformats.org/officeDocument/2006/relationships/image" Target="../media/image90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94.png"/><Relationship Id="rId18" Type="http://schemas.openxmlformats.org/officeDocument/2006/relationships/image" Target="../media/image99.png"/><Relationship Id="rId3" Type="http://schemas.openxmlformats.org/officeDocument/2006/relationships/image" Target="../media/image93.png"/><Relationship Id="rId7" Type="http://schemas.openxmlformats.org/officeDocument/2006/relationships/image" Target="../media/image61.png"/><Relationship Id="rId12" Type="http://schemas.openxmlformats.org/officeDocument/2006/relationships/image" Target="../media/image66.png"/><Relationship Id="rId17" Type="http://schemas.openxmlformats.org/officeDocument/2006/relationships/image" Target="../media/image98.png"/><Relationship Id="rId2" Type="http://schemas.openxmlformats.org/officeDocument/2006/relationships/image" Target="../media/image92.png"/><Relationship Id="rId16" Type="http://schemas.openxmlformats.org/officeDocument/2006/relationships/image" Target="../media/image9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0.png"/><Relationship Id="rId11" Type="http://schemas.openxmlformats.org/officeDocument/2006/relationships/image" Target="../media/image65.png"/><Relationship Id="rId5" Type="http://schemas.openxmlformats.org/officeDocument/2006/relationships/image" Target="../media/image59.png"/><Relationship Id="rId15" Type="http://schemas.openxmlformats.org/officeDocument/2006/relationships/image" Target="../media/image96.png"/><Relationship Id="rId10" Type="http://schemas.openxmlformats.org/officeDocument/2006/relationships/image" Target="../media/image64.png"/><Relationship Id="rId19" Type="http://schemas.openxmlformats.org/officeDocument/2006/relationships/image" Target="../media/image73.png"/><Relationship Id="rId4" Type="http://schemas.openxmlformats.org/officeDocument/2006/relationships/image" Target="../media/image58.png"/><Relationship Id="rId9" Type="http://schemas.openxmlformats.org/officeDocument/2006/relationships/image" Target="../media/image63.png"/><Relationship Id="rId14" Type="http://schemas.openxmlformats.org/officeDocument/2006/relationships/image" Target="../media/image95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0.png"/><Relationship Id="rId7" Type="http://schemas.openxmlformats.org/officeDocument/2006/relationships/image" Target="../media/image840.png"/><Relationship Id="rId2" Type="http://schemas.openxmlformats.org/officeDocument/2006/relationships/image" Target="../media/image7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png"/><Relationship Id="rId5" Type="http://schemas.openxmlformats.org/officeDocument/2006/relationships/image" Target="../media/image820.png"/><Relationship Id="rId4" Type="http://schemas.openxmlformats.org/officeDocument/2006/relationships/image" Target="../media/image81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13" Type="http://schemas.openxmlformats.org/officeDocument/2006/relationships/image" Target="../media/image117.png"/><Relationship Id="rId3" Type="http://schemas.openxmlformats.org/officeDocument/2006/relationships/image" Target="../media/image107.png"/><Relationship Id="rId7" Type="http://schemas.openxmlformats.org/officeDocument/2006/relationships/image" Target="../media/image111.png"/><Relationship Id="rId12" Type="http://schemas.openxmlformats.org/officeDocument/2006/relationships/image" Target="../media/image1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0.png"/><Relationship Id="rId11" Type="http://schemas.openxmlformats.org/officeDocument/2006/relationships/image" Target="../media/image115.png"/><Relationship Id="rId5" Type="http://schemas.openxmlformats.org/officeDocument/2006/relationships/image" Target="../media/image109.png"/><Relationship Id="rId15" Type="http://schemas.openxmlformats.org/officeDocument/2006/relationships/image" Target="../media/image119.png"/><Relationship Id="rId10" Type="http://schemas.openxmlformats.org/officeDocument/2006/relationships/image" Target="../media/image114.png"/><Relationship Id="rId4" Type="http://schemas.openxmlformats.org/officeDocument/2006/relationships/image" Target="../media/image108.png"/><Relationship Id="rId9" Type="http://schemas.openxmlformats.org/officeDocument/2006/relationships/image" Target="../media/image113.png"/><Relationship Id="rId14" Type="http://schemas.openxmlformats.org/officeDocument/2006/relationships/image" Target="../media/image118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png"/><Relationship Id="rId13" Type="http://schemas.openxmlformats.org/officeDocument/2006/relationships/image" Target="../media/image131.png"/><Relationship Id="rId18" Type="http://schemas.openxmlformats.org/officeDocument/2006/relationships/image" Target="../media/image136.png"/><Relationship Id="rId3" Type="http://schemas.openxmlformats.org/officeDocument/2006/relationships/image" Target="../media/image121.png"/><Relationship Id="rId21" Type="http://schemas.openxmlformats.org/officeDocument/2006/relationships/image" Target="../media/image139.png"/><Relationship Id="rId7" Type="http://schemas.openxmlformats.org/officeDocument/2006/relationships/image" Target="../media/image125.png"/><Relationship Id="rId12" Type="http://schemas.openxmlformats.org/officeDocument/2006/relationships/image" Target="../media/image130.png"/><Relationship Id="rId17" Type="http://schemas.openxmlformats.org/officeDocument/2006/relationships/image" Target="../media/image135.png"/><Relationship Id="rId2" Type="http://schemas.openxmlformats.org/officeDocument/2006/relationships/image" Target="../media/image120.png"/><Relationship Id="rId16" Type="http://schemas.openxmlformats.org/officeDocument/2006/relationships/image" Target="../media/image134.png"/><Relationship Id="rId20" Type="http://schemas.openxmlformats.org/officeDocument/2006/relationships/image" Target="../media/image13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4.png"/><Relationship Id="rId11" Type="http://schemas.openxmlformats.org/officeDocument/2006/relationships/image" Target="../media/image129.png"/><Relationship Id="rId5" Type="http://schemas.openxmlformats.org/officeDocument/2006/relationships/image" Target="../media/image123.png"/><Relationship Id="rId15" Type="http://schemas.openxmlformats.org/officeDocument/2006/relationships/image" Target="../media/image133.png"/><Relationship Id="rId10" Type="http://schemas.openxmlformats.org/officeDocument/2006/relationships/image" Target="../media/image128.png"/><Relationship Id="rId19" Type="http://schemas.openxmlformats.org/officeDocument/2006/relationships/image" Target="../media/image137.png"/><Relationship Id="rId4" Type="http://schemas.openxmlformats.org/officeDocument/2006/relationships/image" Target="../media/image122.png"/><Relationship Id="rId9" Type="http://schemas.openxmlformats.org/officeDocument/2006/relationships/image" Target="../media/image127.png"/><Relationship Id="rId14" Type="http://schemas.openxmlformats.org/officeDocument/2006/relationships/image" Target="../media/image132.png"/><Relationship Id="rId22" Type="http://schemas.openxmlformats.org/officeDocument/2006/relationships/image" Target="../media/image140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png"/><Relationship Id="rId13" Type="http://schemas.openxmlformats.org/officeDocument/2006/relationships/image" Target="../media/image152.png"/><Relationship Id="rId18" Type="http://schemas.openxmlformats.org/officeDocument/2006/relationships/image" Target="../media/image157.png"/><Relationship Id="rId26" Type="http://schemas.openxmlformats.org/officeDocument/2006/relationships/image" Target="../media/image165.png"/><Relationship Id="rId3" Type="http://schemas.openxmlformats.org/officeDocument/2006/relationships/image" Target="../media/image142.png"/><Relationship Id="rId21" Type="http://schemas.openxmlformats.org/officeDocument/2006/relationships/image" Target="../media/image160.png"/><Relationship Id="rId7" Type="http://schemas.openxmlformats.org/officeDocument/2006/relationships/image" Target="../media/image146.png"/><Relationship Id="rId12" Type="http://schemas.openxmlformats.org/officeDocument/2006/relationships/image" Target="../media/image151.png"/><Relationship Id="rId17" Type="http://schemas.openxmlformats.org/officeDocument/2006/relationships/image" Target="../media/image156.png"/><Relationship Id="rId25" Type="http://schemas.openxmlformats.org/officeDocument/2006/relationships/image" Target="../media/image164.png"/><Relationship Id="rId2" Type="http://schemas.openxmlformats.org/officeDocument/2006/relationships/image" Target="../media/image141.png"/><Relationship Id="rId16" Type="http://schemas.openxmlformats.org/officeDocument/2006/relationships/image" Target="../media/image155.png"/><Relationship Id="rId20" Type="http://schemas.openxmlformats.org/officeDocument/2006/relationships/image" Target="../media/image159.png"/><Relationship Id="rId29" Type="http://schemas.openxmlformats.org/officeDocument/2006/relationships/image" Target="../media/image16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5.png"/><Relationship Id="rId11" Type="http://schemas.openxmlformats.org/officeDocument/2006/relationships/image" Target="../media/image150.png"/><Relationship Id="rId24" Type="http://schemas.openxmlformats.org/officeDocument/2006/relationships/image" Target="../media/image163.png"/><Relationship Id="rId32" Type="http://schemas.openxmlformats.org/officeDocument/2006/relationships/image" Target="../media/image171.png"/><Relationship Id="rId5" Type="http://schemas.openxmlformats.org/officeDocument/2006/relationships/image" Target="../media/image144.png"/><Relationship Id="rId15" Type="http://schemas.openxmlformats.org/officeDocument/2006/relationships/image" Target="../media/image154.png"/><Relationship Id="rId23" Type="http://schemas.openxmlformats.org/officeDocument/2006/relationships/image" Target="../media/image162.png"/><Relationship Id="rId28" Type="http://schemas.openxmlformats.org/officeDocument/2006/relationships/image" Target="../media/image167.png"/><Relationship Id="rId10" Type="http://schemas.openxmlformats.org/officeDocument/2006/relationships/image" Target="../media/image149.png"/><Relationship Id="rId19" Type="http://schemas.openxmlformats.org/officeDocument/2006/relationships/image" Target="../media/image158.png"/><Relationship Id="rId31" Type="http://schemas.openxmlformats.org/officeDocument/2006/relationships/image" Target="../media/image170.png"/><Relationship Id="rId4" Type="http://schemas.openxmlformats.org/officeDocument/2006/relationships/image" Target="../media/image143.png"/><Relationship Id="rId9" Type="http://schemas.openxmlformats.org/officeDocument/2006/relationships/image" Target="../media/image148.png"/><Relationship Id="rId14" Type="http://schemas.openxmlformats.org/officeDocument/2006/relationships/image" Target="../media/image153.png"/><Relationship Id="rId22" Type="http://schemas.openxmlformats.org/officeDocument/2006/relationships/image" Target="../media/image161.png"/><Relationship Id="rId27" Type="http://schemas.openxmlformats.org/officeDocument/2006/relationships/image" Target="../media/image166.png"/><Relationship Id="rId30" Type="http://schemas.openxmlformats.org/officeDocument/2006/relationships/image" Target="../media/image169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3" Type="http://schemas.openxmlformats.org/officeDocument/2006/relationships/image" Target="../media/image2810.png"/><Relationship Id="rId7" Type="http://schemas.openxmlformats.org/officeDocument/2006/relationships/image" Target="../media/image320.png"/><Relationship Id="rId1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0.png"/><Relationship Id="rId11" Type="http://schemas.openxmlformats.org/officeDocument/2006/relationships/image" Target="../media/image35.png"/><Relationship Id="rId5" Type="http://schemas.openxmlformats.org/officeDocument/2006/relationships/image" Target="../media/image971.png"/><Relationship Id="rId15" Type="http://schemas.openxmlformats.org/officeDocument/2006/relationships/image" Target="../media/image1251.png"/><Relationship Id="rId10" Type="http://schemas.openxmlformats.org/officeDocument/2006/relationships/image" Target="../media/image980.png"/><Relationship Id="rId4" Type="http://schemas.openxmlformats.org/officeDocument/2006/relationships/image" Target="../media/image2910.png"/><Relationship Id="rId9" Type="http://schemas.openxmlformats.org/officeDocument/2006/relationships/image" Target="../media/image34.png"/><Relationship Id="rId14" Type="http://schemas.openxmlformats.org/officeDocument/2006/relationships/image" Target="../media/image39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9.png"/><Relationship Id="rId3" Type="http://schemas.openxmlformats.org/officeDocument/2006/relationships/image" Target="../media/image174.png"/><Relationship Id="rId7" Type="http://schemas.openxmlformats.org/officeDocument/2006/relationships/image" Target="../media/image17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7.png"/><Relationship Id="rId5" Type="http://schemas.openxmlformats.org/officeDocument/2006/relationships/image" Target="../media/image176.png"/><Relationship Id="rId4" Type="http://schemas.openxmlformats.org/officeDocument/2006/relationships/image" Target="../media/image17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2.png"/><Relationship Id="rId4" Type="http://schemas.openxmlformats.org/officeDocument/2006/relationships/image" Target="../media/image18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2.png"/><Relationship Id="rId4" Type="http://schemas.openxmlformats.org/officeDocument/2006/relationships/image" Target="../media/image18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5.png"/><Relationship Id="rId4" Type="http://schemas.openxmlformats.org/officeDocument/2006/relationships/image" Target="../media/image184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1.png"/><Relationship Id="rId3" Type="http://schemas.openxmlformats.org/officeDocument/2006/relationships/image" Target="../media/image186.png"/><Relationship Id="rId7" Type="http://schemas.openxmlformats.org/officeDocument/2006/relationships/image" Target="../media/image19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9.png"/><Relationship Id="rId5" Type="http://schemas.openxmlformats.org/officeDocument/2006/relationships/image" Target="../media/image188.png"/><Relationship Id="rId4" Type="http://schemas.openxmlformats.org/officeDocument/2006/relationships/image" Target="../media/image187.png"/><Relationship Id="rId9" Type="http://schemas.openxmlformats.org/officeDocument/2006/relationships/image" Target="../media/image192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7.png"/><Relationship Id="rId3" Type="http://schemas.openxmlformats.org/officeDocument/2006/relationships/image" Target="../media/image186.png"/><Relationship Id="rId7" Type="http://schemas.openxmlformats.org/officeDocument/2006/relationships/image" Target="../media/image19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5.png"/><Relationship Id="rId5" Type="http://schemas.openxmlformats.org/officeDocument/2006/relationships/image" Target="../media/image194.png"/><Relationship Id="rId4" Type="http://schemas.openxmlformats.org/officeDocument/2006/relationships/image" Target="../media/image193.png"/><Relationship Id="rId9" Type="http://schemas.openxmlformats.org/officeDocument/2006/relationships/image" Target="../media/image198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0.png"/><Relationship Id="rId3" Type="http://schemas.openxmlformats.org/officeDocument/2006/relationships/image" Target="../media/image186.png"/><Relationship Id="rId7" Type="http://schemas.openxmlformats.org/officeDocument/2006/relationships/image" Target="../media/image19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9.png"/><Relationship Id="rId5" Type="http://schemas.openxmlformats.org/officeDocument/2006/relationships/image" Target="../media/image188.png"/><Relationship Id="rId4" Type="http://schemas.openxmlformats.org/officeDocument/2006/relationships/image" Target="../media/image193.png"/><Relationship Id="rId9" Type="http://schemas.openxmlformats.org/officeDocument/2006/relationships/image" Target="../media/image198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7.png"/><Relationship Id="rId13" Type="http://schemas.openxmlformats.org/officeDocument/2006/relationships/image" Target="../media/image212.png"/><Relationship Id="rId18" Type="http://schemas.openxmlformats.org/officeDocument/2006/relationships/image" Target="../media/image217.png"/><Relationship Id="rId26" Type="http://schemas.openxmlformats.org/officeDocument/2006/relationships/image" Target="../media/image225.png"/><Relationship Id="rId3" Type="http://schemas.openxmlformats.org/officeDocument/2006/relationships/image" Target="../media/image202.png"/><Relationship Id="rId21" Type="http://schemas.openxmlformats.org/officeDocument/2006/relationships/image" Target="../media/image220.png"/><Relationship Id="rId7" Type="http://schemas.openxmlformats.org/officeDocument/2006/relationships/image" Target="../media/image206.png"/><Relationship Id="rId12" Type="http://schemas.openxmlformats.org/officeDocument/2006/relationships/image" Target="../media/image211.png"/><Relationship Id="rId17" Type="http://schemas.openxmlformats.org/officeDocument/2006/relationships/image" Target="../media/image216.png"/><Relationship Id="rId25" Type="http://schemas.openxmlformats.org/officeDocument/2006/relationships/image" Target="../media/image224.png"/><Relationship Id="rId2" Type="http://schemas.openxmlformats.org/officeDocument/2006/relationships/image" Target="../media/image201.png"/><Relationship Id="rId16" Type="http://schemas.openxmlformats.org/officeDocument/2006/relationships/image" Target="../media/image215.png"/><Relationship Id="rId20" Type="http://schemas.openxmlformats.org/officeDocument/2006/relationships/image" Target="../media/image21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5.png"/><Relationship Id="rId11" Type="http://schemas.openxmlformats.org/officeDocument/2006/relationships/image" Target="../media/image210.png"/><Relationship Id="rId24" Type="http://schemas.openxmlformats.org/officeDocument/2006/relationships/image" Target="../media/image223.png"/><Relationship Id="rId5" Type="http://schemas.openxmlformats.org/officeDocument/2006/relationships/image" Target="../media/image204.png"/><Relationship Id="rId15" Type="http://schemas.openxmlformats.org/officeDocument/2006/relationships/image" Target="../media/image214.png"/><Relationship Id="rId23" Type="http://schemas.openxmlformats.org/officeDocument/2006/relationships/image" Target="../media/image222.png"/><Relationship Id="rId10" Type="http://schemas.openxmlformats.org/officeDocument/2006/relationships/image" Target="../media/image209.png"/><Relationship Id="rId19" Type="http://schemas.openxmlformats.org/officeDocument/2006/relationships/image" Target="../media/image218.png"/><Relationship Id="rId4" Type="http://schemas.openxmlformats.org/officeDocument/2006/relationships/image" Target="../media/image203.png"/><Relationship Id="rId9" Type="http://schemas.openxmlformats.org/officeDocument/2006/relationships/image" Target="../media/image208.png"/><Relationship Id="rId14" Type="http://schemas.openxmlformats.org/officeDocument/2006/relationships/image" Target="../media/image213.png"/><Relationship Id="rId22" Type="http://schemas.openxmlformats.org/officeDocument/2006/relationships/image" Target="../media/image221.png"/><Relationship Id="rId27" Type="http://schemas.openxmlformats.org/officeDocument/2006/relationships/image" Target="../media/image226.png"/></Relationships>
</file>

<file path=ppt/slides/_rels/slide5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38.png"/><Relationship Id="rId18" Type="http://schemas.openxmlformats.org/officeDocument/2006/relationships/image" Target="../media/image243.png"/><Relationship Id="rId26" Type="http://schemas.openxmlformats.org/officeDocument/2006/relationships/image" Target="../media/image251.png"/><Relationship Id="rId21" Type="http://schemas.openxmlformats.org/officeDocument/2006/relationships/image" Target="../media/image246.png"/><Relationship Id="rId34" Type="http://schemas.openxmlformats.org/officeDocument/2006/relationships/image" Target="../media/image259.png"/><Relationship Id="rId7" Type="http://schemas.openxmlformats.org/officeDocument/2006/relationships/image" Target="../media/image232.png"/><Relationship Id="rId12" Type="http://schemas.openxmlformats.org/officeDocument/2006/relationships/image" Target="../media/image237.png"/><Relationship Id="rId17" Type="http://schemas.openxmlformats.org/officeDocument/2006/relationships/image" Target="../media/image242.png"/><Relationship Id="rId25" Type="http://schemas.openxmlformats.org/officeDocument/2006/relationships/image" Target="../media/image250.png"/><Relationship Id="rId33" Type="http://schemas.openxmlformats.org/officeDocument/2006/relationships/image" Target="../media/image258.png"/><Relationship Id="rId2" Type="http://schemas.openxmlformats.org/officeDocument/2006/relationships/image" Target="../media/image227.png"/><Relationship Id="rId16" Type="http://schemas.openxmlformats.org/officeDocument/2006/relationships/image" Target="../media/image241.png"/><Relationship Id="rId20" Type="http://schemas.openxmlformats.org/officeDocument/2006/relationships/image" Target="../media/image245.png"/><Relationship Id="rId29" Type="http://schemas.openxmlformats.org/officeDocument/2006/relationships/image" Target="../media/image25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1.png"/><Relationship Id="rId11" Type="http://schemas.openxmlformats.org/officeDocument/2006/relationships/image" Target="../media/image236.png"/><Relationship Id="rId24" Type="http://schemas.openxmlformats.org/officeDocument/2006/relationships/image" Target="../media/image249.png"/><Relationship Id="rId32" Type="http://schemas.openxmlformats.org/officeDocument/2006/relationships/image" Target="../media/image257.png"/><Relationship Id="rId37" Type="http://schemas.openxmlformats.org/officeDocument/2006/relationships/image" Target="../media/image262.png"/><Relationship Id="rId5" Type="http://schemas.openxmlformats.org/officeDocument/2006/relationships/image" Target="../media/image230.png"/><Relationship Id="rId15" Type="http://schemas.openxmlformats.org/officeDocument/2006/relationships/image" Target="../media/image240.png"/><Relationship Id="rId23" Type="http://schemas.openxmlformats.org/officeDocument/2006/relationships/image" Target="../media/image248.png"/><Relationship Id="rId28" Type="http://schemas.openxmlformats.org/officeDocument/2006/relationships/image" Target="../media/image253.png"/><Relationship Id="rId36" Type="http://schemas.openxmlformats.org/officeDocument/2006/relationships/image" Target="../media/image261.png"/><Relationship Id="rId10" Type="http://schemas.openxmlformats.org/officeDocument/2006/relationships/image" Target="../media/image235.png"/><Relationship Id="rId19" Type="http://schemas.openxmlformats.org/officeDocument/2006/relationships/image" Target="../media/image244.png"/><Relationship Id="rId31" Type="http://schemas.openxmlformats.org/officeDocument/2006/relationships/image" Target="../media/image256.png"/><Relationship Id="rId4" Type="http://schemas.openxmlformats.org/officeDocument/2006/relationships/image" Target="../media/image229.png"/><Relationship Id="rId9" Type="http://schemas.openxmlformats.org/officeDocument/2006/relationships/image" Target="../media/image234.png"/><Relationship Id="rId14" Type="http://schemas.openxmlformats.org/officeDocument/2006/relationships/image" Target="../media/image239.png"/><Relationship Id="rId22" Type="http://schemas.openxmlformats.org/officeDocument/2006/relationships/image" Target="../media/image247.png"/><Relationship Id="rId27" Type="http://schemas.openxmlformats.org/officeDocument/2006/relationships/image" Target="../media/image252.png"/><Relationship Id="rId30" Type="http://schemas.openxmlformats.org/officeDocument/2006/relationships/image" Target="../media/image255.png"/><Relationship Id="rId35" Type="http://schemas.openxmlformats.org/officeDocument/2006/relationships/image" Target="../media/image260.png"/><Relationship Id="rId8" Type="http://schemas.openxmlformats.org/officeDocument/2006/relationships/image" Target="../media/image233.png"/><Relationship Id="rId3" Type="http://schemas.openxmlformats.org/officeDocument/2006/relationships/image" Target="../media/image22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9.png"/><Relationship Id="rId3" Type="http://schemas.openxmlformats.org/officeDocument/2006/relationships/image" Target="../media/image264.png"/><Relationship Id="rId7" Type="http://schemas.openxmlformats.org/officeDocument/2006/relationships/image" Target="../media/image268.png"/><Relationship Id="rId2" Type="http://schemas.openxmlformats.org/officeDocument/2006/relationships/image" Target="../media/image26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7.png"/><Relationship Id="rId11" Type="http://schemas.openxmlformats.org/officeDocument/2006/relationships/image" Target="../media/image272.png"/><Relationship Id="rId5" Type="http://schemas.openxmlformats.org/officeDocument/2006/relationships/image" Target="../media/image266.png"/><Relationship Id="rId10" Type="http://schemas.openxmlformats.org/officeDocument/2006/relationships/image" Target="../media/image271.png"/><Relationship Id="rId4" Type="http://schemas.openxmlformats.org/officeDocument/2006/relationships/image" Target="../media/image265.png"/><Relationship Id="rId9" Type="http://schemas.openxmlformats.org/officeDocument/2006/relationships/image" Target="../media/image270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1520.png"/><Relationship Id="rId3" Type="http://schemas.openxmlformats.org/officeDocument/2006/relationships/image" Target="../media/image2810.png"/><Relationship Id="rId7" Type="http://schemas.openxmlformats.org/officeDocument/2006/relationships/image" Target="../media/image320.png"/><Relationship Id="rId12" Type="http://schemas.openxmlformats.org/officeDocument/2006/relationships/image" Target="../media/image36.png"/><Relationship Id="rId16" Type="http://schemas.openxmlformats.org/officeDocument/2006/relationships/image" Target="../media/image9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0.png"/><Relationship Id="rId11" Type="http://schemas.openxmlformats.org/officeDocument/2006/relationships/image" Target="../media/image35.png"/><Relationship Id="rId5" Type="http://schemas.openxmlformats.org/officeDocument/2006/relationships/image" Target="../media/image1510.png"/><Relationship Id="rId15" Type="http://schemas.openxmlformats.org/officeDocument/2006/relationships/image" Target="../media/image39.png"/><Relationship Id="rId10" Type="http://schemas.openxmlformats.org/officeDocument/2006/relationships/image" Target="../media/image980.png"/><Relationship Id="rId4" Type="http://schemas.openxmlformats.org/officeDocument/2006/relationships/image" Target="../media/image2910.png"/><Relationship Id="rId9" Type="http://schemas.openxmlformats.org/officeDocument/2006/relationships/image" Target="../media/image34.png"/><Relationship Id="rId14" Type="http://schemas.openxmlformats.org/officeDocument/2006/relationships/image" Target="../media/image38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9.png"/><Relationship Id="rId3" Type="http://schemas.openxmlformats.org/officeDocument/2006/relationships/image" Target="../media/image274.png"/><Relationship Id="rId7" Type="http://schemas.openxmlformats.org/officeDocument/2006/relationships/image" Target="../media/image27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7.png"/><Relationship Id="rId5" Type="http://schemas.openxmlformats.org/officeDocument/2006/relationships/image" Target="../media/image276.png"/><Relationship Id="rId4" Type="http://schemas.openxmlformats.org/officeDocument/2006/relationships/image" Target="../media/image275.png"/><Relationship Id="rId9" Type="http://schemas.openxmlformats.org/officeDocument/2006/relationships/image" Target="../media/image280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9.png"/><Relationship Id="rId3" Type="http://schemas.openxmlformats.org/officeDocument/2006/relationships/image" Target="../media/image281.png"/><Relationship Id="rId7" Type="http://schemas.openxmlformats.org/officeDocument/2006/relationships/image" Target="../media/image28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7.png"/><Relationship Id="rId5" Type="http://schemas.openxmlformats.org/officeDocument/2006/relationships/image" Target="../media/image283.png"/><Relationship Id="rId4" Type="http://schemas.openxmlformats.org/officeDocument/2006/relationships/image" Target="../media/image282.png"/><Relationship Id="rId9" Type="http://schemas.openxmlformats.org/officeDocument/2006/relationships/image" Target="../media/image280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7.png"/><Relationship Id="rId3" Type="http://schemas.openxmlformats.org/officeDocument/2006/relationships/image" Target="../media/image285.png"/><Relationship Id="rId7" Type="http://schemas.openxmlformats.org/officeDocument/2006/relationships/image" Target="../media/image28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7.png"/><Relationship Id="rId5" Type="http://schemas.openxmlformats.org/officeDocument/2006/relationships/image" Target="../media/image286.png"/><Relationship Id="rId4" Type="http://schemas.openxmlformats.org/officeDocument/2006/relationships/image" Target="../media/image282.png"/><Relationship Id="rId9" Type="http://schemas.openxmlformats.org/officeDocument/2006/relationships/image" Target="../media/image288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5.png"/><Relationship Id="rId13" Type="http://schemas.openxmlformats.org/officeDocument/2006/relationships/image" Target="../media/image300.png"/><Relationship Id="rId18" Type="http://schemas.openxmlformats.org/officeDocument/2006/relationships/image" Target="../media/image306.png"/><Relationship Id="rId26" Type="http://schemas.openxmlformats.org/officeDocument/2006/relationships/image" Target="../media/image315.png"/><Relationship Id="rId3" Type="http://schemas.openxmlformats.org/officeDocument/2006/relationships/image" Target="../media/image290.png"/><Relationship Id="rId21" Type="http://schemas.openxmlformats.org/officeDocument/2006/relationships/image" Target="../media/image309.png"/><Relationship Id="rId7" Type="http://schemas.openxmlformats.org/officeDocument/2006/relationships/image" Target="../media/image294.png"/><Relationship Id="rId12" Type="http://schemas.openxmlformats.org/officeDocument/2006/relationships/image" Target="../media/image299.png"/><Relationship Id="rId17" Type="http://schemas.openxmlformats.org/officeDocument/2006/relationships/image" Target="../media/image305.png"/><Relationship Id="rId25" Type="http://schemas.openxmlformats.org/officeDocument/2006/relationships/image" Target="../media/image314.png"/><Relationship Id="rId2" Type="http://schemas.openxmlformats.org/officeDocument/2006/relationships/image" Target="../media/image289.png"/><Relationship Id="rId16" Type="http://schemas.openxmlformats.org/officeDocument/2006/relationships/image" Target="../media/image304.png"/><Relationship Id="rId20" Type="http://schemas.openxmlformats.org/officeDocument/2006/relationships/image" Target="../media/image30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3.png"/><Relationship Id="rId11" Type="http://schemas.openxmlformats.org/officeDocument/2006/relationships/image" Target="../media/image298.png"/><Relationship Id="rId24" Type="http://schemas.openxmlformats.org/officeDocument/2006/relationships/image" Target="../media/image313.png"/><Relationship Id="rId5" Type="http://schemas.openxmlformats.org/officeDocument/2006/relationships/image" Target="../media/image292.png"/><Relationship Id="rId15" Type="http://schemas.openxmlformats.org/officeDocument/2006/relationships/image" Target="../media/image303.png"/><Relationship Id="rId23" Type="http://schemas.openxmlformats.org/officeDocument/2006/relationships/image" Target="../media/image312.png"/><Relationship Id="rId10" Type="http://schemas.openxmlformats.org/officeDocument/2006/relationships/image" Target="../media/image297.png"/><Relationship Id="rId19" Type="http://schemas.openxmlformats.org/officeDocument/2006/relationships/image" Target="../media/image307.png"/><Relationship Id="rId4" Type="http://schemas.openxmlformats.org/officeDocument/2006/relationships/image" Target="../media/image291.png"/><Relationship Id="rId9" Type="http://schemas.openxmlformats.org/officeDocument/2006/relationships/image" Target="../media/image296.png"/><Relationship Id="rId14" Type="http://schemas.openxmlformats.org/officeDocument/2006/relationships/image" Target="../media/image301.png"/><Relationship Id="rId22" Type="http://schemas.openxmlformats.org/officeDocument/2006/relationships/image" Target="../media/image311.png"/><Relationship Id="rId27" Type="http://schemas.openxmlformats.org/officeDocument/2006/relationships/image" Target="../media/image316.png"/></Relationships>
</file>

<file path=ppt/slides/_rels/slide6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29.png"/><Relationship Id="rId18" Type="http://schemas.openxmlformats.org/officeDocument/2006/relationships/image" Target="../media/image334.png"/><Relationship Id="rId26" Type="http://schemas.openxmlformats.org/officeDocument/2006/relationships/image" Target="../media/image342.png"/><Relationship Id="rId39" Type="http://schemas.openxmlformats.org/officeDocument/2006/relationships/image" Target="../media/image355.png"/><Relationship Id="rId21" Type="http://schemas.openxmlformats.org/officeDocument/2006/relationships/image" Target="../media/image337.png"/><Relationship Id="rId34" Type="http://schemas.openxmlformats.org/officeDocument/2006/relationships/image" Target="../media/image350.png"/><Relationship Id="rId7" Type="http://schemas.openxmlformats.org/officeDocument/2006/relationships/image" Target="../media/image323.png"/><Relationship Id="rId12" Type="http://schemas.openxmlformats.org/officeDocument/2006/relationships/image" Target="../media/image328.png"/><Relationship Id="rId17" Type="http://schemas.openxmlformats.org/officeDocument/2006/relationships/image" Target="../media/image333.png"/><Relationship Id="rId25" Type="http://schemas.openxmlformats.org/officeDocument/2006/relationships/image" Target="../media/image341.png"/><Relationship Id="rId33" Type="http://schemas.openxmlformats.org/officeDocument/2006/relationships/image" Target="../media/image349.png"/><Relationship Id="rId38" Type="http://schemas.openxmlformats.org/officeDocument/2006/relationships/image" Target="../media/image354.png"/><Relationship Id="rId2" Type="http://schemas.openxmlformats.org/officeDocument/2006/relationships/image" Target="../media/image317.png"/><Relationship Id="rId16" Type="http://schemas.openxmlformats.org/officeDocument/2006/relationships/image" Target="../media/image332.png"/><Relationship Id="rId20" Type="http://schemas.openxmlformats.org/officeDocument/2006/relationships/image" Target="../media/image336.png"/><Relationship Id="rId29" Type="http://schemas.openxmlformats.org/officeDocument/2006/relationships/image" Target="../media/image34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2.png"/><Relationship Id="rId11" Type="http://schemas.openxmlformats.org/officeDocument/2006/relationships/image" Target="../media/image327.png"/><Relationship Id="rId24" Type="http://schemas.openxmlformats.org/officeDocument/2006/relationships/image" Target="../media/image340.png"/><Relationship Id="rId32" Type="http://schemas.openxmlformats.org/officeDocument/2006/relationships/image" Target="../media/image348.png"/><Relationship Id="rId37" Type="http://schemas.openxmlformats.org/officeDocument/2006/relationships/image" Target="../media/image353.png"/><Relationship Id="rId5" Type="http://schemas.openxmlformats.org/officeDocument/2006/relationships/image" Target="../media/image321.png"/><Relationship Id="rId15" Type="http://schemas.openxmlformats.org/officeDocument/2006/relationships/image" Target="../media/image331.png"/><Relationship Id="rId23" Type="http://schemas.openxmlformats.org/officeDocument/2006/relationships/image" Target="../media/image339.png"/><Relationship Id="rId28" Type="http://schemas.openxmlformats.org/officeDocument/2006/relationships/image" Target="../media/image344.png"/><Relationship Id="rId36" Type="http://schemas.openxmlformats.org/officeDocument/2006/relationships/image" Target="../media/image352.png"/><Relationship Id="rId10" Type="http://schemas.openxmlformats.org/officeDocument/2006/relationships/image" Target="../media/image326.png"/><Relationship Id="rId19" Type="http://schemas.openxmlformats.org/officeDocument/2006/relationships/image" Target="../media/image335.png"/><Relationship Id="rId31" Type="http://schemas.openxmlformats.org/officeDocument/2006/relationships/image" Target="../media/image347.png"/><Relationship Id="rId4" Type="http://schemas.openxmlformats.org/officeDocument/2006/relationships/image" Target="../media/image319.png"/><Relationship Id="rId9" Type="http://schemas.openxmlformats.org/officeDocument/2006/relationships/image" Target="../media/image325.png"/><Relationship Id="rId14" Type="http://schemas.openxmlformats.org/officeDocument/2006/relationships/image" Target="../media/image330.png"/><Relationship Id="rId22" Type="http://schemas.openxmlformats.org/officeDocument/2006/relationships/image" Target="../media/image338.png"/><Relationship Id="rId27" Type="http://schemas.openxmlformats.org/officeDocument/2006/relationships/image" Target="../media/image343.png"/><Relationship Id="rId30" Type="http://schemas.openxmlformats.org/officeDocument/2006/relationships/image" Target="../media/image346.png"/><Relationship Id="rId35" Type="http://schemas.openxmlformats.org/officeDocument/2006/relationships/image" Target="../media/image351.png"/><Relationship Id="rId8" Type="http://schemas.openxmlformats.org/officeDocument/2006/relationships/image" Target="../media/image324.png"/><Relationship Id="rId3" Type="http://schemas.openxmlformats.org/officeDocument/2006/relationships/image" Target="../media/image318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6.png"/><Relationship Id="rId7" Type="http://schemas.openxmlformats.org/officeDocument/2006/relationships/image" Target="../media/image36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9.png"/><Relationship Id="rId5" Type="http://schemas.openxmlformats.org/officeDocument/2006/relationships/image" Target="../media/image358.png"/><Relationship Id="rId4" Type="http://schemas.openxmlformats.org/officeDocument/2006/relationships/image" Target="../media/image357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1.png"/><Relationship Id="rId7" Type="http://schemas.openxmlformats.org/officeDocument/2006/relationships/image" Target="../media/image242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10.png"/><Relationship Id="rId5" Type="http://schemas.openxmlformats.org/officeDocument/2006/relationships/image" Target="../media/image362.png"/><Relationship Id="rId4" Type="http://schemas.openxmlformats.org/officeDocument/2006/relationships/image" Target="../media/image2390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8.png"/><Relationship Id="rId13" Type="http://schemas.openxmlformats.org/officeDocument/2006/relationships/image" Target="../media/image373.png"/><Relationship Id="rId3" Type="http://schemas.openxmlformats.org/officeDocument/2006/relationships/image" Target="../media/image363.png"/><Relationship Id="rId7" Type="http://schemas.openxmlformats.org/officeDocument/2006/relationships/image" Target="../media/image367.png"/><Relationship Id="rId12" Type="http://schemas.openxmlformats.org/officeDocument/2006/relationships/image" Target="../media/image37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6.png"/><Relationship Id="rId11" Type="http://schemas.openxmlformats.org/officeDocument/2006/relationships/image" Target="../media/image371.png"/><Relationship Id="rId5" Type="http://schemas.openxmlformats.org/officeDocument/2006/relationships/image" Target="../media/image365.png"/><Relationship Id="rId10" Type="http://schemas.openxmlformats.org/officeDocument/2006/relationships/image" Target="../media/image370.png"/><Relationship Id="rId4" Type="http://schemas.openxmlformats.org/officeDocument/2006/relationships/image" Target="../media/image364.png"/><Relationship Id="rId9" Type="http://schemas.openxmlformats.org/officeDocument/2006/relationships/image" Target="../media/image369.png"/><Relationship Id="rId14" Type="http://schemas.openxmlformats.org/officeDocument/2006/relationships/image" Target="../media/image374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1.png"/><Relationship Id="rId4" Type="http://schemas.openxmlformats.org/officeDocument/2006/relationships/image" Target="../media/image38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1.png"/><Relationship Id="rId4" Type="http://schemas.openxmlformats.org/officeDocument/2006/relationships/image" Target="../media/image383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1.png"/><Relationship Id="rId4" Type="http://schemas.openxmlformats.org/officeDocument/2006/relationships/image" Target="../media/image385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7.png"/><Relationship Id="rId4" Type="http://schemas.openxmlformats.org/officeDocument/2006/relationships/image" Target="../media/image386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9.png"/><Relationship Id="rId4" Type="http://schemas.openxmlformats.org/officeDocument/2006/relationships/image" Target="../media/image388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90.png"/><Relationship Id="rId3" Type="http://schemas.openxmlformats.org/officeDocument/2006/relationships/image" Target="../media/image390.png"/><Relationship Id="rId7" Type="http://schemas.openxmlformats.org/officeDocument/2006/relationships/image" Target="../media/image2680.png"/><Relationship Id="rId12" Type="http://schemas.openxmlformats.org/officeDocument/2006/relationships/image" Target="../media/image273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91.png"/><Relationship Id="rId11" Type="http://schemas.openxmlformats.org/officeDocument/2006/relationships/image" Target="../media/image2720.png"/><Relationship Id="rId5" Type="http://schemas.openxmlformats.org/officeDocument/2006/relationships/image" Target="../media/image2660.png"/><Relationship Id="rId10" Type="http://schemas.openxmlformats.org/officeDocument/2006/relationships/image" Target="../media/image2711.png"/><Relationship Id="rId4" Type="http://schemas.openxmlformats.org/officeDocument/2006/relationships/image" Target="../media/image2650.png"/><Relationship Id="rId9" Type="http://schemas.openxmlformats.org/officeDocument/2006/relationships/image" Target="../media/image2700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90.png"/><Relationship Id="rId3" Type="http://schemas.openxmlformats.org/officeDocument/2006/relationships/image" Target="../media/image392.png"/><Relationship Id="rId7" Type="http://schemas.openxmlformats.org/officeDocument/2006/relationships/image" Target="../media/image2680.png"/><Relationship Id="rId12" Type="http://schemas.openxmlformats.org/officeDocument/2006/relationships/image" Target="../media/image277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93.png"/><Relationship Id="rId11" Type="http://schemas.openxmlformats.org/officeDocument/2006/relationships/image" Target="../media/image2720.png"/><Relationship Id="rId5" Type="http://schemas.openxmlformats.org/officeDocument/2006/relationships/image" Target="../media/image2660.png"/><Relationship Id="rId10" Type="http://schemas.openxmlformats.org/officeDocument/2006/relationships/image" Target="../media/image2711.png"/><Relationship Id="rId4" Type="http://schemas.openxmlformats.org/officeDocument/2006/relationships/image" Target="../media/image2650.png"/><Relationship Id="rId9" Type="http://schemas.openxmlformats.org/officeDocument/2006/relationships/image" Target="../media/image2760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90.png"/><Relationship Id="rId3" Type="http://schemas.openxmlformats.org/officeDocument/2006/relationships/image" Target="../media/image394.png"/><Relationship Id="rId7" Type="http://schemas.openxmlformats.org/officeDocument/2006/relationships/image" Target="../media/image2680.png"/><Relationship Id="rId12" Type="http://schemas.openxmlformats.org/officeDocument/2006/relationships/image" Target="../media/image281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95.png"/><Relationship Id="rId11" Type="http://schemas.openxmlformats.org/officeDocument/2006/relationships/image" Target="../media/image2720.png"/><Relationship Id="rId5" Type="http://schemas.openxmlformats.org/officeDocument/2006/relationships/image" Target="../media/image2660.png"/><Relationship Id="rId10" Type="http://schemas.openxmlformats.org/officeDocument/2006/relationships/image" Target="../media/image2711.png"/><Relationship Id="rId4" Type="http://schemas.openxmlformats.org/officeDocument/2006/relationships/image" Target="../media/image2650.png"/><Relationship Id="rId9" Type="http://schemas.openxmlformats.org/officeDocument/2006/relationships/image" Target="../media/image2800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1.png"/><Relationship Id="rId13" Type="http://schemas.openxmlformats.org/officeDocument/2006/relationships/image" Target="../media/image406.png"/><Relationship Id="rId18" Type="http://schemas.openxmlformats.org/officeDocument/2006/relationships/image" Target="../media/image411.png"/><Relationship Id="rId3" Type="http://schemas.openxmlformats.org/officeDocument/2006/relationships/image" Target="../media/image396.png"/><Relationship Id="rId7" Type="http://schemas.openxmlformats.org/officeDocument/2006/relationships/image" Target="../media/image400.png"/><Relationship Id="rId12" Type="http://schemas.openxmlformats.org/officeDocument/2006/relationships/image" Target="../media/image405.png"/><Relationship Id="rId17" Type="http://schemas.openxmlformats.org/officeDocument/2006/relationships/image" Target="../media/image410.png"/><Relationship Id="rId2" Type="http://schemas.openxmlformats.org/officeDocument/2006/relationships/notesSlide" Target="../notesSlides/notesSlide38.xml"/><Relationship Id="rId16" Type="http://schemas.openxmlformats.org/officeDocument/2006/relationships/image" Target="../media/image40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9.png"/><Relationship Id="rId11" Type="http://schemas.openxmlformats.org/officeDocument/2006/relationships/image" Target="../media/image404.png"/><Relationship Id="rId5" Type="http://schemas.openxmlformats.org/officeDocument/2006/relationships/image" Target="../media/image398.png"/><Relationship Id="rId15" Type="http://schemas.openxmlformats.org/officeDocument/2006/relationships/image" Target="../media/image408.png"/><Relationship Id="rId10" Type="http://schemas.openxmlformats.org/officeDocument/2006/relationships/image" Target="../media/image403.png"/><Relationship Id="rId19" Type="http://schemas.openxmlformats.org/officeDocument/2006/relationships/image" Target="../media/image412.png"/><Relationship Id="rId4" Type="http://schemas.openxmlformats.org/officeDocument/2006/relationships/image" Target="../media/image397.png"/><Relationship Id="rId9" Type="http://schemas.openxmlformats.org/officeDocument/2006/relationships/image" Target="../media/image402.png"/><Relationship Id="rId14" Type="http://schemas.openxmlformats.org/officeDocument/2006/relationships/image" Target="../media/image407.pn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8.png"/><Relationship Id="rId13" Type="http://schemas.openxmlformats.org/officeDocument/2006/relationships/image" Target="../media/image423.png"/><Relationship Id="rId18" Type="http://schemas.openxmlformats.org/officeDocument/2006/relationships/image" Target="../media/image428.png"/><Relationship Id="rId3" Type="http://schemas.openxmlformats.org/officeDocument/2006/relationships/image" Target="../media/image413.png"/><Relationship Id="rId7" Type="http://schemas.openxmlformats.org/officeDocument/2006/relationships/image" Target="../media/image417.png"/><Relationship Id="rId12" Type="http://schemas.openxmlformats.org/officeDocument/2006/relationships/image" Target="../media/image422.png"/><Relationship Id="rId17" Type="http://schemas.openxmlformats.org/officeDocument/2006/relationships/image" Target="../media/image427.png"/><Relationship Id="rId2" Type="http://schemas.openxmlformats.org/officeDocument/2006/relationships/notesSlide" Target="../notesSlides/notesSlide39.xml"/><Relationship Id="rId16" Type="http://schemas.openxmlformats.org/officeDocument/2006/relationships/image" Target="../media/image426.png"/><Relationship Id="rId20" Type="http://schemas.openxmlformats.org/officeDocument/2006/relationships/image" Target="../media/image4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6.png"/><Relationship Id="rId11" Type="http://schemas.openxmlformats.org/officeDocument/2006/relationships/image" Target="../media/image421.png"/><Relationship Id="rId5" Type="http://schemas.openxmlformats.org/officeDocument/2006/relationships/image" Target="../media/image415.png"/><Relationship Id="rId15" Type="http://schemas.openxmlformats.org/officeDocument/2006/relationships/image" Target="../media/image425.png"/><Relationship Id="rId10" Type="http://schemas.openxmlformats.org/officeDocument/2006/relationships/image" Target="../media/image420.png"/><Relationship Id="rId19" Type="http://schemas.openxmlformats.org/officeDocument/2006/relationships/image" Target="../media/image429.png"/><Relationship Id="rId4" Type="http://schemas.openxmlformats.org/officeDocument/2006/relationships/image" Target="../media/image414.png"/><Relationship Id="rId9" Type="http://schemas.openxmlformats.org/officeDocument/2006/relationships/image" Target="../media/image419.png"/><Relationship Id="rId14" Type="http://schemas.openxmlformats.org/officeDocument/2006/relationships/image" Target="../media/image4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6.png"/><Relationship Id="rId13" Type="http://schemas.openxmlformats.org/officeDocument/2006/relationships/image" Target="../media/image441.png"/><Relationship Id="rId18" Type="http://schemas.openxmlformats.org/officeDocument/2006/relationships/image" Target="../media/image446.png"/><Relationship Id="rId3" Type="http://schemas.openxmlformats.org/officeDocument/2006/relationships/image" Target="../media/image431.png"/><Relationship Id="rId21" Type="http://schemas.openxmlformats.org/officeDocument/2006/relationships/image" Target="../media/image449.png"/><Relationship Id="rId7" Type="http://schemas.openxmlformats.org/officeDocument/2006/relationships/image" Target="../media/image435.png"/><Relationship Id="rId12" Type="http://schemas.openxmlformats.org/officeDocument/2006/relationships/image" Target="../media/image440.png"/><Relationship Id="rId17" Type="http://schemas.openxmlformats.org/officeDocument/2006/relationships/image" Target="../media/image445.png"/><Relationship Id="rId2" Type="http://schemas.openxmlformats.org/officeDocument/2006/relationships/notesSlide" Target="../notesSlides/notesSlide40.xml"/><Relationship Id="rId16" Type="http://schemas.openxmlformats.org/officeDocument/2006/relationships/image" Target="../media/image444.png"/><Relationship Id="rId20" Type="http://schemas.openxmlformats.org/officeDocument/2006/relationships/image" Target="../media/image4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4.png"/><Relationship Id="rId11" Type="http://schemas.openxmlformats.org/officeDocument/2006/relationships/image" Target="../media/image439.png"/><Relationship Id="rId24" Type="http://schemas.openxmlformats.org/officeDocument/2006/relationships/image" Target="../media/image452.png"/><Relationship Id="rId5" Type="http://schemas.openxmlformats.org/officeDocument/2006/relationships/image" Target="../media/image433.png"/><Relationship Id="rId15" Type="http://schemas.openxmlformats.org/officeDocument/2006/relationships/image" Target="../media/image443.png"/><Relationship Id="rId23" Type="http://schemas.openxmlformats.org/officeDocument/2006/relationships/image" Target="../media/image451.png"/><Relationship Id="rId10" Type="http://schemas.openxmlformats.org/officeDocument/2006/relationships/image" Target="../media/image438.png"/><Relationship Id="rId19" Type="http://schemas.openxmlformats.org/officeDocument/2006/relationships/image" Target="../media/image447.png"/><Relationship Id="rId4" Type="http://schemas.openxmlformats.org/officeDocument/2006/relationships/image" Target="../media/image432.png"/><Relationship Id="rId9" Type="http://schemas.openxmlformats.org/officeDocument/2006/relationships/image" Target="../media/image437.png"/><Relationship Id="rId14" Type="http://schemas.openxmlformats.org/officeDocument/2006/relationships/image" Target="../media/image442.png"/><Relationship Id="rId22" Type="http://schemas.openxmlformats.org/officeDocument/2006/relationships/image" Target="../media/image450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3.pn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8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90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9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20.png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0.png"/><Relationship Id="rId13" Type="http://schemas.openxmlformats.org/officeDocument/2006/relationships/image" Target="../media/image465.png"/><Relationship Id="rId18" Type="http://schemas.openxmlformats.org/officeDocument/2006/relationships/image" Target="../media/image470.png"/><Relationship Id="rId3" Type="http://schemas.openxmlformats.org/officeDocument/2006/relationships/image" Target="../media/image455.png"/><Relationship Id="rId21" Type="http://schemas.openxmlformats.org/officeDocument/2006/relationships/image" Target="../media/image473.png"/><Relationship Id="rId7" Type="http://schemas.openxmlformats.org/officeDocument/2006/relationships/image" Target="../media/image459.png"/><Relationship Id="rId12" Type="http://schemas.openxmlformats.org/officeDocument/2006/relationships/image" Target="../media/image464.png"/><Relationship Id="rId17" Type="http://schemas.openxmlformats.org/officeDocument/2006/relationships/image" Target="../media/image469.png"/><Relationship Id="rId2" Type="http://schemas.openxmlformats.org/officeDocument/2006/relationships/notesSlide" Target="../notesSlides/notesSlide45.xml"/><Relationship Id="rId16" Type="http://schemas.openxmlformats.org/officeDocument/2006/relationships/image" Target="../media/image468.png"/><Relationship Id="rId20" Type="http://schemas.openxmlformats.org/officeDocument/2006/relationships/image" Target="../media/image47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8.png"/><Relationship Id="rId11" Type="http://schemas.openxmlformats.org/officeDocument/2006/relationships/image" Target="../media/image463.png"/><Relationship Id="rId24" Type="http://schemas.openxmlformats.org/officeDocument/2006/relationships/image" Target="../media/image476.png"/><Relationship Id="rId5" Type="http://schemas.openxmlformats.org/officeDocument/2006/relationships/image" Target="../media/image457.png"/><Relationship Id="rId15" Type="http://schemas.openxmlformats.org/officeDocument/2006/relationships/image" Target="../media/image467.png"/><Relationship Id="rId23" Type="http://schemas.openxmlformats.org/officeDocument/2006/relationships/image" Target="../media/image475.png"/><Relationship Id="rId10" Type="http://schemas.openxmlformats.org/officeDocument/2006/relationships/image" Target="../media/image462.png"/><Relationship Id="rId19" Type="http://schemas.openxmlformats.org/officeDocument/2006/relationships/image" Target="../media/image471.png"/><Relationship Id="rId4" Type="http://schemas.openxmlformats.org/officeDocument/2006/relationships/image" Target="../media/image456.png"/><Relationship Id="rId9" Type="http://schemas.openxmlformats.org/officeDocument/2006/relationships/image" Target="../media/image461.png"/><Relationship Id="rId14" Type="http://schemas.openxmlformats.org/officeDocument/2006/relationships/image" Target="../media/image466.png"/><Relationship Id="rId22" Type="http://schemas.openxmlformats.org/officeDocument/2006/relationships/image" Target="../media/image474.png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2.png"/><Relationship Id="rId13" Type="http://schemas.openxmlformats.org/officeDocument/2006/relationships/image" Target="../media/image487.png"/><Relationship Id="rId18" Type="http://schemas.openxmlformats.org/officeDocument/2006/relationships/image" Target="../media/image492.png"/><Relationship Id="rId3" Type="http://schemas.openxmlformats.org/officeDocument/2006/relationships/image" Target="../media/image477.png"/><Relationship Id="rId7" Type="http://schemas.openxmlformats.org/officeDocument/2006/relationships/image" Target="../media/image481.png"/><Relationship Id="rId12" Type="http://schemas.openxmlformats.org/officeDocument/2006/relationships/image" Target="../media/image486.png"/><Relationship Id="rId17" Type="http://schemas.openxmlformats.org/officeDocument/2006/relationships/image" Target="../media/image491.png"/><Relationship Id="rId2" Type="http://schemas.openxmlformats.org/officeDocument/2006/relationships/notesSlide" Target="../notesSlides/notesSlide46.xml"/><Relationship Id="rId16" Type="http://schemas.openxmlformats.org/officeDocument/2006/relationships/image" Target="../media/image49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0.png"/><Relationship Id="rId11" Type="http://schemas.openxmlformats.org/officeDocument/2006/relationships/image" Target="../media/image485.png"/><Relationship Id="rId5" Type="http://schemas.openxmlformats.org/officeDocument/2006/relationships/image" Target="../media/image479.png"/><Relationship Id="rId15" Type="http://schemas.openxmlformats.org/officeDocument/2006/relationships/image" Target="../media/image489.png"/><Relationship Id="rId10" Type="http://schemas.openxmlformats.org/officeDocument/2006/relationships/image" Target="../media/image484.png"/><Relationship Id="rId4" Type="http://schemas.openxmlformats.org/officeDocument/2006/relationships/image" Target="../media/image478.png"/><Relationship Id="rId9" Type="http://schemas.openxmlformats.org/officeDocument/2006/relationships/image" Target="../media/image483.png"/><Relationship Id="rId14" Type="http://schemas.openxmlformats.org/officeDocument/2006/relationships/image" Target="../media/image488.png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8.png"/><Relationship Id="rId13" Type="http://schemas.openxmlformats.org/officeDocument/2006/relationships/image" Target="../media/image503.png"/><Relationship Id="rId18" Type="http://schemas.openxmlformats.org/officeDocument/2006/relationships/image" Target="../media/image508.png"/><Relationship Id="rId3" Type="http://schemas.openxmlformats.org/officeDocument/2006/relationships/image" Target="../media/image493.png"/><Relationship Id="rId21" Type="http://schemas.openxmlformats.org/officeDocument/2006/relationships/image" Target="../media/image511.png"/><Relationship Id="rId7" Type="http://schemas.openxmlformats.org/officeDocument/2006/relationships/image" Target="../media/image497.png"/><Relationship Id="rId12" Type="http://schemas.openxmlformats.org/officeDocument/2006/relationships/image" Target="../media/image502.png"/><Relationship Id="rId17" Type="http://schemas.openxmlformats.org/officeDocument/2006/relationships/image" Target="../media/image507.png"/><Relationship Id="rId2" Type="http://schemas.openxmlformats.org/officeDocument/2006/relationships/notesSlide" Target="../notesSlides/notesSlide47.xml"/><Relationship Id="rId16" Type="http://schemas.openxmlformats.org/officeDocument/2006/relationships/image" Target="../media/image506.png"/><Relationship Id="rId20" Type="http://schemas.openxmlformats.org/officeDocument/2006/relationships/image" Target="../media/image5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6.png"/><Relationship Id="rId11" Type="http://schemas.openxmlformats.org/officeDocument/2006/relationships/image" Target="../media/image501.png"/><Relationship Id="rId5" Type="http://schemas.openxmlformats.org/officeDocument/2006/relationships/image" Target="../media/image495.png"/><Relationship Id="rId15" Type="http://schemas.openxmlformats.org/officeDocument/2006/relationships/image" Target="../media/image505.png"/><Relationship Id="rId23" Type="http://schemas.openxmlformats.org/officeDocument/2006/relationships/image" Target="../media/image513.png"/><Relationship Id="rId10" Type="http://schemas.openxmlformats.org/officeDocument/2006/relationships/image" Target="../media/image500.png"/><Relationship Id="rId19" Type="http://schemas.openxmlformats.org/officeDocument/2006/relationships/image" Target="../media/image509.png"/><Relationship Id="rId4" Type="http://schemas.openxmlformats.org/officeDocument/2006/relationships/image" Target="../media/image494.png"/><Relationship Id="rId9" Type="http://schemas.openxmlformats.org/officeDocument/2006/relationships/image" Target="../media/image499.png"/><Relationship Id="rId14" Type="http://schemas.openxmlformats.org/officeDocument/2006/relationships/image" Target="../media/image504.png"/><Relationship Id="rId22" Type="http://schemas.openxmlformats.org/officeDocument/2006/relationships/image" Target="../media/image512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3">
            <a:extLst>
              <a:ext uri="{FF2B5EF4-FFF2-40B4-BE49-F238E27FC236}">
                <a16:creationId xmlns:a16="http://schemas.microsoft.com/office/drawing/2014/main" id="{087C3FA7-C2E7-111B-46F8-BCDBB9A78E6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Unit – 2.2</a:t>
            </a:r>
            <a:br>
              <a:rPr lang="en-US" dirty="0"/>
            </a:br>
            <a:r>
              <a:rPr lang="en-US" dirty="0"/>
              <a:t>Propositional Logic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krishna.bhadarka@darshan.ac.in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dirty="0"/>
              <a:t>9624109205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Humanities &amp; Science Department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DB1A9AC-C6AF-DBDE-6491-D1E1E108FF8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Prof. Krishna Bhadarka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 Placeholder 6"/>
              <p:cNvSpPr>
                <a:spLocks noGrp="1"/>
              </p:cNvSpPr>
              <p:nvPr>
                <p:ph type="body" sz="quarter" idx="16"/>
              </p:nvPr>
            </p:nvSpPr>
            <p:spPr/>
            <p:txBody>
              <a:bodyPr/>
              <a:lstStyle/>
              <a:p>
                <a:r>
                  <a:rPr lang="en-US" dirty="0"/>
                  <a:t>B.Tech.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IN" b="0" i="0" dirty="0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en-US" baseline="30000" dirty="0"/>
                  <a:t>rd</a:t>
                </a:r>
                <a:r>
                  <a:rPr lang="en-US" dirty="0"/>
                  <a:t> Semester</a:t>
                </a:r>
                <a:endParaRPr lang="en-US" b="1" dirty="0"/>
              </a:p>
              <a:p>
                <a:r>
                  <a:rPr lang="en-US" b="1" dirty="0"/>
                  <a:t>Discrete Mathematics</a:t>
                </a:r>
                <a:r>
                  <a:rPr lang="en-US" dirty="0">
                    <a:latin typeface="Roboto Condensed Light" panose="02000000000000000000" pitchFamily="2" charset="0"/>
                    <a:ea typeface="Roboto Condensed Light" panose="02000000000000000000" pitchFamily="2" charset="0"/>
                  </a:rPr>
                  <a:t> </a:t>
                </a:r>
                <a:r>
                  <a:rPr lang="en-US" b="1" dirty="0"/>
                  <a:t>(</a:t>
                </a:r>
                <a:r>
                  <a:rPr lang="en-US" dirty="0"/>
                  <a:t>2301HS301</a:t>
                </a:r>
                <a:r>
                  <a:rPr lang="en-US" b="1" dirty="0"/>
                  <a:t>)</a:t>
                </a:r>
                <a:endParaRPr lang="en-US" dirty="0">
                  <a:latin typeface="Roboto Condensed Light" panose="02000000000000000000" pitchFamily="2" charset="0"/>
                  <a:ea typeface="Roboto Condensed Light" panose="02000000000000000000" pitchFamily="2" charset="0"/>
                </a:endParaRPr>
              </a:p>
            </p:txBody>
          </p:sp>
        </mc:Choice>
        <mc:Fallback xmlns="">
          <p:sp>
            <p:nvSpPr>
              <p:cNvPr id="7" name="Text Placehold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6"/>
              </p:nvPr>
            </p:nvSpPr>
            <p:spPr>
              <a:blipFill>
                <a:blip r:embed="rId2"/>
                <a:stretch>
                  <a:fillRect b="-413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CB8BF5B0-508F-F589-AAD5-99E7B6F8E39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/>
      </p:pic>
    </p:spTree>
    <p:extLst>
      <p:ext uri="{BB962C8B-B14F-4D97-AF65-F5344CB8AC3E}">
        <p14:creationId xmlns:p14="http://schemas.microsoft.com/office/powerpoint/2010/main" val="5557956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3A3D6C-8B50-3C7E-EF20-079CABE135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Proposition (Statement)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78E182-6AC8-5A3C-B77B-30F5BA231C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GB" b="1" dirty="0">
                <a:latin typeface="+mj-lt"/>
                <a:cs typeface="Shruti" panose="020B0502040204020203" pitchFamily="34" charset="0"/>
              </a:rPr>
              <a:t>Example continue:</a:t>
            </a:r>
          </a:p>
          <a:p>
            <a:pPr>
              <a:lnSpc>
                <a:spcPct val="150000"/>
              </a:lnSpc>
            </a:pPr>
            <a:endParaRPr lang="en-IN" sz="1800" b="0" i="0" u="none" strike="noStrike" dirty="0">
              <a:effectLst/>
              <a:highlight>
                <a:srgbClr val="909090"/>
              </a:highlight>
              <a:latin typeface="+mj-lt"/>
            </a:endParaRPr>
          </a:p>
          <a:p>
            <a:pPr>
              <a:lnSpc>
                <a:spcPct val="150000"/>
              </a:lnSpc>
            </a:pPr>
            <a:endParaRPr lang="en-IN" dirty="0">
              <a:latin typeface="+mj-lt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EDAD78E-4787-D598-E153-82DFBB7E5A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0603639"/>
              </p:ext>
            </p:extLst>
          </p:nvPr>
        </p:nvGraphicFramePr>
        <p:xfrm>
          <a:off x="487680" y="1629000"/>
          <a:ext cx="11460480" cy="288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55920">
                  <a:extLst>
                    <a:ext uri="{9D8B030D-6E8A-4147-A177-3AD203B41FA5}">
                      <a16:colId xmlns:a16="http://schemas.microsoft.com/office/drawing/2014/main" val="77253722"/>
                    </a:ext>
                  </a:extLst>
                </a:gridCol>
                <a:gridCol w="3002280">
                  <a:extLst>
                    <a:ext uri="{9D8B030D-6E8A-4147-A177-3AD203B41FA5}">
                      <a16:colId xmlns:a16="http://schemas.microsoft.com/office/drawing/2014/main" val="2731592225"/>
                    </a:ext>
                  </a:extLst>
                </a:gridCol>
                <a:gridCol w="3002280">
                  <a:extLst>
                    <a:ext uri="{9D8B030D-6E8A-4147-A177-3AD203B41FA5}">
                      <a16:colId xmlns:a16="http://schemas.microsoft.com/office/drawing/2014/main" val="3839147307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4188961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1451157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endParaRPr lang="en-IN" sz="2800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7826560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endParaRPr lang="en-IN" sz="2800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0838710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AEA650FE-8E00-599A-204E-E4233AC00047}"/>
              </a:ext>
            </a:extLst>
          </p:cNvPr>
          <p:cNvSpPr txBox="1"/>
          <p:nvPr/>
        </p:nvSpPr>
        <p:spPr>
          <a:xfrm>
            <a:off x="545949" y="2437938"/>
            <a:ext cx="24384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defTabSz="914400" rtl="0" eaLnBrk="1" fontAlgn="auto" latinLnBrk="0" hangingPunct="1">
              <a:spcBef>
                <a:spcPts val="1000"/>
              </a:spcBef>
              <a:spcAft>
                <a:spcPts val="0"/>
              </a:spcAft>
              <a:buClr>
                <a:srgbClr val="B84742"/>
              </a:buClr>
              <a:buSzTx/>
              <a:tabLst/>
              <a:defRPr/>
            </a:pPr>
            <a:r>
              <a:rPr lang="en-US" sz="2800" noProof="0" dirty="0">
                <a:solidFill>
                  <a:srgbClr val="002060"/>
                </a:solidFill>
                <a:latin typeface="+mj-lt"/>
              </a:rPr>
              <a:t>Open the door.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0CD5175-84F8-405C-B190-6A4D16C58722}"/>
              </a:ext>
            </a:extLst>
          </p:cNvPr>
          <p:cNvSpPr txBox="1"/>
          <p:nvPr/>
        </p:nvSpPr>
        <p:spPr>
          <a:xfrm>
            <a:off x="545949" y="1720862"/>
            <a:ext cx="15748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ctr" defTabSz="914400" rtl="0" eaLnBrk="1" fontAlgn="auto" latinLnBrk="0" hangingPunct="1">
              <a:spcBef>
                <a:spcPts val="1000"/>
              </a:spcBef>
              <a:spcAft>
                <a:spcPts val="0"/>
              </a:spcAft>
              <a:buClr>
                <a:srgbClr val="B84742"/>
              </a:buClr>
              <a:buSzTx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Sentence</a:t>
            </a:r>
            <a:endParaRPr kumimoji="0" lang="en-IN" sz="2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0E84A01-F967-FC1B-4FF6-D0766E862EE4}"/>
              </a:ext>
            </a:extLst>
          </p:cNvPr>
          <p:cNvSpPr txBox="1"/>
          <p:nvPr/>
        </p:nvSpPr>
        <p:spPr>
          <a:xfrm>
            <a:off x="5978340" y="1716388"/>
            <a:ext cx="293624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ctr" defTabSz="914400" rtl="0" eaLnBrk="1" fontAlgn="auto" latinLnBrk="0" hangingPunct="1">
              <a:spcBef>
                <a:spcPts val="1000"/>
              </a:spcBef>
              <a:spcAft>
                <a:spcPts val="0"/>
              </a:spcAft>
              <a:buClr>
                <a:srgbClr val="B84742"/>
              </a:buClr>
              <a:buSzTx/>
              <a:tabLst/>
              <a:defRPr/>
            </a:pPr>
            <a:r>
              <a:rPr lang="en-US" sz="2800" b="1" noProof="0" dirty="0">
                <a:solidFill>
                  <a:schemeClr val="bg1"/>
                </a:solidFill>
                <a:latin typeface="+mj-lt"/>
              </a:rPr>
              <a:t>True / False / None</a:t>
            </a:r>
            <a:endParaRPr kumimoji="0" lang="en-IN" sz="2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9871C57-45DC-1A29-ACE5-B5272E008A82}"/>
              </a:ext>
            </a:extLst>
          </p:cNvPr>
          <p:cNvSpPr txBox="1"/>
          <p:nvPr/>
        </p:nvSpPr>
        <p:spPr>
          <a:xfrm>
            <a:off x="9114206" y="1716388"/>
            <a:ext cx="268224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ctr" defTabSz="914400" rtl="0" eaLnBrk="1" fontAlgn="auto" latinLnBrk="0" hangingPunct="1">
              <a:spcBef>
                <a:spcPts val="1000"/>
              </a:spcBef>
              <a:spcAft>
                <a:spcPts val="0"/>
              </a:spcAft>
              <a:buClr>
                <a:srgbClr val="B84742"/>
              </a:buClr>
              <a:buSzTx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</a:rPr>
              <a:t>Is it </a:t>
            </a:r>
            <a:r>
              <a:rPr lang="en-US" sz="2800" b="1" dirty="0">
                <a:solidFill>
                  <a:schemeClr val="bg1"/>
                </a:solidFill>
                <a:latin typeface="+mj-lt"/>
              </a:rPr>
              <a:t>a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</a:rPr>
              <a:t>Statement?</a:t>
            </a:r>
            <a:endParaRPr kumimoji="0" lang="en-IN" sz="2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F473136-ABDC-2469-7CDC-B2CDB8A0C851}"/>
              </a:ext>
            </a:extLst>
          </p:cNvPr>
          <p:cNvSpPr txBox="1"/>
          <p:nvPr/>
        </p:nvSpPr>
        <p:spPr>
          <a:xfrm>
            <a:off x="5965983" y="2437938"/>
            <a:ext cx="293624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R="0" lvl="0" algn="just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B84742"/>
              </a:buClr>
              <a:buSzTx/>
              <a:tabLst/>
              <a:defRPr kumimoji="0" sz="2800" b="0" i="0" u="none" strike="noStrike" cap="none" spc="0" normalizeH="0" baseline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Roboto Condensed (Body)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dirty="0">
                <a:latin typeface="+mj-lt"/>
              </a:rPr>
              <a:t>None</a:t>
            </a:r>
            <a:endParaRPr lang="en-IN" dirty="0"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3DA2A6C-8500-B8F2-D518-658FCA90D8FF}"/>
              </a:ext>
            </a:extLst>
          </p:cNvPr>
          <p:cNvSpPr txBox="1"/>
          <p:nvPr/>
        </p:nvSpPr>
        <p:spPr>
          <a:xfrm>
            <a:off x="8987206" y="3182708"/>
            <a:ext cx="293624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R="0" lvl="0" algn="just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B84742"/>
              </a:buClr>
              <a:buSzTx/>
              <a:tabLst/>
              <a:defRPr kumimoji="0" sz="2800" b="0" i="0" u="none" strike="noStrike" cap="none" spc="0" normalizeH="0" baseline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Roboto Condensed (Body)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dirty="0">
                <a:latin typeface="+mj-lt"/>
              </a:rPr>
              <a:t>No</a:t>
            </a:r>
            <a:endParaRPr lang="en-IN" dirty="0">
              <a:latin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F7C0DB-30C8-EF84-56F4-40E2CA96568F}"/>
              </a:ext>
            </a:extLst>
          </p:cNvPr>
          <p:cNvSpPr txBox="1"/>
          <p:nvPr/>
        </p:nvSpPr>
        <p:spPr>
          <a:xfrm>
            <a:off x="545949" y="3181162"/>
            <a:ext cx="356108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i="0" dirty="0">
                <a:solidFill>
                  <a:srgbClr val="002060"/>
                </a:solidFill>
                <a:latin typeface="+mj-lt"/>
              </a:rPr>
              <a:t>Where are you going ?</a:t>
            </a:r>
            <a:endParaRPr lang="en-IN" sz="2800" dirty="0">
              <a:solidFill>
                <a:srgbClr val="002060"/>
              </a:solidFill>
              <a:latin typeface="+mj-l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7DFC55B-677C-4B95-4136-1E1D33CD3DE2}"/>
              </a:ext>
            </a:extLst>
          </p:cNvPr>
          <p:cNvSpPr txBox="1"/>
          <p:nvPr/>
        </p:nvSpPr>
        <p:spPr>
          <a:xfrm>
            <a:off x="5965983" y="3187163"/>
            <a:ext cx="293624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R="0" lvl="0" algn="just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B84742"/>
              </a:buClr>
              <a:buSzTx/>
              <a:tabLst/>
              <a:defRPr kumimoji="0" sz="2800" b="0" i="0" u="none" strike="noStrike" cap="none" spc="0" normalizeH="0" baseline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Roboto Condensed (Body)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dirty="0">
                <a:latin typeface="+mj-lt"/>
              </a:rPr>
              <a:t>None</a:t>
            </a:r>
            <a:endParaRPr lang="en-IN" dirty="0">
              <a:latin typeface="+mj-lt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B20B0A8-07DE-9A1E-448C-B4A17CF74142}"/>
              </a:ext>
            </a:extLst>
          </p:cNvPr>
          <p:cNvSpPr txBox="1"/>
          <p:nvPr/>
        </p:nvSpPr>
        <p:spPr>
          <a:xfrm>
            <a:off x="8988688" y="2433474"/>
            <a:ext cx="293624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R="0" lvl="0" algn="just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B84742"/>
              </a:buClr>
              <a:buSzTx/>
              <a:tabLst/>
              <a:defRPr kumimoji="0" sz="2800" b="0" i="0" u="none" strike="noStrike" cap="none" spc="0" normalizeH="0" baseline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Roboto Condensed (Body)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dirty="0">
                <a:latin typeface="+mj-lt"/>
              </a:rPr>
              <a:t>No</a:t>
            </a:r>
            <a:endParaRPr lang="en-IN" dirty="0"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705F31-96A4-0715-9419-A98D4481EBBF}"/>
              </a:ext>
            </a:extLst>
          </p:cNvPr>
          <p:cNvSpPr txBox="1"/>
          <p:nvPr/>
        </p:nvSpPr>
        <p:spPr>
          <a:xfrm>
            <a:off x="8987206" y="3885140"/>
            <a:ext cx="293624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R="0" lvl="0" algn="just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B84742"/>
              </a:buClr>
              <a:buSzTx/>
              <a:tabLst/>
              <a:defRPr kumimoji="0" sz="2800" b="0" i="0" u="none" strike="noStrike" cap="none" spc="0" normalizeH="0" baseline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Roboto Condensed (Body)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dirty="0">
                <a:latin typeface="+mj-lt"/>
              </a:rPr>
              <a:t>No</a:t>
            </a:r>
            <a:endParaRPr lang="en-IN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5336C7E-BDC6-F7FA-736D-50A9E6ADF7F9}"/>
                  </a:ext>
                </a:extLst>
              </p:cNvPr>
              <p:cNvSpPr txBox="1"/>
              <p:nvPr/>
            </p:nvSpPr>
            <p:spPr>
              <a:xfrm>
                <a:off x="545949" y="3890694"/>
                <a:ext cx="356108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280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+2=5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B5336C7E-BDC6-F7FA-736D-50A9E6ADF7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949" y="3890694"/>
                <a:ext cx="3561080" cy="52322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38BC6E83-09B3-8377-F8C1-8C6C93BB285B}"/>
              </a:ext>
            </a:extLst>
          </p:cNvPr>
          <p:cNvSpPr txBox="1"/>
          <p:nvPr/>
        </p:nvSpPr>
        <p:spPr>
          <a:xfrm>
            <a:off x="5965983" y="3889238"/>
            <a:ext cx="293624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R="0" lvl="0" algn="just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B84742"/>
              </a:buClr>
              <a:buSzTx/>
              <a:tabLst/>
              <a:defRPr kumimoji="0" sz="2800" b="0" i="0" u="none" strike="noStrike" cap="none" spc="0" normalizeH="0" baseline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Roboto Condensed (Body)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dirty="0">
                <a:latin typeface="+mj-lt"/>
              </a:rPr>
              <a:t>None</a:t>
            </a:r>
            <a:endParaRPr lang="en-I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35969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4" grpId="0"/>
      <p:bldP spid="17" grpId="0"/>
      <p:bldP spid="4" grpId="0"/>
      <p:bldP spid="18" grpId="0"/>
      <p:bldP spid="19" grpId="0"/>
      <p:bldP spid="6" grpId="0"/>
      <p:bldP spid="7" grpId="0"/>
      <p:bldP spid="12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49" y="1709738"/>
            <a:ext cx="11165709" cy="2852737"/>
          </a:xfrm>
        </p:spPr>
        <p:txBody>
          <a:bodyPr/>
          <a:lstStyle/>
          <a:p>
            <a:r>
              <a:rPr lang="en-IN" dirty="0"/>
              <a:t>Method 7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F66629-F349-43A0-B5A5-A51D2BBB74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dirty="0">
                <a:effectLst/>
                <a:latin typeface="+mj-lt"/>
                <a:ea typeface="Calibri" panose="020F0502020204030204" pitchFamily="34" charset="0"/>
                <a:cs typeface="Shruti" panose="020B0502040204020203" pitchFamily="34" charset="0"/>
              </a:rPr>
              <a:t>Normal Forms</a:t>
            </a:r>
            <a:endParaRPr lang="en-I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2017732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6D9CDC3-1E18-93E9-8047-1700FFB1A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+mn-lt"/>
              </a:rPr>
              <a:t>Normal forms</a:t>
            </a:r>
            <a:endParaRPr lang="en-IN" sz="3200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27F158-8818-3A39-A98F-2A29AFB05A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In propositional logic if there are many variables, then construction of truth table becomes complicated. So, it is required to convert it in easier form which is known as </a:t>
            </a:r>
            <a:r>
              <a:rPr lang="en-US" b="1" dirty="0">
                <a:solidFill>
                  <a:srgbClr val="FF0000"/>
                </a:solidFill>
              </a:rPr>
              <a:t>Normal Forms</a:t>
            </a:r>
            <a:r>
              <a:rPr lang="en-US" dirty="0"/>
              <a:t>.</a:t>
            </a:r>
          </a:p>
          <a:p>
            <a:pPr>
              <a:lnSpc>
                <a:spcPct val="150000"/>
              </a:lnSpc>
            </a:pPr>
            <a:r>
              <a:rPr lang="en-US" dirty="0"/>
              <a:t>It is also known as Canonical Forms.</a:t>
            </a:r>
          </a:p>
          <a:p>
            <a:pPr>
              <a:lnSpc>
                <a:spcPct val="150000"/>
              </a:lnSpc>
            </a:pPr>
            <a:r>
              <a:rPr lang="en-US" dirty="0"/>
              <a:t>There are four types of normal forms which are 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Disjunctive Normal Form (DNF)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Conjunctive Normal Form (CNF)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887B7E0-0426-241C-9575-3E9D6544E4F3}"/>
              </a:ext>
            </a:extLst>
          </p:cNvPr>
          <p:cNvSpPr txBox="1">
            <a:spLocks/>
          </p:cNvSpPr>
          <p:nvPr/>
        </p:nvSpPr>
        <p:spPr>
          <a:xfrm>
            <a:off x="5173089" y="4382042"/>
            <a:ext cx="6982983" cy="14731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50000"/>
              </a:lnSpc>
            </a:pPr>
            <a:r>
              <a:rPr lang="en-US" dirty="0"/>
              <a:t>Principle Disjunctive Normal Form (PDNF)</a:t>
            </a:r>
          </a:p>
          <a:p>
            <a:pPr lvl="1" algn="l">
              <a:lnSpc>
                <a:spcPct val="150000"/>
              </a:lnSpc>
            </a:pPr>
            <a:r>
              <a:rPr lang="en-US" dirty="0"/>
              <a:t>Principle Conjunctive Normal Form (PCNF)</a:t>
            </a:r>
          </a:p>
        </p:txBody>
      </p:sp>
    </p:spTree>
    <p:extLst>
      <p:ext uri="{BB962C8B-B14F-4D97-AF65-F5344CB8AC3E}">
        <p14:creationId xmlns:p14="http://schemas.microsoft.com/office/powerpoint/2010/main" val="1542610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FA00D5-A286-E9F1-8A72-C96002079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+mn-lt"/>
              </a:rPr>
              <a:t>Elementary Sum</a:t>
            </a:r>
            <a:endParaRPr lang="en-IN" sz="3600" dirty="0"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A9E1F8-7887-8DEF-7E3A-BCDEEBFA8AA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lnSpc>
                    <a:spcPct val="150000"/>
                  </a:lnSpc>
                </a:pPr>
                <a:r>
                  <a:rPr lang="en-US" dirty="0">
                    <a:latin typeface="+mj-lt"/>
                  </a:rPr>
                  <a:t>A sum(disjunction) of the variables and their negations is known as </a:t>
                </a:r>
                <a:r>
                  <a:rPr lang="en-US" b="1" dirty="0">
                    <a:solidFill>
                      <a:srgbClr val="FF0000"/>
                    </a:solidFill>
                    <a:latin typeface="+mj-lt"/>
                  </a:rPr>
                  <a:t>Elementary Sum</a:t>
                </a:r>
                <a:r>
                  <a:rPr lang="en-US" dirty="0">
                    <a:latin typeface="+mj-lt"/>
                  </a:rPr>
                  <a:t>.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dirty="0">
                    <a:latin typeface="+mj-lt"/>
                  </a:rPr>
                  <a:t>It is also known </a:t>
                </a:r>
                <a:r>
                  <a:rPr lang="en-US" dirty="0">
                    <a:latin typeface="+mj-lt"/>
                    <a:ea typeface="Times New Roman" panose="02020603050405020304" pitchFamily="18" charset="0"/>
                    <a:cs typeface="Shruti" panose="020B0502040204020203" pitchFamily="34" charset="0"/>
                  </a:rPr>
                  <a:t>as </a:t>
                </a:r>
                <a:r>
                  <a:rPr lang="en-US" b="1" dirty="0">
                    <a:solidFill>
                      <a:srgbClr val="FF0000"/>
                    </a:solidFill>
                    <a:latin typeface="+mj-lt"/>
                    <a:ea typeface="Times New Roman" panose="02020603050405020304" pitchFamily="18" charset="0"/>
                    <a:cs typeface="Shruti" panose="020B0502040204020203" pitchFamily="34" charset="0"/>
                  </a:rPr>
                  <a:t>Fundamental Disjunction</a:t>
                </a:r>
                <a:r>
                  <a:rPr lang="en-US" dirty="0">
                    <a:latin typeface="+mj-lt"/>
                    <a:ea typeface="Times New Roman" panose="02020603050405020304" pitchFamily="18" charset="0"/>
                    <a:cs typeface="Shruti" panose="020B0502040204020203" pitchFamily="34" charset="0"/>
                  </a:rPr>
                  <a:t>.</a:t>
                </a:r>
              </a:p>
              <a:p>
                <a:pPr lvl="0">
                  <a:lnSpc>
                    <a:spcPct val="150000"/>
                  </a:lnSpc>
                  <a:buClr>
                    <a:srgbClr val="B84742"/>
                  </a:buClr>
                </a:pPr>
                <a:r>
                  <a:rPr lang="en-GB" b="1" dirty="0">
                    <a:latin typeface="+mj-lt"/>
                    <a:cs typeface="Shruti" panose="020B0502040204020203" pitchFamily="34" charset="0"/>
                  </a:rPr>
                  <a:t>Example:</a:t>
                </a:r>
                <a:endParaRPr lang="en-US" dirty="0">
                  <a:latin typeface="+mj-lt"/>
                </a:endParaRP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>
                        <a:latin typeface="Cambria Math" panose="02040503050406030204" pitchFamily="18" charset="0"/>
                      </a:rPr>
                      <m:t> ˅ ¬ 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p</m:t>
                    </m:r>
                  </m:oMath>
                </a14:m>
                <a:endParaRPr lang="en-IN" dirty="0">
                  <a:latin typeface="+mj-lt"/>
                </a:endParaRP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¬ 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>
                        <a:latin typeface="Cambria Math" panose="02040503050406030204" pitchFamily="18" charset="0"/>
                      </a:rPr>
                      <m:t> ˅ 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>
                        <a:latin typeface="Cambria Math" panose="02040503050406030204" pitchFamily="18" charset="0"/>
                      </a:rPr>
                      <m:t> ˅ ¬ 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q</m:t>
                    </m:r>
                  </m:oMath>
                </a14:m>
                <a:endParaRPr lang="en-IN" b="1" dirty="0">
                  <a:latin typeface="+mj-lt"/>
                  <a:cs typeface="Shrut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A9E1F8-7887-8DEF-7E3A-BCDEEBFA8A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71" r="-107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83322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FA00D5-A286-E9F1-8A72-C96002079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+mn-lt"/>
              </a:rPr>
              <a:t>Elementary Product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A9E1F8-7887-8DEF-7E3A-BCDEEBFA8AA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lnSpc>
                    <a:spcPct val="150000"/>
                  </a:lnSpc>
                </a:pPr>
                <a:r>
                  <a:rPr lang="en-US" dirty="0">
                    <a:latin typeface="+mj-lt"/>
                  </a:rPr>
                  <a:t>A product(conjunction) of the variables and their negations is known as </a:t>
                </a:r>
                <a:r>
                  <a:rPr lang="en-US" b="1" dirty="0">
                    <a:solidFill>
                      <a:srgbClr val="FF0000"/>
                    </a:solidFill>
                    <a:latin typeface="+mj-lt"/>
                  </a:rPr>
                  <a:t>Elementary Product</a:t>
                </a:r>
                <a:r>
                  <a:rPr lang="en-US" dirty="0">
                    <a:latin typeface="+mj-lt"/>
                  </a:rPr>
                  <a:t>.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dirty="0">
                    <a:latin typeface="+mj-lt"/>
                  </a:rPr>
                  <a:t>It is also known </a:t>
                </a:r>
                <a:r>
                  <a:rPr lang="en-US" dirty="0">
                    <a:latin typeface="+mj-lt"/>
                    <a:ea typeface="Times New Roman" panose="02020603050405020304" pitchFamily="18" charset="0"/>
                    <a:cs typeface="Shruti" panose="020B0502040204020203" pitchFamily="34" charset="0"/>
                  </a:rPr>
                  <a:t>as </a:t>
                </a:r>
                <a:r>
                  <a:rPr lang="en-US" b="1" dirty="0">
                    <a:solidFill>
                      <a:srgbClr val="FF0000"/>
                    </a:solidFill>
                    <a:latin typeface="+mj-lt"/>
                    <a:ea typeface="Times New Roman" panose="02020603050405020304" pitchFamily="18" charset="0"/>
                    <a:cs typeface="Shruti" panose="020B0502040204020203" pitchFamily="34" charset="0"/>
                  </a:rPr>
                  <a:t>Fundamental Conjunction</a:t>
                </a:r>
                <a:r>
                  <a:rPr lang="en-US" dirty="0">
                    <a:latin typeface="+mj-lt"/>
                    <a:ea typeface="Times New Roman" panose="02020603050405020304" pitchFamily="18" charset="0"/>
                    <a:cs typeface="Shruti" panose="020B0502040204020203" pitchFamily="34" charset="0"/>
                  </a:rPr>
                  <a:t>.</a:t>
                </a:r>
              </a:p>
              <a:p>
                <a:pPr lvl="0">
                  <a:lnSpc>
                    <a:spcPct val="150000"/>
                  </a:lnSpc>
                  <a:buClr>
                    <a:srgbClr val="B84742"/>
                  </a:buClr>
                </a:pPr>
                <a:r>
                  <a:rPr lang="en-GB" b="1" dirty="0">
                    <a:latin typeface="+mj-lt"/>
                    <a:cs typeface="Shruti" panose="020B0502040204020203" pitchFamily="34" charset="0"/>
                  </a:rPr>
                  <a:t>Example:</a:t>
                </a:r>
                <a:endParaRPr lang="en-US" dirty="0">
                  <a:latin typeface="+mj-lt"/>
                </a:endParaRP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p</m:t>
                    </m:r>
                    <m:r>
                      <a:rPr lang="en-IN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>
                        <a:latin typeface="Cambria Math" panose="02040503050406030204" pitchFamily="18" charset="0"/>
                      </a:rPr>
                      <m:t>˄</m:t>
                    </m:r>
                    <m:r>
                      <a:rPr lang="en-IN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>
                        <a:latin typeface="Cambria Math" panose="02040503050406030204" pitchFamily="18" charset="0"/>
                      </a:rPr>
                      <m:t>¬</m:t>
                    </m:r>
                    <m:r>
                      <a:rPr lang="en-IN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p</m:t>
                    </m:r>
                  </m:oMath>
                </a14:m>
                <a:endParaRPr lang="en-IN" dirty="0">
                  <a:latin typeface="+mj-lt"/>
                </a:endParaRP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¬ 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p</m:t>
                    </m:r>
                    <m:r>
                      <a:rPr lang="en-IN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>
                        <a:latin typeface="Cambria Math" panose="02040503050406030204" pitchFamily="18" charset="0"/>
                      </a:rPr>
                      <m:t>˄</m:t>
                    </m:r>
                    <m:r>
                      <a:rPr lang="en-IN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p</m:t>
                    </m:r>
                    <m:r>
                      <a:rPr lang="en-IN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>
                        <a:latin typeface="Cambria Math" panose="02040503050406030204" pitchFamily="18" charset="0"/>
                      </a:rPr>
                      <m:t>˄</m:t>
                    </m:r>
                    <m:r>
                      <a:rPr lang="en-IN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>
                        <a:latin typeface="Cambria Math" panose="02040503050406030204" pitchFamily="18" charset="0"/>
                      </a:rPr>
                      <m:t>¬ 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q</m:t>
                    </m:r>
                  </m:oMath>
                </a14:m>
                <a:endParaRPr lang="en-IN" b="1" dirty="0">
                  <a:latin typeface="+mj-lt"/>
                  <a:cs typeface="Shrut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A9E1F8-7887-8DEF-7E3A-BCDEEBFA8A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71" r="-107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45911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FA00D5-A286-E9F1-8A72-C96002079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+mn-lt"/>
              </a:rPr>
              <a:t>Minterm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A9E1F8-7887-8DEF-7E3A-BCDEEBFA8AA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lnSpc>
                    <a:spcPct val="150000"/>
                  </a:lnSpc>
                </a:pPr>
                <a:r>
                  <a:rPr lang="en-US" dirty="0"/>
                  <a:t>Let </a:t>
                </a:r>
                <a:r>
                  <a:rPr lang="en-US" dirty="0">
                    <a:solidFill>
                      <a:srgbClr val="FF0000"/>
                    </a:solidFill>
                  </a:rPr>
                  <a:t>p</a:t>
                </a:r>
                <a:r>
                  <a:rPr lang="en-US" dirty="0"/>
                  <a:t> and </a:t>
                </a:r>
                <a:r>
                  <a:rPr lang="en-US" dirty="0">
                    <a:solidFill>
                      <a:srgbClr val="FF0000"/>
                    </a:solidFill>
                  </a:rPr>
                  <a:t>q</a:t>
                </a:r>
                <a:r>
                  <a:rPr lang="en-US" dirty="0"/>
                  <a:t> be two statement variables, then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dirty="0" smtClean="0"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i="0" dirty="0" smtClean="0">
                        <a:latin typeface="Cambria Math" panose="02040503050406030204" pitchFamily="18" charset="0"/>
                      </a:rPr>
                      <m:t> ˄ </m:t>
                    </m:r>
                    <m:r>
                      <m:rPr>
                        <m:sty m:val="p"/>
                      </m:rPr>
                      <a:rPr lang="en-US" i="0" dirty="0" err="1">
                        <a:latin typeface="Cambria Math" panose="02040503050406030204" pitchFamily="18" charset="0"/>
                      </a:rPr>
                      <m:t>q</m:t>
                    </m:r>
                    <m:r>
                      <a:rPr lang="en-US" i="0" dirty="0" err="1">
                        <a:latin typeface="Cambria Math" panose="02040503050406030204" pitchFamily="18" charset="0"/>
                      </a:rPr>
                      <m:t>,    </m:t>
                    </m:r>
                    <m:r>
                      <m:rPr>
                        <m:sty m:val="p"/>
                      </m:rPr>
                      <a:rPr lang="en-US" i="0" dirty="0" err="1"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i="0" dirty="0">
                        <a:latin typeface="Cambria Math" panose="02040503050406030204" pitchFamily="18" charset="0"/>
                      </a:rPr>
                      <m:t> ˄ ¬ </m:t>
                    </m:r>
                    <m:r>
                      <m:rPr>
                        <m:sty m:val="p"/>
                      </m:rPr>
                      <a:rPr lang="en-US" i="0" dirty="0">
                        <a:latin typeface="Cambria Math" panose="02040503050406030204" pitchFamily="18" charset="0"/>
                      </a:rPr>
                      <m:t>q</m:t>
                    </m:r>
                    <m:r>
                      <a:rPr lang="en-US" i="0" dirty="0">
                        <a:latin typeface="Cambria Math" panose="02040503050406030204" pitchFamily="18" charset="0"/>
                      </a:rPr>
                      <m:t>,    ¬ </m:t>
                    </m:r>
                    <m:r>
                      <m:rPr>
                        <m:sty m:val="p"/>
                      </m:rPr>
                      <a:rPr lang="en-US" i="0" dirty="0"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i="0" dirty="0">
                        <a:latin typeface="Cambria Math" panose="02040503050406030204" pitchFamily="18" charset="0"/>
                      </a:rPr>
                      <m:t> ˄ </m:t>
                    </m:r>
                    <m:r>
                      <m:rPr>
                        <m:sty m:val="p"/>
                      </m:rPr>
                      <a:rPr lang="en-US" i="0" dirty="0">
                        <a:latin typeface="Cambria Math" panose="02040503050406030204" pitchFamily="18" charset="0"/>
                      </a:rPr>
                      <m:t>q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0" dirty="0" smtClean="0">
                        <a:latin typeface="Cambria Math" panose="02040503050406030204" pitchFamily="18" charset="0"/>
                      </a:rPr>
                      <m:t>¬ </m:t>
                    </m:r>
                    <m:r>
                      <m:rPr>
                        <m:sty m:val="p"/>
                      </m:rPr>
                      <a:rPr lang="en-US" i="0" dirty="0" smtClean="0"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i="0" dirty="0" smtClean="0">
                        <a:latin typeface="Cambria Math" panose="02040503050406030204" pitchFamily="18" charset="0"/>
                      </a:rPr>
                      <m:t> ˄ ¬ </m:t>
                    </m:r>
                    <m:r>
                      <m:rPr>
                        <m:sty m:val="p"/>
                      </m:rPr>
                      <a:rPr lang="en-US" i="0" dirty="0" smtClean="0">
                        <a:latin typeface="Cambria Math" panose="02040503050406030204" pitchFamily="18" charset="0"/>
                      </a:rPr>
                      <m:t>q</m:t>
                    </m:r>
                  </m:oMath>
                </a14:m>
                <a:r>
                  <a:rPr lang="en-US" dirty="0"/>
                  <a:t> are known as </a:t>
                </a:r>
                <a:r>
                  <a:rPr lang="en-US" b="1" dirty="0">
                    <a:solidFill>
                      <a:srgbClr val="FF0000"/>
                    </a:solidFill>
                  </a:rPr>
                  <a:t>Minterms</a:t>
                </a:r>
                <a:r>
                  <a:rPr lang="en-US" dirty="0"/>
                  <a:t> of p and q.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Note that none of the minterms should contain both a variable and its negation. </a:t>
                </a: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 ˄ ¬ </m:t>
                    </m:r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p</m:t>
                    </m:r>
                  </m:oMath>
                </a14:m>
                <a:r>
                  <a:rPr lang="en-US" dirty="0"/>
                  <a:t> is </a:t>
                </a:r>
                <a:r>
                  <a:rPr lang="en-US" b="1" dirty="0">
                    <a:solidFill>
                      <a:srgbClr val="FF0000"/>
                    </a:solidFill>
                  </a:rPr>
                  <a:t>not minterm</a:t>
                </a:r>
                <a:r>
                  <a:rPr lang="en-US" dirty="0"/>
                  <a:t>.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The number of minterms in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n</m:t>
                    </m:r>
                  </m:oMath>
                </a14:m>
                <a:r>
                  <a:rPr lang="en-US" dirty="0"/>
                  <a:t> variables 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0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US" b="1" i="0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𝐧</m:t>
                        </m:r>
                      </m:sup>
                    </m:sSup>
                  </m:oMath>
                </a14:m>
                <a:r>
                  <a:rPr lang="en-US" dirty="0"/>
                  <a:t>.</a:t>
                </a:r>
              </a:p>
              <a:p>
                <a:pPr marL="457200" lvl="1" indent="0">
                  <a:lnSpc>
                    <a:spcPct val="150000"/>
                  </a:lnSpc>
                  <a:buClr>
                    <a:srgbClr val="B84742"/>
                  </a:buClr>
                  <a:buNone/>
                  <a:defRPr/>
                </a:pPr>
                <a:endParaRPr lang="en-IN" b="1" dirty="0">
                  <a:latin typeface="Roboto Condensed (Body)"/>
                  <a:cs typeface="Shrut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A2A9E1F8-7887-8DEF-7E3A-BCDEEBFA8A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71" r="-10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87061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FA00D5-A286-E9F1-8A72-C96002079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+mn-lt"/>
              </a:rPr>
              <a:t>Minterm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A9E1F8-7887-8DEF-7E3A-BCDEEBFA8AA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lnSpc>
                    <a:spcPct val="150000"/>
                  </a:lnSpc>
                </a:pPr>
                <a:r>
                  <a:rPr lang="en-US" dirty="0"/>
                  <a:t>Let p, q and r be three statement variables. Minterms for three variables are as below.</a:t>
                </a: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i="0" dirty="0" smtClean="0"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i="0" dirty="0" smtClean="0">
                        <a:latin typeface="Cambria Math" panose="02040503050406030204" pitchFamily="18" charset="0"/>
                      </a:rPr>
                      <m:t> ˄ </m:t>
                    </m:r>
                    <m:r>
                      <m:rPr>
                        <m:sty m:val="p"/>
                      </m:rPr>
                      <a:rPr lang="en-US" i="0" dirty="0" smtClean="0">
                        <a:latin typeface="Cambria Math" panose="02040503050406030204" pitchFamily="18" charset="0"/>
                      </a:rPr>
                      <m:t>q</m:t>
                    </m:r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˄</m:t>
                    </m:r>
                    <m:r>
                      <a:rPr lang="en-US" b="0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i="0" dirty="0" smtClean="0">
                        <a:latin typeface="Cambria Math" panose="02040503050406030204" pitchFamily="18" charset="0"/>
                      </a:rPr>
                      <m:t>r</m:t>
                    </m:r>
                  </m:oMath>
                </a14:m>
                <a:endParaRPr lang="en-IN" i="0" dirty="0">
                  <a:latin typeface="Cambria Math" panose="02040503050406030204" pitchFamily="18" charset="0"/>
                </a:endParaRP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dirty="0">
                        <a:latin typeface="Cambria Math" panose="02040503050406030204" pitchFamily="18" charset="0"/>
                      </a:rPr>
                      <m:t>¬</m:t>
                    </m:r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i="0" dirty="0" smtClean="0"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˄</m:t>
                    </m:r>
                    <m:r>
                      <a:rPr lang="en-US" b="0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i="0" dirty="0" smtClean="0">
                        <a:latin typeface="Cambria Math" panose="02040503050406030204" pitchFamily="18" charset="0"/>
                      </a:rPr>
                      <m:t>q</m:t>
                    </m:r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˄</m:t>
                    </m:r>
                    <m:r>
                      <a:rPr lang="en-US" b="0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i="0" dirty="0" smtClean="0">
                        <a:latin typeface="Cambria Math" panose="02040503050406030204" pitchFamily="18" charset="0"/>
                      </a:rPr>
                      <m:t>r</m:t>
                    </m:r>
                  </m:oMath>
                </a14:m>
                <a:endParaRPr lang="en-IN" i="0" dirty="0">
                  <a:latin typeface="Cambria Math" panose="02040503050406030204" pitchFamily="18" charset="0"/>
                </a:endParaRP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i="0" dirty="0" smtClean="0"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i="0" dirty="0" smtClean="0">
                        <a:latin typeface="Cambria Math" panose="02040503050406030204" pitchFamily="18" charset="0"/>
                      </a:rPr>
                      <m:t> ˄¬ </m:t>
                    </m:r>
                    <m:r>
                      <m:rPr>
                        <m:sty m:val="p"/>
                      </m:rPr>
                      <a:rPr lang="en-US" i="0" dirty="0" smtClean="0">
                        <a:latin typeface="Cambria Math" panose="02040503050406030204" pitchFamily="18" charset="0"/>
                      </a:rPr>
                      <m:t>q</m:t>
                    </m:r>
                    <m:r>
                      <a:rPr lang="en-US" i="0" dirty="0" smtClean="0">
                        <a:latin typeface="Cambria Math" panose="02040503050406030204" pitchFamily="18" charset="0"/>
                      </a:rPr>
                      <m:t> ˄ </m:t>
                    </m:r>
                    <m:r>
                      <m:rPr>
                        <m:sty m:val="p"/>
                      </m:rPr>
                      <a:rPr lang="en-US" i="0" dirty="0" smtClean="0">
                        <a:latin typeface="Cambria Math" panose="02040503050406030204" pitchFamily="18" charset="0"/>
                      </a:rPr>
                      <m:t>r</m:t>
                    </m:r>
                  </m:oMath>
                </a14:m>
                <a:endParaRPr lang="en-IN" i="0" dirty="0">
                  <a:latin typeface="Cambria Math" panose="02040503050406030204" pitchFamily="18" charset="0"/>
                </a:endParaRP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i="0" dirty="0" smtClean="0"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i="0" dirty="0" smtClean="0">
                        <a:latin typeface="Cambria Math" panose="02040503050406030204" pitchFamily="18" charset="0"/>
                      </a:rPr>
                      <m:t> ˄ </m:t>
                    </m:r>
                    <m:r>
                      <m:rPr>
                        <m:sty m:val="p"/>
                      </m:rPr>
                      <a:rPr lang="en-US" i="0" dirty="0" smtClean="0">
                        <a:latin typeface="Cambria Math" panose="02040503050406030204" pitchFamily="18" charset="0"/>
                      </a:rPr>
                      <m:t>q</m:t>
                    </m:r>
                    <m:r>
                      <a:rPr lang="en-US" i="0" dirty="0" smtClean="0">
                        <a:latin typeface="Cambria Math" panose="02040503050406030204" pitchFamily="18" charset="0"/>
                      </a:rPr>
                      <m:t> ˄ ¬ </m:t>
                    </m:r>
                    <m:r>
                      <m:rPr>
                        <m:sty m:val="p"/>
                      </m:rPr>
                      <a:rPr lang="en-US" i="0" dirty="0" smtClean="0">
                        <a:latin typeface="Cambria Math" panose="02040503050406030204" pitchFamily="18" charset="0"/>
                      </a:rPr>
                      <m:t>r</m:t>
                    </m:r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A2A9E1F8-7887-8DEF-7E3A-BCDEEBFA8A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71" r="-10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668CA8C4-430E-4CC7-0C0E-CAD9DCE5A22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541654" y="2213007"/>
                <a:ext cx="3922282" cy="308598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dirty="0" smtClean="0">
                        <a:latin typeface="Cambria Math" panose="02040503050406030204" pitchFamily="18" charset="0"/>
                      </a:rPr>
                      <m:t>¬ </m:t>
                    </m:r>
                    <m:r>
                      <m:rPr>
                        <m:sty m:val="p"/>
                      </m:rPr>
                      <a:rPr lang="en-US" dirty="0" smtClean="0"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dirty="0" smtClean="0">
                        <a:latin typeface="Cambria Math" panose="02040503050406030204" pitchFamily="18" charset="0"/>
                      </a:rPr>
                      <m:t> ˄ ¬ </m:t>
                    </m:r>
                    <m:r>
                      <m:rPr>
                        <m:sty m:val="p"/>
                      </m:rPr>
                      <a:rPr lang="en-US" dirty="0" smtClean="0">
                        <a:latin typeface="Cambria Math" panose="02040503050406030204" pitchFamily="18" charset="0"/>
                      </a:rPr>
                      <m:t>q</m:t>
                    </m:r>
                    <m:r>
                      <a:rPr lang="en-US" dirty="0" smtClean="0">
                        <a:latin typeface="Cambria Math" panose="02040503050406030204" pitchFamily="18" charset="0"/>
                      </a:rPr>
                      <m:t> ˄ </m:t>
                    </m:r>
                    <m:r>
                      <m:rPr>
                        <m:sty m:val="p"/>
                      </m:rPr>
                      <a:rPr lang="en-US" dirty="0" smtClean="0">
                        <a:latin typeface="Cambria Math" panose="02040503050406030204" pitchFamily="18" charset="0"/>
                      </a:rPr>
                      <m:t>r</m:t>
                    </m:r>
                    <m:r>
                      <a:rPr lang="en-US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IN" dirty="0">
                  <a:latin typeface="Cambria Math" panose="02040503050406030204" pitchFamily="18" charset="0"/>
                </a:endParaRP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dirty="0" smtClean="0">
                        <a:latin typeface="Cambria Math" panose="02040503050406030204" pitchFamily="18" charset="0"/>
                      </a:rPr>
                      <m:t>¬ </m:t>
                    </m:r>
                    <m:r>
                      <m:rPr>
                        <m:sty m:val="p"/>
                      </m:rPr>
                      <a:rPr lang="en-US" dirty="0" smtClean="0"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dirty="0" smtClean="0">
                        <a:latin typeface="Cambria Math" panose="02040503050406030204" pitchFamily="18" charset="0"/>
                      </a:rPr>
                      <m:t> ˄ </m:t>
                    </m:r>
                    <m:r>
                      <m:rPr>
                        <m:sty m:val="p"/>
                      </m:rPr>
                      <a:rPr lang="en-US" dirty="0" smtClean="0">
                        <a:latin typeface="Cambria Math" panose="02040503050406030204" pitchFamily="18" charset="0"/>
                      </a:rPr>
                      <m:t>q</m:t>
                    </m:r>
                    <m:r>
                      <a:rPr lang="en-US" dirty="0" smtClean="0">
                        <a:latin typeface="Cambria Math" panose="02040503050406030204" pitchFamily="18" charset="0"/>
                      </a:rPr>
                      <m:t> ˄ ¬ </m:t>
                    </m:r>
                    <m:r>
                      <m:rPr>
                        <m:sty m:val="p"/>
                      </m:rPr>
                      <a:rPr lang="en-US" dirty="0" smtClean="0">
                        <a:latin typeface="Cambria Math" panose="02040503050406030204" pitchFamily="18" charset="0"/>
                      </a:rPr>
                      <m:t>r</m:t>
                    </m:r>
                  </m:oMath>
                </a14:m>
                <a:endParaRPr lang="en-IN" dirty="0">
                  <a:latin typeface="Cambria Math" panose="02040503050406030204" pitchFamily="18" charset="0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 smtClean="0"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dirty="0" smtClean="0">
                        <a:latin typeface="Cambria Math" panose="02040503050406030204" pitchFamily="18" charset="0"/>
                      </a:rPr>
                      <m:t> ˄ ¬ </m:t>
                    </m:r>
                    <m:r>
                      <m:rPr>
                        <m:sty m:val="p"/>
                      </m:rPr>
                      <a:rPr lang="en-US" dirty="0" smtClean="0">
                        <a:latin typeface="Cambria Math" panose="02040503050406030204" pitchFamily="18" charset="0"/>
                      </a:rPr>
                      <m:t>q</m:t>
                    </m:r>
                    <m:r>
                      <a:rPr lang="en-US" dirty="0" smtClean="0">
                        <a:latin typeface="Cambria Math" panose="02040503050406030204" pitchFamily="18" charset="0"/>
                      </a:rPr>
                      <m:t> ˄ ¬ </m:t>
                    </m:r>
                    <m:r>
                      <m:rPr>
                        <m:sty m:val="p"/>
                      </m:rPr>
                      <a:rPr lang="en-US" dirty="0" smtClean="0">
                        <a:latin typeface="Cambria Math" panose="02040503050406030204" pitchFamily="18" charset="0"/>
                      </a:rPr>
                      <m:t>r</m:t>
                    </m:r>
                  </m:oMath>
                </a14:m>
                <a:endParaRPr lang="en-IN" dirty="0">
                  <a:latin typeface="Cambria Math" panose="02040503050406030204" pitchFamily="18" charset="0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dirty="0" smtClean="0">
                        <a:latin typeface="Cambria Math" panose="02040503050406030204" pitchFamily="18" charset="0"/>
                      </a:rPr>
                      <m:t>¬ </m:t>
                    </m:r>
                    <m:r>
                      <m:rPr>
                        <m:sty m:val="p"/>
                      </m:rPr>
                      <a:rPr lang="en-US" dirty="0" smtClean="0"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dirty="0" smtClean="0">
                        <a:latin typeface="Cambria Math" panose="02040503050406030204" pitchFamily="18" charset="0"/>
                      </a:rPr>
                      <m:t> ˄ ¬ </m:t>
                    </m:r>
                    <m:r>
                      <m:rPr>
                        <m:sty m:val="p"/>
                      </m:rPr>
                      <a:rPr lang="en-US" dirty="0" smtClean="0">
                        <a:latin typeface="Cambria Math" panose="02040503050406030204" pitchFamily="18" charset="0"/>
                      </a:rPr>
                      <m:t>q</m:t>
                    </m:r>
                    <m:r>
                      <a:rPr lang="en-US" dirty="0" smtClean="0">
                        <a:latin typeface="Cambria Math" panose="02040503050406030204" pitchFamily="18" charset="0"/>
                      </a:rPr>
                      <m:t> ˄ ¬ </m:t>
                    </m:r>
                    <m:r>
                      <m:rPr>
                        <m:sty m:val="p"/>
                      </m:rPr>
                      <a:rPr lang="en-US" dirty="0" smtClean="0">
                        <a:latin typeface="Cambria Math" panose="02040503050406030204" pitchFamily="18" charset="0"/>
                      </a:rPr>
                      <m:t>r</m:t>
                    </m:r>
                    <m:r>
                      <a:rPr lang="en-US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IN" b="1" dirty="0">
                  <a:latin typeface="Roboto Condensed (Body)"/>
                  <a:cs typeface="Shruti" panose="020B0502040204020203" pitchFamily="34" charset="0"/>
                </a:endParaRP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668CA8C4-430E-4CC7-0C0E-CAD9DCE5A2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1654" y="2213007"/>
                <a:ext cx="3922282" cy="308598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4259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FA00D5-A286-E9F1-8A72-C96002079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+mn-lt"/>
              </a:rPr>
              <a:t>Maxterm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A9E1F8-7887-8DEF-7E3A-BCDEEBFA8AA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lnSpc>
                    <a:spcPct val="150000"/>
                  </a:lnSpc>
                </a:pPr>
                <a:r>
                  <a:rPr lang="en-US" dirty="0"/>
                  <a:t>Let </a:t>
                </a:r>
                <a:r>
                  <a:rPr lang="en-US" dirty="0">
                    <a:solidFill>
                      <a:srgbClr val="FF0000"/>
                    </a:solidFill>
                  </a:rPr>
                  <a:t>p</a:t>
                </a:r>
                <a:r>
                  <a:rPr lang="en-US" dirty="0"/>
                  <a:t> and </a:t>
                </a:r>
                <a:r>
                  <a:rPr lang="en-US" dirty="0">
                    <a:solidFill>
                      <a:srgbClr val="FF0000"/>
                    </a:solidFill>
                  </a:rPr>
                  <a:t>q</a:t>
                </a:r>
                <a:r>
                  <a:rPr lang="en-US" dirty="0"/>
                  <a:t> be two statement variables, then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dirty="0" smtClean="0">
                        <a:latin typeface="Cambria Math" panose="02040503050406030204" pitchFamily="18" charset="0"/>
                      </a:rPr>
                      <m:t>p</m:t>
                    </m:r>
                    <m:r>
                      <a:rPr lang="en-IN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rPr>
                      <m:t>˅</m:t>
                    </m:r>
                    <m:r>
                      <a:rPr lang="en-IN" b="0" i="0" smtClean="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i="0" dirty="0" err="1">
                        <a:latin typeface="Cambria Math" panose="02040503050406030204" pitchFamily="18" charset="0"/>
                      </a:rPr>
                      <m:t>q</m:t>
                    </m:r>
                    <m:r>
                      <a:rPr lang="en-US" i="0" dirty="0" err="1">
                        <a:latin typeface="Cambria Math" panose="02040503050406030204" pitchFamily="18" charset="0"/>
                      </a:rPr>
                      <m:t>,   </m:t>
                    </m:r>
                    <m:r>
                      <m:rPr>
                        <m:sty m:val="p"/>
                      </m:rPr>
                      <a:rPr lang="en-US" i="0" dirty="0" err="1">
                        <a:latin typeface="Cambria Math" panose="02040503050406030204" pitchFamily="18" charset="0"/>
                      </a:rPr>
                      <m:t>p</m:t>
                    </m:r>
                    <m:r>
                      <a:rPr lang="en-IN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rPr>
                      <m:t>˅</m:t>
                    </m:r>
                    <m:r>
                      <a:rPr lang="en-IN" b="0" i="0" smtClean="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rPr>
                      <m:t> </m:t>
                    </m:r>
                    <m:r>
                      <a:rPr lang="en-US" i="0" dirty="0">
                        <a:latin typeface="Cambria Math" panose="02040503050406030204" pitchFamily="18" charset="0"/>
                      </a:rPr>
                      <m:t>¬ </m:t>
                    </m:r>
                    <m:r>
                      <m:rPr>
                        <m:sty m:val="p"/>
                      </m:rPr>
                      <a:rPr lang="en-US" i="0" dirty="0">
                        <a:latin typeface="Cambria Math" panose="02040503050406030204" pitchFamily="18" charset="0"/>
                      </a:rPr>
                      <m:t>q</m:t>
                    </m:r>
                    <m:r>
                      <a:rPr lang="en-US" i="0" dirty="0">
                        <a:latin typeface="Cambria Math" panose="02040503050406030204" pitchFamily="18" charset="0"/>
                      </a:rPr>
                      <m:t>,   ¬ </m:t>
                    </m:r>
                    <m:r>
                      <m:rPr>
                        <m:sty m:val="p"/>
                      </m:rPr>
                      <a:rPr lang="en-US" i="0" dirty="0">
                        <a:latin typeface="Cambria Math" panose="02040503050406030204" pitchFamily="18" charset="0"/>
                      </a:rPr>
                      <m:t>p</m:t>
                    </m:r>
                    <m:r>
                      <a:rPr lang="en-IN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rPr>
                      <m:t>˅</m:t>
                    </m:r>
                    <m:r>
                      <a:rPr lang="en-IN" b="0" i="0" smtClean="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i="0" dirty="0">
                        <a:latin typeface="Cambria Math" panose="02040503050406030204" pitchFamily="18" charset="0"/>
                      </a:rPr>
                      <m:t>q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0" dirty="0" smtClean="0">
                        <a:latin typeface="Cambria Math" panose="02040503050406030204" pitchFamily="18" charset="0"/>
                      </a:rPr>
                      <m:t>¬ </m:t>
                    </m:r>
                    <m:r>
                      <m:rPr>
                        <m:sty m:val="p"/>
                      </m:rPr>
                      <a:rPr lang="en-US" i="0" dirty="0" smtClean="0">
                        <a:latin typeface="Cambria Math" panose="02040503050406030204" pitchFamily="18" charset="0"/>
                      </a:rPr>
                      <m:t>p</m:t>
                    </m:r>
                    <m:r>
                      <a:rPr lang="en-IN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rPr>
                      <m:t>˅</m:t>
                    </m:r>
                    <m:r>
                      <a:rPr lang="en-IN" b="0" i="0" smtClean="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rPr>
                      <m:t> </m:t>
                    </m:r>
                    <m:r>
                      <a:rPr lang="en-US" i="0" dirty="0" smtClean="0">
                        <a:latin typeface="Cambria Math" panose="02040503050406030204" pitchFamily="18" charset="0"/>
                      </a:rPr>
                      <m:t>¬ </m:t>
                    </m:r>
                    <m:r>
                      <m:rPr>
                        <m:sty m:val="p"/>
                      </m:rPr>
                      <a:rPr lang="en-US" i="0" dirty="0" smtClean="0">
                        <a:latin typeface="Cambria Math" panose="02040503050406030204" pitchFamily="18" charset="0"/>
                      </a:rPr>
                      <m:t>q</m:t>
                    </m:r>
                  </m:oMath>
                </a14:m>
                <a:r>
                  <a:rPr lang="en-US" dirty="0"/>
                  <a:t> are known as </a:t>
                </a:r>
                <a:r>
                  <a:rPr lang="en-US" b="1" dirty="0">
                    <a:solidFill>
                      <a:srgbClr val="FF0000"/>
                    </a:solidFill>
                  </a:rPr>
                  <a:t>Maxterms</a:t>
                </a:r>
                <a:r>
                  <a:rPr lang="en-US" dirty="0"/>
                  <a:t> of p and q.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It may be noted that none of the maxterms should contain both a variable and its negation. </a:t>
                </a: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p</m:t>
                    </m:r>
                    <m:r>
                      <a:rPr lang="en-IN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rPr>
                      <m:t>˅</m:t>
                    </m:r>
                    <m:r>
                      <a:rPr lang="en-IN" b="0" i="0" smtClean="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rPr>
                      <m:t> </m:t>
                    </m:r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¬ </m:t>
                    </m:r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p</m:t>
                    </m:r>
                  </m:oMath>
                </a14:m>
                <a:r>
                  <a:rPr lang="en-US" dirty="0"/>
                  <a:t> is </a:t>
                </a:r>
                <a:r>
                  <a:rPr lang="en-US" b="1" dirty="0">
                    <a:solidFill>
                      <a:srgbClr val="FF0000"/>
                    </a:solidFill>
                  </a:rPr>
                  <a:t>not maxterm</a:t>
                </a:r>
                <a:r>
                  <a:rPr lang="en-US" dirty="0"/>
                  <a:t>.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The number of maxterms in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n</m:t>
                    </m:r>
                  </m:oMath>
                </a14:m>
                <a:r>
                  <a:rPr lang="en-US" dirty="0"/>
                  <a:t> variables 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0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US" b="1" i="0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𝐧</m:t>
                        </m:r>
                      </m:sup>
                    </m:sSup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A2A9E1F8-7887-8DEF-7E3A-BCDEEBFA8A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71" r="-10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26359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FA00D5-A286-E9F1-8A72-C96002079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+mn-lt"/>
              </a:rPr>
              <a:t>Maxterm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A9E1F8-7887-8DEF-7E3A-BCDEEBFA8AA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lnSpc>
                    <a:spcPct val="150000"/>
                  </a:lnSpc>
                </a:pPr>
                <a:r>
                  <a:rPr lang="en-US" dirty="0"/>
                  <a:t>Let p, q and r be three statement variables. Maxterms for three variables are as below.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dirty="0" smtClean="0">
                        <a:latin typeface="Cambria Math" panose="02040503050406030204" pitchFamily="18" charset="0"/>
                      </a:rPr>
                      <m:t>p</m:t>
                    </m:r>
                    <m:r>
                      <a:rPr lang="en-IN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rPr>
                      <m:t>˅</m:t>
                    </m:r>
                    <m:r>
                      <a:rPr lang="en-IN" b="0" i="0" smtClean="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i="0" dirty="0" smtClean="0">
                        <a:latin typeface="Cambria Math" panose="02040503050406030204" pitchFamily="18" charset="0"/>
                      </a:rPr>
                      <m:t>q</m:t>
                    </m:r>
                    <m:r>
                      <a:rPr lang="en-IN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rPr>
                      <m:t>˅</m:t>
                    </m:r>
                    <m:r>
                      <a:rPr lang="en-IN" b="0" i="0" smtClean="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i="0" dirty="0" smtClean="0">
                        <a:latin typeface="Cambria Math" panose="02040503050406030204" pitchFamily="18" charset="0"/>
                      </a:rPr>
                      <m:t>r</m:t>
                    </m:r>
                  </m:oMath>
                </a14:m>
                <a:endParaRPr lang="en-IN" i="0" dirty="0">
                  <a:latin typeface="Cambria Math" panose="02040503050406030204" pitchFamily="18" charset="0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dirty="0">
                        <a:latin typeface="Cambria Math" panose="02040503050406030204" pitchFamily="18" charset="0"/>
                      </a:rPr>
                      <m:t>¬ </m:t>
                    </m:r>
                    <m:r>
                      <m:rPr>
                        <m:sty m:val="p"/>
                      </m:rPr>
                      <a:rPr lang="en-US" dirty="0">
                        <a:latin typeface="Cambria Math" panose="02040503050406030204" pitchFamily="18" charset="0"/>
                      </a:rPr>
                      <m:t>p</m:t>
                    </m:r>
                    <m:r>
                      <a:rPr lang="en-IN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rPr>
                      <m:t>˅</m:t>
                    </m:r>
                    <m:r>
                      <a:rPr lang="en-IN"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dirty="0">
                        <a:latin typeface="Cambria Math" panose="02040503050406030204" pitchFamily="18" charset="0"/>
                      </a:rPr>
                      <m:t>q</m:t>
                    </m:r>
                    <m:r>
                      <a:rPr lang="en-IN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rPr>
                      <m:t>˅</m:t>
                    </m:r>
                    <m:r>
                      <a:rPr lang="en-IN"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dirty="0">
                        <a:latin typeface="Cambria Math" panose="02040503050406030204" pitchFamily="18" charset="0"/>
                      </a:rPr>
                      <m:t>r</m:t>
                    </m:r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>
                        <a:latin typeface="Cambria Math" panose="02040503050406030204" pitchFamily="18" charset="0"/>
                      </a:rPr>
                      <m:t>p</m:t>
                    </m:r>
                    <m:r>
                      <a:rPr lang="en-IN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rPr>
                      <m:t>˅</m:t>
                    </m:r>
                    <m:r>
                      <a:rPr lang="en-IN"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rPr>
                      <m:t> 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¬ </m:t>
                    </m:r>
                    <m:r>
                      <m:rPr>
                        <m:sty m:val="p"/>
                      </m:rPr>
                      <a:rPr lang="en-US" dirty="0">
                        <a:latin typeface="Cambria Math" panose="02040503050406030204" pitchFamily="18" charset="0"/>
                      </a:rPr>
                      <m:t>q</m:t>
                    </m:r>
                    <m:r>
                      <a:rPr lang="en-IN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rPr>
                      <m:t>˅</m:t>
                    </m:r>
                    <m:r>
                      <a:rPr lang="en-IN"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dirty="0">
                        <a:latin typeface="Cambria Math" panose="02040503050406030204" pitchFamily="18" charset="0"/>
                      </a:rPr>
                      <m:t>r</m:t>
                    </m:r>
                  </m:oMath>
                </a14:m>
                <a:endParaRPr lang="en-IN" i="0" dirty="0">
                  <a:latin typeface="Cambria Math" panose="02040503050406030204" pitchFamily="18" charset="0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>
                        <a:latin typeface="Cambria Math" panose="02040503050406030204" pitchFamily="18" charset="0"/>
                      </a:rPr>
                      <m:t>p</m:t>
                    </m:r>
                    <m:r>
                      <a:rPr lang="en-IN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rPr>
                      <m:t>˅</m:t>
                    </m:r>
                    <m:r>
                      <a:rPr lang="en-IN"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dirty="0">
                        <a:latin typeface="Cambria Math" panose="02040503050406030204" pitchFamily="18" charset="0"/>
                      </a:rPr>
                      <m:t>q</m:t>
                    </m:r>
                    <m:r>
                      <a:rPr lang="en-IN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rPr>
                      <m:t>˅</m:t>
                    </m:r>
                    <m:r>
                      <a:rPr lang="en-IN"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rPr>
                      <m:t> 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¬ </m:t>
                    </m:r>
                    <m:r>
                      <m:rPr>
                        <m:sty m:val="p"/>
                      </m:rPr>
                      <a:rPr lang="en-US" dirty="0">
                        <a:latin typeface="Cambria Math" panose="02040503050406030204" pitchFamily="18" charset="0"/>
                      </a:rPr>
                      <m:t>r</m:t>
                    </m:r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A2A9E1F8-7887-8DEF-7E3A-BCDEEBFA8A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71" r="-10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668CA8C4-430E-4CC7-0C0E-CAD9DCE5A22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208022" y="2213008"/>
                <a:ext cx="3922282" cy="308598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dirty="0" smtClean="0">
                        <a:latin typeface="Cambria Math" panose="02040503050406030204" pitchFamily="18" charset="0"/>
                      </a:rPr>
                      <m:t>¬ </m:t>
                    </m:r>
                    <m:r>
                      <m:rPr>
                        <m:sty m:val="p"/>
                      </m:rPr>
                      <a:rPr lang="en-US" dirty="0" smtClean="0">
                        <a:latin typeface="Cambria Math" panose="02040503050406030204" pitchFamily="18" charset="0"/>
                      </a:rPr>
                      <m:t>p</m:t>
                    </m:r>
                    <m:r>
                      <a:rPr lang="en-IN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rPr>
                      <m:t>˅</m:t>
                    </m:r>
                    <m:r>
                      <a:rPr lang="en-IN" b="0" i="0" smtClean="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rPr>
                      <m:t> </m:t>
                    </m:r>
                    <m:r>
                      <a:rPr lang="en-US" dirty="0" smtClean="0">
                        <a:latin typeface="Cambria Math" panose="02040503050406030204" pitchFamily="18" charset="0"/>
                      </a:rPr>
                      <m:t>¬ </m:t>
                    </m:r>
                    <m:r>
                      <m:rPr>
                        <m:sty m:val="p"/>
                      </m:rPr>
                      <a:rPr lang="en-US" dirty="0" smtClean="0">
                        <a:latin typeface="Cambria Math" panose="02040503050406030204" pitchFamily="18" charset="0"/>
                      </a:rPr>
                      <m:t>q</m:t>
                    </m:r>
                    <m:r>
                      <a:rPr lang="en-IN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rPr>
                      <m:t>˅</m:t>
                    </m:r>
                    <m:r>
                      <a:rPr lang="en-IN" b="0" i="0" smtClean="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dirty="0" smtClean="0">
                        <a:latin typeface="Cambria Math" panose="02040503050406030204" pitchFamily="18" charset="0"/>
                      </a:rPr>
                      <m:t>r</m:t>
                    </m:r>
                    <m:r>
                      <a:rPr lang="en-US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IN" dirty="0">
                  <a:latin typeface="Cambria Math" panose="02040503050406030204" pitchFamily="18" charset="0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dirty="0" smtClean="0">
                        <a:latin typeface="Cambria Math" panose="02040503050406030204" pitchFamily="18" charset="0"/>
                      </a:rPr>
                      <m:t>¬ </m:t>
                    </m:r>
                    <m:r>
                      <m:rPr>
                        <m:sty m:val="p"/>
                      </m:rPr>
                      <a:rPr lang="en-US" dirty="0" smtClean="0">
                        <a:latin typeface="Cambria Math" panose="02040503050406030204" pitchFamily="18" charset="0"/>
                      </a:rPr>
                      <m:t>p</m:t>
                    </m:r>
                    <m:r>
                      <a:rPr lang="en-IN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rPr>
                      <m:t>˅</m:t>
                    </m:r>
                    <m:r>
                      <a:rPr lang="en-IN" b="0" i="0" smtClean="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dirty="0" smtClean="0">
                        <a:latin typeface="Cambria Math" panose="02040503050406030204" pitchFamily="18" charset="0"/>
                      </a:rPr>
                      <m:t>q</m:t>
                    </m:r>
                    <m:r>
                      <a:rPr lang="en-IN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rPr>
                      <m:t>˅</m:t>
                    </m:r>
                    <m:r>
                      <a:rPr lang="en-IN" b="0" i="0" smtClean="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rPr>
                      <m:t> </m:t>
                    </m:r>
                    <m:r>
                      <a:rPr lang="en-US" dirty="0" smtClean="0">
                        <a:latin typeface="Cambria Math" panose="02040503050406030204" pitchFamily="18" charset="0"/>
                      </a:rPr>
                      <m:t>¬ </m:t>
                    </m:r>
                    <m:r>
                      <m:rPr>
                        <m:sty m:val="p"/>
                      </m:rPr>
                      <a:rPr lang="en-US" dirty="0" smtClean="0">
                        <a:latin typeface="Cambria Math" panose="02040503050406030204" pitchFamily="18" charset="0"/>
                      </a:rPr>
                      <m:t>r</m:t>
                    </m:r>
                  </m:oMath>
                </a14:m>
                <a:endParaRPr lang="en-IN" dirty="0">
                  <a:latin typeface="Cambria Math" panose="02040503050406030204" pitchFamily="18" charset="0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 smtClean="0">
                        <a:latin typeface="Cambria Math" panose="02040503050406030204" pitchFamily="18" charset="0"/>
                      </a:rPr>
                      <m:t>p</m:t>
                    </m:r>
                    <m:r>
                      <a:rPr lang="en-IN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rPr>
                      <m:t>˅</m:t>
                    </m:r>
                    <m:r>
                      <a:rPr lang="en-IN" b="0" i="0" smtClean="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rPr>
                      <m:t> </m:t>
                    </m:r>
                    <m:r>
                      <a:rPr lang="en-US" dirty="0" smtClean="0">
                        <a:latin typeface="Cambria Math" panose="02040503050406030204" pitchFamily="18" charset="0"/>
                      </a:rPr>
                      <m:t>¬ </m:t>
                    </m:r>
                    <m:r>
                      <m:rPr>
                        <m:sty m:val="p"/>
                      </m:rPr>
                      <a:rPr lang="en-US" dirty="0" smtClean="0">
                        <a:latin typeface="Cambria Math" panose="02040503050406030204" pitchFamily="18" charset="0"/>
                      </a:rPr>
                      <m:t>q</m:t>
                    </m:r>
                    <m:r>
                      <a:rPr lang="en-IN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rPr>
                      <m:t>˅</m:t>
                    </m:r>
                    <m:r>
                      <a:rPr lang="en-IN" b="0" i="0" smtClean="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rPr>
                      <m:t> </m:t>
                    </m:r>
                    <m:r>
                      <a:rPr lang="en-US" dirty="0" smtClean="0">
                        <a:latin typeface="Cambria Math" panose="02040503050406030204" pitchFamily="18" charset="0"/>
                      </a:rPr>
                      <m:t>¬ </m:t>
                    </m:r>
                    <m:r>
                      <m:rPr>
                        <m:sty m:val="p"/>
                      </m:rPr>
                      <a:rPr lang="en-US" dirty="0" smtClean="0">
                        <a:latin typeface="Cambria Math" panose="02040503050406030204" pitchFamily="18" charset="0"/>
                      </a:rPr>
                      <m:t>r</m:t>
                    </m:r>
                  </m:oMath>
                </a14:m>
                <a:endParaRPr lang="en-IN" dirty="0">
                  <a:latin typeface="Cambria Math" panose="02040503050406030204" pitchFamily="18" charset="0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dirty="0" smtClean="0">
                        <a:latin typeface="Cambria Math" panose="02040503050406030204" pitchFamily="18" charset="0"/>
                      </a:rPr>
                      <m:t>¬ </m:t>
                    </m:r>
                    <m:r>
                      <m:rPr>
                        <m:sty m:val="p"/>
                      </m:rPr>
                      <a:rPr lang="en-US" dirty="0" smtClean="0">
                        <a:latin typeface="Cambria Math" panose="02040503050406030204" pitchFamily="18" charset="0"/>
                      </a:rPr>
                      <m:t>p</m:t>
                    </m:r>
                    <m:r>
                      <a:rPr lang="en-IN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rPr>
                      <m:t>˅</m:t>
                    </m:r>
                    <m:r>
                      <a:rPr lang="en-IN" b="0" i="0" smtClean="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rPr>
                      <m:t> </m:t>
                    </m:r>
                    <m:r>
                      <a:rPr lang="en-US" dirty="0" smtClean="0">
                        <a:latin typeface="Cambria Math" panose="02040503050406030204" pitchFamily="18" charset="0"/>
                      </a:rPr>
                      <m:t>¬ </m:t>
                    </m:r>
                    <m:r>
                      <m:rPr>
                        <m:sty m:val="p"/>
                      </m:rPr>
                      <a:rPr lang="en-US" dirty="0" smtClean="0">
                        <a:latin typeface="Cambria Math" panose="02040503050406030204" pitchFamily="18" charset="0"/>
                      </a:rPr>
                      <m:t>q</m:t>
                    </m:r>
                    <m:r>
                      <a:rPr lang="en-IN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rPr>
                      <m:t>˅</m:t>
                    </m:r>
                    <m:r>
                      <a:rPr lang="en-IN" b="0" i="0" smtClean="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rPr>
                      <m:t> </m:t>
                    </m:r>
                    <m:r>
                      <a:rPr lang="en-US" dirty="0" smtClean="0">
                        <a:latin typeface="Cambria Math" panose="02040503050406030204" pitchFamily="18" charset="0"/>
                      </a:rPr>
                      <m:t>¬ </m:t>
                    </m:r>
                    <m:r>
                      <m:rPr>
                        <m:sty m:val="p"/>
                      </m:rPr>
                      <a:rPr lang="en-US" dirty="0" smtClean="0">
                        <a:latin typeface="Cambria Math" panose="02040503050406030204" pitchFamily="18" charset="0"/>
                      </a:rPr>
                      <m:t>r</m:t>
                    </m:r>
                  </m:oMath>
                </a14:m>
                <a:endParaRPr lang="en-IN" b="1" dirty="0">
                  <a:latin typeface="Roboto Condensed (Body)"/>
                  <a:cs typeface="Shruti" panose="020B0502040204020203" pitchFamily="34" charset="0"/>
                </a:endParaRP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668CA8C4-430E-4CC7-0C0E-CAD9DCE5A2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8022" y="2213008"/>
                <a:ext cx="3922282" cy="308598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6053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49" y="1709738"/>
            <a:ext cx="11165709" cy="2852737"/>
          </a:xfrm>
        </p:spPr>
        <p:txBody>
          <a:bodyPr/>
          <a:lstStyle/>
          <a:p>
            <a:r>
              <a:rPr lang="en-IN" dirty="0"/>
              <a:t>Method 7.1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F66629-F349-43A0-B5A5-A51D2BBB74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dirty="0">
                <a:effectLst/>
                <a:latin typeface="+mj-lt"/>
                <a:ea typeface="Calibri" panose="020F0502020204030204" pitchFamily="34" charset="0"/>
                <a:cs typeface="Shruti" panose="020B0502040204020203" pitchFamily="34" charset="0"/>
              </a:rPr>
              <a:t>Disjunctive Normal Forms</a:t>
            </a:r>
            <a:endParaRPr lang="en-I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3457297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FA00D5-A286-E9F1-8A72-C96002079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  <a:cs typeface="Shruti" panose="020B0502040204020203" pitchFamily="34" charset="0"/>
              </a:rPr>
              <a:t>Disjunctive Normal Form (</a:t>
            </a:r>
            <a:r>
              <a:rPr lang="en-US" sz="3600" dirty="0">
                <a:solidFill>
                  <a:srgbClr val="FF0000"/>
                </a:solidFill>
                <a:effectLst/>
                <a:latin typeface="+mn-lt"/>
                <a:ea typeface="Times New Roman" panose="02020603050405020304" pitchFamily="18" charset="0"/>
                <a:cs typeface="Shruti" panose="020B0502040204020203" pitchFamily="34" charset="0"/>
              </a:rPr>
              <a:t>DNF</a:t>
            </a:r>
            <a:r>
              <a:rPr lang="en-US" sz="3600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  <a:cs typeface="Shruti" panose="020B0502040204020203" pitchFamily="34" charset="0"/>
              </a:rPr>
              <a:t>)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A9E1F8-7887-8DEF-7E3A-BCDEEBFA8AA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>
                  <a:lnSpc>
                    <a:spcPct val="150000"/>
                  </a:lnSpc>
                </a:pPr>
                <a:r>
                  <a:rPr lang="en-US" dirty="0">
                    <a:latin typeface="+mj-lt"/>
                  </a:rPr>
                  <a:t>If a logical expression is </a:t>
                </a:r>
                <a:r>
                  <a:rPr lang="en-US" b="1" dirty="0">
                    <a:solidFill>
                      <a:srgbClr val="FF0000"/>
                    </a:solidFill>
                    <a:latin typeface="+mj-lt"/>
                  </a:rPr>
                  <a:t>sum of elementary product</a:t>
                </a:r>
                <a:r>
                  <a:rPr lang="en-US" dirty="0">
                    <a:latin typeface="+mj-lt"/>
                  </a:rPr>
                  <a:t> then it is known as Disjunctive Normal Form.</a:t>
                </a:r>
                <a:endParaRPr lang="en-IN" dirty="0">
                  <a:latin typeface="+mj-lt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GB" b="1" dirty="0">
                    <a:latin typeface="+mj-lt"/>
                    <a:cs typeface="Shruti" panose="020B0502040204020203" pitchFamily="34" charset="0"/>
                  </a:rPr>
                  <a:t>Example:</a:t>
                </a:r>
                <a:endParaRPr lang="en-US" dirty="0">
                  <a:latin typeface="+mj-lt"/>
                </a:endParaRPr>
              </a:p>
              <a:p>
                <a:pPr lvl="1">
                  <a:lnSpc>
                    <a:spcPct val="150000"/>
                  </a:lnSpc>
                  <a:tabLst>
                    <a:tab pos="4664075" algn="l"/>
                  </a:tabLst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p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 ˄ 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q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IN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>
                        <a:latin typeface="Cambria Math" panose="02040503050406030204" pitchFamily="18" charset="0"/>
                      </a:rPr>
                      <m:t>˅ </m:t>
                    </m:r>
                    <m:d>
                      <m:d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p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 ˄ ¬ 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q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US" dirty="0">
                    <a:latin typeface="+mj-lt"/>
                  </a:rPr>
                  <a:t>	is a </a:t>
                </a:r>
                <a:r>
                  <a:rPr lang="en-US" b="1" dirty="0">
                    <a:solidFill>
                      <a:srgbClr val="FF0000"/>
                    </a:solidFill>
                    <a:latin typeface="+mj-lt"/>
                  </a:rPr>
                  <a:t>DNF</a:t>
                </a:r>
                <a:r>
                  <a:rPr lang="en-US" dirty="0">
                    <a:latin typeface="+mj-lt"/>
                  </a:rPr>
                  <a:t>.</a:t>
                </a:r>
                <a:endParaRPr lang="en-IN" dirty="0">
                  <a:latin typeface="+mj-lt"/>
                </a:endParaRPr>
              </a:p>
              <a:p>
                <a:pPr lvl="1">
                  <a:lnSpc>
                    <a:spcPct val="150000"/>
                  </a:lnSpc>
                  <a:tabLst>
                    <a:tab pos="4664075" algn="l"/>
                  </a:tabLst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¬ 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p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 ˄ 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q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IN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>
                        <a:latin typeface="Cambria Math" panose="02040503050406030204" pitchFamily="18" charset="0"/>
                      </a:rPr>
                      <m:t>˅ </m:t>
                    </m:r>
                    <m:d>
                      <m:d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¬ 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p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 ˅ ¬ 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q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US" dirty="0">
                    <a:latin typeface="+mj-lt"/>
                  </a:rPr>
                  <a:t>	is </a:t>
                </a:r>
                <a:r>
                  <a:rPr lang="en-US" b="1" dirty="0">
                    <a:solidFill>
                      <a:srgbClr val="FF0000"/>
                    </a:solidFill>
                    <a:latin typeface="+mj-lt"/>
                  </a:rPr>
                  <a:t>not a DNF</a:t>
                </a:r>
                <a:r>
                  <a:rPr lang="en-US" dirty="0">
                    <a:latin typeface="+mj-lt"/>
                  </a:rPr>
                  <a:t>.</a:t>
                </a:r>
                <a:endParaRPr lang="en-IN" dirty="0">
                  <a:latin typeface="+mj-lt"/>
                </a:endParaRPr>
              </a:p>
              <a:p>
                <a:pPr lvl="0">
                  <a:lnSpc>
                    <a:spcPct val="150000"/>
                  </a:lnSpc>
                </a:pPr>
                <a:r>
                  <a:rPr lang="en-US" dirty="0">
                    <a:latin typeface="+mj-lt"/>
                  </a:rPr>
                  <a:t>DNF of a given logical expression is not unique but it is equivalent to given logical expression.</a:t>
                </a:r>
                <a:r>
                  <a:rPr lang="en-GB" b="1" dirty="0">
                    <a:latin typeface="+mj-lt"/>
                    <a:cs typeface="Shruti" panose="020B0502040204020203" pitchFamily="34" charset="0"/>
                  </a:rPr>
                  <a:t>      </a:t>
                </a:r>
                <a:endParaRPr lang="en-IN" b="1" dirty="0">
                  <a:latin typeface="+mj-lt"/>
                  <a:cs typeface="Shrut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A2A9E1F8-7887-8DEF-7E3A-BCDEEBFA8A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71" r="-10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87696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FA00D5-A286-E9F1-8A72-C96002079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Propositional Variable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A9E1F8-7887-8DEF-7E3A-BCDEEBFA8AA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lnSpc>
                    <a:spcPct val="150000"/>
                  </a:lnSpc>
                </a:pPr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+mj-lt"/>
                    <a:ea typeface="Times New Roman" panose="02020603050405020304" pitchFamily="18" charset="0"/>
                    <a:cs typeface="Shruti" panose="020B0502040204020203" pitchFamily="34" charset="0"/>
                  </a:rPr>
                  <a:t>Propositional variables are used to represent statements.</a:t>
                </a:r>
              </a:p>
              <a:p>
                <a:pPr>
                  <a:lnSpc>
                    <a:spcPct val="150000"/>
                  </a:lnSpc>
                </a:pPr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+mj-lt"/>
                    <a:ea typeface="Times New Roman" panose="02020603050405020304" pitchFamily="18" charset="0"/>
                    <a:cs typeface="Shruti" panose="020B0502040204020203" pitchFamily="34" charset="0"/>
                  </a:rPr>
                  <a:t>Propositional variables are denoted by </a:t>
                </a:r>
                <a14:m>
                  <m:oMath xmlns:m="http://schemas.openxmlformats.org/officeDocument/2006/math">
                    <m:r>
                      <a:rPr kumimoji="0" lang="en-US" sz="2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rPr>
                      <m:t>𝐩</m:t>
                    </m:r>
                    <m:r>
                      <a:rPr kumimoji="0" lang="en-US" sz="2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rPr>
                      <m:t>, </m:t>
                    </m:r>
                    <m:r>
                      <a:rPr kumimoji="0" lang="en-US" sz="2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rPr>
                      <m:t>𝐪</m:t>
                    </m:r>
                    <m:r>
                      <a:rPr kumimoji="0" lang="en-US" sz="2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rPr>
                      <m:t>, </m:t>
                    </m:r>
                    <m:r>
                      <a:rPr kumimoji="0" lang="en-US" sz="2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rPr>
                      <m:t>𝐫</m:t>
                    </m:r>
                    <m:r>
                      <a:rPr kumimoji="0" lang="en-US" sz="2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rPr>
                      <m:t>,</m:t>
                    </m:r>
                  </m:oMath>
                </a14:m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+mj-lt"/>
                    <a:ea typeface="Times New Roman" panose="02020603050405020304" pitchFamily="18" charset="0"/>
                    <a:cs typeface="Shruti" panose="020B0502040204020203" pitchFamily="34" charset="0"/>
                  </a:rPr>
                  <a:t> etc. </a:t>
                </a:r>
              </a:p>
              <a:p>
                <a:pPr>
                  <a:lnSpc>
                    <a:spcPct val="150000"/>
                  </a:lnSpc>
                </a:pPr>
                <a:r>
                  <a:rPr lang="en-GB" b="1" dirty="0">
                    <a:latin typeface="+mj-lt"/>
                    <a:cs typeface="Shruti" panose="020B0502040204020203" pitchFamily="34" charset="0"/>
                  </a:rPr>
                  <a:t>Example:</a:t>
                </a:r>
                <a:endParaRPr lang="en-IN" b="1" dirty="0">
                  <a:latin typeface="+mj-lt"/>
                  <a:cs typeface="Shruti" panose="020B0502040204020203" pitchFamily="34" charset="0"/>
                </a:endParaRP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p</m:t>
                    </m:r>
                    <m:r>
                      <a:rPr lang="en-US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: </m:t>
                    </m:r>
                    <m:sSup>
                      <m:sSup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n-US" i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</a:rPr>
                          <m:t>b</m:t>
                        </m:r>
                        <m:r>
                          <a:rPr lang="en-US" i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i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p>
                        <m:r>
                          <a:rPr lang="en-US" i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0">
                        <a:latin typeface="Cambria Math" panose="02040503050406030204" pitchFamily="18" charset="0"/>
                      </a:rPr>
                      <m:t>+2</m:t>
                    </m:r>
                    <m:r>
                      <m:rPr>
                        <m:sty m:val="p"/>
                      </m:rPr>
                      <a:rPr lang="en-US" i="0">
                        <a:latin typeface="Cambria Math" panose="02040503050406030204" pitchFamily="18" charset="0"/>
                      </a:rPr>
                      <m:t>ab</m:t>
                    </m:r>
                    <m:r>
                      <a:rPr lang="en-US" i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</a:rPr>
                          <m:t>b</m:t>
                        </m:r>
                      </m:e>
                      <m:sup>
                        <m:r>
                          <a:rPr lang="en-US" i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IN" dirty="0">
                  <a:latin typeface="+mj-lt"/>
                </a:endParaRP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q</m:t>
                    </m:r>
                    <m:r>
                      <a:rPr lang="en-US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: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latin typeface="+mj-lt"/>
                  </a:rPr>
                  <a:t>The sum of the interior angles of a triangle 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>
                            <a:latin typeface="Cambria Math" panose="02040503050406030204" pitchFamily="18" charset="0"/>
                          </a:rPr>
                          <m:t>180</m:t>
                        </m:r>
                      </m:e>
                      <m:sup>
                        <m:r>
                          <a:rPr lang="en-US">
                            <a:latin typeface="Cambria Math" panose="02040503050406030204" pitchFamily="18" charset="0"/>
                          </a:rPr>
                          <m:t>°</m:t>
                        </m:r>
                      </m:sup>
                    </m:sSup>
                  </m:oMath>
                </a14:m>
                <a:r>
                  <a:rPr lang="en-US" dirty="0">
                    <a:latin typeface="+mj-lt"/>
                  </a:rPr>
                  <a:t>.</a:t>
                </a:r>
                <a:endParaRPr lang="en-IN" dirty="0">
                  <a:latin typeface="+mj-lt"/>
                </a:endParaRP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</m:t>
                    </m:r>
                    <m:r>
                      <a:rPr lang="en-US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: </m:t>
                    </m:r>
                  </m:oMath>
                </a14:m>
                <a:r>
                  <a:rPr lang="en-US" dirty="0">
                    <a:latin typeface="+mj-lt"/>
                  </a:rPr>
                  <a:t>There exists an even prime number.</a:t>
                </a:r>
              </a:p>
              <a:p>
                <a:pPr>
                  <a:lnSpc>
                    <a:spcPct val="150000"/>
                  </a:lnSpc>
                </a:pPr>
                <a:r>
                  <a:rPr kumimoji="0" lang="en-IN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+mj-lt"/>
                  </a:rPr>
                  <a:t>Here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0" lang="en-IN" sz="2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p</m:t>
                    </m:r>
                    <m:r>
                      <a:rPr kumimoji="0" lang="en-IN" sz="2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kumimoji="0" lang="en-IN" sz="2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q</m:t>
                    </m:r>
                    <m:r>
                      <a:rPr kumimoji="0" lang="en-IN" sz="2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kumimoji="0" lang="en-IN" sz="2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</m:t>
                    </m:r>
                    <m:r>
                      <a:rPr kumimoji="0" lang="en-IN" sz="2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0" lang="en-IN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+mj-lt"/>
                  </a:rPr>
                  <a:t>are propositional variables.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A2A9E1F8-7887-8DEF-7E3A-BCDEEBFA8A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53420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FA00D5-A286-E9F1-8A72-C96002079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  <a:cs typeface="Shruti" panose="020B0502040204020203" pitchFamily="34" charset="0"/>
              </a:rPr>
              <a:t>Disjunctive Normal Form </a:t>
            </a:r>
            <a:r>
              <a:rPr lang="en-IN" dirty="0"/>
              <a:t>(</a:t>
            </a:r>
            <a:r>
              <a:rPr lang="en-IN" dirty="0">
                <a:solidFill>
                  <a:srgbClr val="FF0000"/>
                </a:solidFill>
              </a:rPr>
              <a:t>Cont’d</a:t>
            </a:r>
            <a:r>
              <a:rPr lang="en-IN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A9E1F8-7887-8DEF-7E3A-BCDEEBFA8AA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lnSpc>
                    <a:spcPct val="150000"/>
                  </a:lnSpc>
                </a:pPr>
                <a:r>
                  <a:rPr lang="en-GB" b="1" dirty="0">
                    <a:latin typeface="+mj-lt"/>
                    <a:cs typeface="Shruti" panose="020B0502040204020203" pitchFamily="34" charset="0"/>
                  </a:rPr>
                  <a:t>Example:</a:t>
                </a: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>
                        <a:latin typeface="Cambria Math" panose="02040503050406030204" pitchFamily="18" charset="0"/>
                      </a:rPr>
                      <m:t> ˅ </m:t>
                    </m:r>
                    <m:d>
                      <m:d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q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 ˄ 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r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US" dirty="0">
                    <a:latin typeface="+mj-lt"/>
                  </a:rPr>
                  <a:t> is already a DNF. But we can write it as below:</a:t>
                </a:r>
                <a:endParaRPr lang="en-IN" dirty="0">
                  <a:latin typeface="+mj-lt"/>
                </a:endParaRP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>
                        <a:latin typeface="Cambria Math" panose="02040503050406030204" pitchFamily="18" charset="0"/>
                      </a:rPr>
                      <m:t> ˅ </m:t>
                    </m:r>
                    <m:d>
                      <m:d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q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 ˄ 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r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IN" b="1" dirty="0">
                    <a:latin typeface="+mj-lt"/>
                    <a:cs typeface="Shruti" panose="020B0502040204020203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A2A9E1F8-7887-8DEF-7E3A-BCDEEBFA8A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43437FD2-C139-97F7-D6FC-FAF0E5EF3A3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738495" y="2266029"/>
                <a:ext cx="3140556" cy="72211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mtClean="0">
                          <a:latin typeface="Cambria Math" panose="02040503050406030204" pitchFamily="18" charset="0"/>
                        </a:rPr>
                        <m:t>≡</m:t>
                      </m:r>
                      <m:d>
                        <m:dPr>
                          <m:ctrlPr>
                            <a:rPr lang="en-I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p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 ˅ 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q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˄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I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p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 ˅ 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r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GB" b="1" dirty="0">
                  <a:latin typeface="+mj-lt"/>
                  <a:cs typeface="Shruti" panose="020B0502040204020203" pitchFamily="34" charset="0"/>
                </a:endParaRP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43437FD2-C139-97F7-D6FC-FAF0E5EF3A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8495" y="2266029"/>
                <a:ext cx="3140556" cy="72211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38C607AF-99D4-35A5-3D2F-1F2186FE250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738495" y="2983444"/>
                <a:ext cx="1800000" cy="72211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1" indent="0" algn="l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mtClean="0">
                          <a:latin typeface="Cambria Math" panose="02040503050406030204" pitchFamily="18" charset="0"/>
                        </a:rPr>
                        <m:t>≡</m:t>
                      </m:r>
                      <m:d>
                        <m:dPr>
                          <m:ctrlPr>
                            <a:rPr lang="en-I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p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 ˄ 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p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38C607AF-99D4-35A5-3D2F-1F2186FE25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8495" y="2983444"/>
                <a:ext cx="1800000" cy="722119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C82E46CA-4E4F-3AA7-52BF-79C182605F5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96599" y="2983443"/>
                <a:ext cx="1267531" cy="72211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1" indent="0" algn="l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p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 ˄ 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r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C82E46CA-4E4F-3AA7-52BF-79C182605F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6599" y="2983443"/>
                <a:ext cx="1267531" cy="722119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277768F9-1736-2F05-2C7D-F3DF2504738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362985" y="2983444"/>
                <a:ext cx="371393" cy="72211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1" indent="0" algn="l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mtClean="0">
                          <a:solidFill>
                            <a:srgbClr val="0690DF"/>
                          </a:solidFill>
                          <a:latin typeface="Cambria Math" panose="02040503050406030204" pitchFamily="18" charset="0"/>
                        </a:rPr>
                        <m:t>˅</m:t>
                      </m:r>
                    </m:oMath>
                  </m:oMathPara>
                </a14:m>
                <a:endParaRPr lang="en-US" dirty="0">
                  <a:solidFill>
                    <a:srgbClr val="0690DF"/>
                  </a:solidFill>
                </a:endParaRPr>
              </a:p>
            </p:txBody>
          </p:sp>
        </mc:Choice>
        <mc:Fallback xmlns="">
          <p:sp>
            <p:nvSpPr>
              <p:cNvPr id="9" name="Content Placeholder 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277768F9-1736-2F05-2C7D-F3DF250473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2985" y="2983444"/>
                <a:ext cx="371393" cy="722119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6F99882B-CF96-3AF9-7FAB-9F5EE57D957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97065" y="2984575"/>
                <a:ext cx="1267531" cy="72211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1" indent="0" algn="l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q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 ˄ 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r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Content Placeholder 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6F99882B-CF96-3AF9-7FAB-9F5EE57D95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7065" y="2984575"/>
                <a:ext cx="1267531" cy="722119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E18B3F90-6266-34E7-97A5-8961E15FA11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649916" y="2990410"/>
                <a:ext cx="3337681" cy="72211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1" indent="0" algn="l">
                  <a:lnSpc>
                    <a:spcPct val="150000"/>
                  </a:lnSpc>
                  <a:buNone/>
                </a:pPr>
                <a14:m>
                  <m:oMath xmlns:m="http://schemas.openxmlformats.org/officeDocument/2006/math">
                    <m:r>
                      <a:rPr lang="en-IN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which is also a </a:t>
                </a:r>
                <a:r>
                  <a:rPr lang="en-US" b="1" dirty="0">
                    <a:solidFill>
                      <a:srgbClr val="FF0000"/>
                    </a:solidFill>
                  </a:rPr>
                  <a:t>DNF</a:t>
                </a:r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11" name="Content Placeholder 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E18B3F90-6266-34E7-97A5-8961E15FA1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49916" y="2990410"/>
                <a:ext cx="3337681" cy="722119"/>
              </a:xfrm>
              <a:prstGeom prst="rect">
                <a:avLst/>
              </a:prstGeom>
              <a:blipFill rotWithShape="0">
                <a:blip r:embed="rId8"/>
                <a:stretch>
                  <a:fillRect b="-161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D6228EB7-A911-2E68-F466-DFF940FB6E3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32668" y="2978740"/>
                <a:ext cx="1327519" cy="72211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1" indent="0" algn="l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q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 ˄ 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p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Content Placeholder 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D6228EB7-A911-2E68-F466-DFF940FB6E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2668" y="2978740"/>
                <a:ext cx="1327519" cy="722119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ontent Placeholder 2">
                <a:extLst>
                  <a:ext uri="{FF2B5EF4-FFF2-40B4-BE49-F238E27FC236}">
                    <a16:creationId xmlns:a16="http://schemas.microsoft.com/office/drawing/2014/main" id="{EF352B0A-7DD3-0A3F-EFB1-B4E4E6F0A04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788620" y="2978740"/>
                <a:ext cx="311797" cy="72211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1" indent="0" algn="l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mtClean="0">
                          <a:solidFill>
                            <a:srgbClr val="0690DF"/>
                          </a:solidFill>
                          <a:latin typeface="Cambria Math" panose="02040503050406030204" pitchFamily="18" charset="0"/>
                        </a:rPr>
                        <m:t>˅</m:t>
                      </m:r>
                    </m:oMath>
                  </m:oMathPara>
                </a14:m>
                <a:endParaRPr lang="en-US" dirty="0">
                  <a:solidFill>
                    <a:srgbClr val="0690DF"/>
                  </a:solidFill>
                </a:endParaRPr>
              </a:p>
            </p:txBody>
          </p:sp>
        </mc:Choice>
        <mc:Fallback xmlns="">
          <p:sp>
            <p:nvSpPr>
              <p:cNvPr id="15" name="Content Placeholder 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EF352B0A-7DD3-0A3F-EFB1-B4E4E6F0A0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8620" y="2978740"/>
                <a:ext cx="311797" cy="722119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id="{7AD37019-C3B1-1F27-4D56-FB79C5694A8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276608" y="2978740"/>
                <a:ext cx="311797" cy="72211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1" indent="0" algn="l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mtClean="0">
                          <a:solidFill>
                            <a:srgbClr val="0690DF"/>
                          </a:solidFill>
                          <a:latin typeface="Cambria Math" panose="02040503050406030204" pitchFamily="18" charset="0"/>
                        </a:rPr>
                        <m:t>˅</m:t>
                      </m:r>
                    </m:oMath>
                  </m:oMathPara>
                </a14:m>
                <a:endParaRPr lang="en-US" dirty="0">
                  <a:solidFill>
                    <a:srgbClr val="0690DF"/>
                  </a:solidFill>
                </a:endParaRPr>
              </a:p>
            </p:txBody>
          </p:sp>
        </mc:Choice>
        <mc:Fallback xmlns="">
          <p:sp>
            <p:nvSpPr>
              <p:cNvPr id="16" name="Content Placeholder 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7AD37019-C3B1-1F27-4D56-FB79C5694A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6608" y="2978740"/>
                <a:ext cx="311797" cy="722119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5CFF9CA-3215-59E7-F21D-B3F54C8E225E}"/>
              </a:ext>
            </a:extLst>
          </p:cNvPr>
          <p:cNvCxnSpPr>
            <a:cxnSpLocks/>
          </p:cNvCxnSpPr>
          <p:nvPr/>
        </p:nvCxnSpPr>
        <p:spPr>
          <a:xfrm>
            <a:off x="3355615" y="2924344"/>
            <a:ext cx="315765" cy="470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BCA5C9C-D9CE-F9F3-CF53-1E59BE19CAA7}"/>
              </a:ext>
            </a:extLst>
          </p:cNvPr>
          <p:cNvCxnSpPr>
            <a:cxnSpLocks/>
          </p:cNvCxnSpPr>
          <p:nvPr/>
        </p:nvCxnSpPr>
        <p:spPr>
          <a:xfrm>
            <a:off x="4914599" y="2929805"/>
            <a:ext cx="315765" cy="470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BBC930A-0499-3797-C277-509FB8BB7989}"/>
              </a:ext>
            </a:extLst>
          </p:cNvPr>
          <p:cNvCxnSpPr>
            <a:cxnSpLocks/>
          </p:cNvCxnSpPr>
          <p:nvPr/>
        </p:nvCxnSpPr>
        <p:spPr>
          <a:xfrm>
            <a:off x="5447029" y="2932157"/>
            <a:ext cx="315765" cy="470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AB9F267-41A4-F548-4505-9CF49FBA9E96}"/>
              </a:ext>
            </a:extLst>
          </p:cNvPr>
          <p:cNvCxnSpPr>
            <a:cxnSpLocks/>
          </p:cNvCxnSpPr>
          <p:nvPr/>
        </p:nvCxnSpPr>
        <p:spPr>
          <a:xfrm>
            <a:off x="3906935" y="2924344"/>
            <a:ext cx="315765" cy="470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9985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build="p"/>
      <p:bldP spid="7" grpId="0" uiExpand="1" build="p"/>
      <p:bldP spid="8" grpId="0" uiExpand="1" build="p"/>
      <p:bldP spid="9" grpId="0" uiExpand="1" build="p"/>
      <p:bldP spid="10" grpId="0" uiExpand="1" build="p"/>
      <p:bldP spid="11" grpId="0" uiExpand="1" build="p"/>
      <p:bldP spid="14" grpId="0" uiExpand="1" build="p"/>
      <p:bldP spid="15" grpId="0" uiExpand="1" build="p"/>
      <p:bldP spid="16" grpId="0" uiExpand="1" build="p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FA00D5-A286-E9F1-8A72-C96002079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  <a:cs typeface="Shruti" panose="020B0502040204020203" pitchFamily="34" charset="0"/>
              </a:rPr>
              <a:t>Disjunctive Normal Form </a:t>
            </a:r>
            <a:r>
              <a:rPr lang="en-IN" sz="3600" dirty="0"/>
              <a:t>(</a:t>
            </a:r>
            <a:r>
              <a:rPr lang="en-IN" sz="3600" dirty="0">
                <a:solidFill>
                  <a:srgbClr val="FF0000"/>
                </a:solidFill>
              </a:rPr>
              <a:t>Cont’d</a:t>
            </a:r>
            <a:r>
              <a:rPr lang="en-IN" sz="3600" dirty="0"/>
              <a:t>)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A9E1F8-7887-8DEF-7E3A-BCDEEBFA8AA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>
                  <a:lnSpc>
                    <a:spcPct val="150000"/>
                  </a:lnSpc>
                </a:pPr>
                <a:r>
                  <a:rPr lang="en-US" b="1" dirty="0">
                    <a:latin typeface="+mj-lt"/>
                  </a:rPr>
                  <a:t>Procedure to construct DNF:</a:t>
                </a:r>
                <a:endParaRPr lang="en-IN" b="1" dirty="0">
                  <a:latin typeface="+mj-lt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en-US" dirty="0">
                    <a:latin typeface="+mj-lt"/>
                  </a:rPr>
                  <a:t>Replace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" </m:t>
                    </m:r>
                    <m:r>
                      <a:rPr lang="en-US" b="1">
                        <a:latin typeface="Cambria Math" panose="02040503050406030204" pitchFamily="18" charset="0"/>
                      </a:rPr>
                      <m:t>→ ,  </m:t>
                    </m:r>
                    <m:r>
                      <a:rPr lang="en-US">
                        <a:latin typeface="Cambria Math" panose="02040503050406030204" pitchFamily="18" charset="0"/>
                      </a:rPr>
                      <m:t>⇄ "</m:t>
                    </m:r>
                  </m:oMath>
                </a14:m>
                <a:r>
                  <a:rPr lang="en-US" b="1" dirty="0">
                    <a:latin typeface="+mj-lt"/>
                  </a:rPr>
                  <a:t>  </a:t>
                </a:r>
                <a:r>
                  <a:rPr lang="en-US" dirty="0">
                    <a:latin typeface="+mj-lt"/>
                  </a:rPr>
                  <a:t>by using logical connectives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>
                        <a:latin typeface="Cambria Math" panose="02040503050406030204" pitchFamily="18" charset="0"/>
                      </a:rPr>
                      <m:t>"¬ , ˅ , ˄” .</m:t>
                    </m:r>
                  </m:oMath>
                </a14:m>
                <a:endParaRPr lang="en-IN" dirty="0">
                  <a:latin typeface="+mj-lt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en-US" dirty="0">
                    <a:latin typeface="+mj-lt"/>
                  </a:rPr>
                  <a:t>Use De Morgan’s laws to eliminate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" </m:t>
                    </m:r>
                    <m:r>
                      <a:rPr lang="en-US">
                        <a:latin typeface="Cambria Math" panose="02040503050406030204" pitchFamily="18" charset="0"/>
                      </a:rPr>
                      <m:t>¬ "</m:t>
                    </m:r>
                  </m:oMath>
                </a14:m>
                <a:r>
                  <a:rPr lang="en-US" dirty="0">
                    <a:latin typeface="+mj-lt"/>
                  </a:rPr>
                  <a:t> before sum or products.</a:t>
                </a:r>
                <a:endParaRPr lang="en-IN" dirty="0">
                  <a:latin typeface="+mj-lt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en-US" dirty="0">
                    <a:latin typeface="+mj-lt"/>
                  </a:rPr>
                  <a:t>Apply distributive law until a sum of elementary product is obtained.</a:t>
                </a:r>
                <a:endParaRPr lang="en-IN" dirty="0">
                  <a:latin typeface="+mj-lt"/>
                </a:endParaRPr>
              </a:p>
              <a:p>
                <a:pPr lvl="0">
                  <a:lnSpc>
                    <a:spcPct val="150000"/>
                  </a:lnSpc>
                </a:pPr>
                <a:r>
                  <a:rPr lang="en-US" b="1" dirty="0">
                    <a:latin typeface="+mj-lt"/>
                  </a:rPr>
                  <a:t>Useful equivalence relation:</a:t>
                </a:r>
                <a:endParaRPr lang="en-IN" b="1" dirty="0">
                  <a:latin typeface="+mj-lt"/>
                </a:endParaRP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b="1">
                        <a:latin typeface="Cambria Math" panose="02040503050406030204" pitchFamily="18" charset="0"/>
                      </a:rPr>
                      <m:t>→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q</m:t>
                    </m:r>
                    <m:r>
                      <a:rPr lang="en-US">
                        <a:latin typeface="Cambria Math" panose="02040503050406030204" pitchFamily="18" charset="0"/>
                      </a:rPr>
                      <m:t>≡¬ 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>
                        <a:latin typeface="Cambria Math" panose="02040503050406030204" pitchFamily="18" charset="0"/>
                      </a:rPr>
                      <m:t> ˅ 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q</m:t>
                    </m:r>
                  </m:oMath>
                </a14:m>
                <a:endParaRPr lang="en-IN" dirty="0">
                  <a:latin typeface="+mj-lt"/>
                </a:endParaRP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>
                        <a:latin typeface="Cambria Math" panose="02040503050406030204" pitchFamily="18" charset="0"/>
                      </a:rPr>
                      <m:t>⇄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q</m:t>
                    </m:r>
                    <m:r>
                      <a:rPr lang="en-US">
                        <a:latin typeface="Cambria Math" panose="02040503050406030204" pitchFamily="18" charset="0"/>
                      </a:rPr>
                      <m:t>≡</m:t>
                    </m:r>
                    <m:d>
                      <m:d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p</m:t>
                        </m:r>
                        <m:r>
                          <a:rPr lang="en-US" b="1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q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IN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>
                        <a:latin typeface="Cambria Math" panose="02040503050406030204" pitchFamily="18" charset="0"/>
                      </a:rPr>
                      <m:t>˄ </m:t>
                    </m:r>
                    <m:d>
                      <m:d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q</m:t>
                        </m:r>
                        <m:r>
                          <a:rPr lang="en-US" b="1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p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endParaRPr lang="en-IN" dirty="0">
                  <a:latin typeface="+mj-lt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A2A9E1F8-7887-8DEF-7E3A-BCDEEBFA8A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16496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FA00D5-A286-E9F1-8A72-C96002079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  <a:cs typeface="Shruti" panose="020B0502040204020203" pitchFamily="34" charset="0"/>
              </a:rPr>
              <a:t>Factor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A9E1F8-7887-8DEF-7E3A-BCDEEBFA8AA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>
                  <a:lnSpc>
                    <a:spcPct val="150000"/>
                  </a:lnSpc>
                </a:pPr>
                <a:r>
                  <a:rPr lang="en-US" dirty="0"/>
                  <a:t>For any DNF, each part is known as </a:t>
                </a:r>
                <a:r>
                  <a:rPr lang="en-US" b="1" dirty="0"/>
                  <a:t>Factor</a:t>
                </a:r>
                <a:r>
                  <a:rPr lang="en-US" dirty="0"/>
                  <a:t>.</a:t>
                </a:r>
                <a:endParaRPr lang="en-IN" dirty="0"/>
              </a:p>
              <a:p>
                <a:pPr lvl="0">
                  <a:lnSpc>
                    <a:spcPct val="150000"/>
                  </a:lnSpc>
                </a:pPr>
                <a:r>
                  <a:rPr lang="en-US" dirty="0"/>
                  <a:t>Each factor is fundamental conjunction.</a:t>
                </a:r>
                <a:endParaRPr lang="en-IN" dirty="0"/>
              </a:p>
              <a:p>
                <a:pPr lvl="0">
                  <a:lnSpc>
                    <a:spcPct val="150000"/>
                  </a:lnSpc>
                </a:pPr>
                <a:r>
                  <a:rPr lang="en-US" b="1" dirty="0"/>
                  <a:t>Example:</a:t>
                </a:r>
                <a:endParaRPr lang="en-IN" dirty="0"/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mtClean="0">
                        <a:solidFill>
                          <a:srgbClr val="0690DF"/>
                        </a:solidFill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>
                        <a:latin typeface="Cambria Math" panose="02040503050406030204" pitchFamily="18" charset="0"/>
                      </a:rPr>
                      <m:t> ˅ </m:t>
                    </m:r>
                    <m:d>
                      <m:d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q</m:t>
                        </m:r>
                        <m:r>
                          <a:rPr lang="en-US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˄ </m:t>
                        </m:r>
                        <m:r>
                          <m:rPr>
                            <m:sty m:val="p"/>
                          </m:rPr>
                          <a:rPr lang="en-US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US" dirty="0"/>
                  <a:t> is DNF.</a:t>
                </a:r>
                <a:endParaRPr lang="en-IN" dirty="0"/>
              </a:p>
              <a:p>
                <a:pPr marL="457200" lvl="1" indent="0">
                  <a:lnSpc>
                    <a:spcPct val="150000"/>
                  </a:lnSpc>
                  <a:buNone/>
                </a:pPr>
                <a:r>
                  <a:rPr lang="en-US" dirty="0"/>
                  <a:t>    </a:t>
                </a:r>
                <a:r>
                  <a:rPr lang="en-US" b="1" dirty="0"/>
                  <a:t>Factors: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mtClean="0">
                        <a:solidFill>
                          <a:srgbClr val="0690DF"/>
                        </a:solidFill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>
                        <a:latin typeface="Cambria Math" panose="02040503050406030204" pitchFamily="18" charset="0"/>
                      </a:rPr>
                      <m:t> ,  </m:t>
                    </m:r>
                    <m:r>
                      <m:rPr>
                        <m:sty m:val="p"/>
                      </m:rPr>
                      <a:rPr lang="en-US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q</m:t>
                    </m:r>
                    <m:r>
                      <a:rPr lang="en-US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˄ </m:t>
                    </m:r>
                    <m:r>
                      <m:rPr>
                        <m:sty m:val="p"/>
                      </m:rPr>
                      <a:rPr lang="en-US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r</m:t>
                    </m:r>
                  </m:oMath>
                </a14:m>
                <a:endParaRPr lang="en-IN" dirty="0"/>
              </a:p>
              <a:p>
                <a:pPr lvl="0">
                  <a:lnSpc>
                    <a:spcPct val="150000"/>
                  </a:lnSpc>
                </a:pPr>
                <a:r>
                  <a:rPr lang="en-US" dirty="0"/>
                  <a:t>In DNF, 	if every factor is F, then DNF is False. </a:t>
                </a:r>
              </a:p>
              <a:p>
                <a:pPr marL="0" lvl="0" indent="0">
                  <a:lnSpc>
                    <a:spcPct val="150000"/>
                  </a:lnSpc>
                  <a:buNone/>
                </a:pPr>
                <a:r>
                  <a:rPr lang="en-US" dirty="0"/>
                  <a:t>		i.e. Given logical expression is Contradiction.</a:t>
                </a:r>
                <a:endParaRPr lang="en-I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A2A9E1F8-7887-8DEF-7E3A-BCDEEBFA8A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18864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4CEE54-F8D3-E00A-71F1-D3A7AA18A2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D821DDF-FC28-7FA4-840E-3093A4AF3D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 7.1</a:t>
            </a:r>
            <a:r>
              <a:rPr lang="en-GB" dirty="0"/>
              <a:t> ⇝ Example 1.1</a:t>
            </a:r>
            <a:endParaRPr lang="en-IN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2573ED7-A941-7F9E-C3E0-02299F79ADCE}"/>
              </a:ext>
            </a:extLst>
          </p:cNvPr>
          <p:cNvSpPr/>
          <p:nvPr/>
        </p:nvSpPr>
        <p:spPr>
          <a:xfrm>
            <a:off x="74144" y="808742"/>
            <a:ext cx="1810115" cy="483098"/>
          </a:xfrm>
          <a:prstGeom prst="roundRect">
            <a:avLst/>
          </a:pr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Question</a:t>
            </a:r>
            <a:endParaRPr lang="en-IN" sz="28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FB083363-ADFD-653A-25E4-CDA8F8940C54}"/>
                  </a:ext>
                </a:extLst>
              </p:cNvPr>
              <p:cNvSpPr/>
              <p:nvPr/>
            </p:nvSpPr>
            <p:spPr>
              <a:xfrm>
                <a:off x="1884257" y="817824"/>
                <a:ext cx="10080644" cy="49811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800" dirty="0">
                    <a:solidFill>
                      <a:srgbClr val="002060"/>
                    </a:solidFill>
                    <a:latin typeface="+mj-lt"/>
                  </a:rPr>
                  <a:t>Find disjunctive normal form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sz="280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˄ ( </m:t>
                    </m:r>
                    <m:r>
                      <m:rPr>
                        <m:sty m:val="p"/>
                      </m:rPr>
                      <a:rPr lang="en-US" sz="2800" i="0" dirty="0" err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sz="2800" i="0" dirty="0" err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m:rPr>
                        <m:sty m:val="p"/>
                      </m:rPr>
                      <a:rPr lang="en-US" sz="2800" i="0" dirty="0" err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q</m:t>
                    </m:r>
                    <m:r>
                      <a:rPr lang="en-US" sz="2800" i="0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)</m:t>
                    </m:r>
                  </m:oMath>
                </a14:m>
                <a:r>
                  <a:rPr lang="en-US" sz="2800" dirty="0">
                    <a:solidFill>
                      <a:srgbClr val="002060"/>
                    </a:solidFill>
                    <a:latin typeface="+mj-lt"/>
                  </a:rPr>
                  <a:t>.</a:t>
                </a:r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FB083363-ADFD-653A-25E4-CDA8F8940C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4257" y="817824"/>
                <a:ext cx="10080644" cy="498119"/>
              </a:xfrm>
              <a:prstGeom prst="rect">
                <a:avLst/>
              </a:prstGeom>
              <a:blipFill rotWithShape="0">
                <a:blip r:embed="rId2"/>
                <a:stretch>
                  <a:fillRect l="-1209" t="-14634" b="-3658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450FCD01-C3F3-5606-A80B-C55C310A5B77}"/>
              </a:ext>
            </a:extLst>
          </p:cNvPr>
          <p:cNvSpPr/>
          <p:nvPr/>
        </p:nvSpPr>
        <p:spPr>
          <a:xfrm>
            <a:off x="74142" y="1457695"/>
            <a:ext cx="1810115" cy="483098"/>
          </a:xfrm>
          <a:prstGeom prst="roundRect">
            <a:avLst/>
          </a:pr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Solution </a:t>
            </a:r>
            <a:endParaRPr lang="en-IN" sz="28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31123EEC-539B-5C82-434D-3E17B30BF347}"/>
                  </a:ext>
                </a:extLst>
              </p:cNvPr>
              <p:cNvSpPr/>
              <p:nvPr/>
            </p:nvSpPr>
            <p:spPr>
              <a:xfrm>
                <a:off x="74142" y="2106648"/>
                <a:ext cx="3187028" cy="49811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800" dirty="0">
                    <a:solidFill>
                      <a:srgbClr val="002060"/>
                    </a:solidFill>
                  </a:rPr>
                  <a:t>Now,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sz="280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˄ ( </m:t>
                    </m:r>
                    <m:r>
                      <m:rPr>
                        <m:sty m:val="p"/>
                      </m:rPr>
                      <a:rPr lang="en-US" sz="2800" i="0" dirty="0" err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sz="2800" i="0" dirty="0" err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m:rPr>
                        <m:sty m:val="p"/>
                      </m:rPr>
                      <a:rPr lang="en-US" sz="2800" i="0" dirty="0" err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q</m:t>
                    </m:r>
                    <m:r>
                      <a:rPr lang="en-US" sz="2800" i="0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)</m:t>
                    </m:r>
                  </m:oMath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31123EEC-539B-5C82-434D-3E17B30BF3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42" y="2106648"/>
                <a:ext cx="3187028" cy="498119"/>
              </a:xfrm>
              <a:prstGeom prst="rect">
                <a:avLst/>
              </a:prstGeom>
              <a:blipFill rotWithShape="0">
                <a:blip r:embed="rId3"/>
                <a:stretch>
                  <a:fillRect l="-3824" t="-16049" b="-3703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15926EE1-4B50-8226-C892-B97F71586A0A}"/>
                  </a:ext>
                </a:extLst>
              </p:cNvPr>
              <p:cNvSpPr/>
              <p:nvPr/>
            </p:nvSpPr>
            <p:spPr>
              <a:xfrm>
                <a:off x="891899" y="2849688"/>
                <a:ext cx="1118767" cy="62485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lvl="1" algn="just">
                  <a:lnSpc>
                    <a:spcPct val="150000"/>
                  </a:lnSpc>
                  <a:spcBef>
                    <a:spcPts val="500"/>
                  </a:spcBef>
                  <a:buClr>
                    <a:srgbClr val="B84742"/>
                  </a:buClr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lang="en-US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˄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15926EE1-4B50-8226-C892-B97F71586A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899" y="2849688"/>
                <a:ext cx="1118767" cy="62485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B1084B5-4DE2-2D27-4A6E-D3663D574DA1}"/>
                  </a:ext>
                </a:extLst>
              </p:cNvPr>
              <p:cNvSpPr/>
              <p:nvPr/>
            </p:nvSpPr>
            <p:spPr>
              <a:xfrm>
                <a:off x="1946115" y="2849688"/>
                <a:ext cx="1710471" cy="62485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lvl="1" algn="just">
                  <a:lnSpc>
                    <a:spcPct val="150000"/>
                  </a:lnSpc>
                  <a:spcBef>
                    <a:spcPts val="500"/>
                  </a:spcBef>
                  <a:buClr>
                    <a:srgbClr val="B84742"/>
                  </a:buClr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IN" sz="2800" b="0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¬ </m:t>
                      </m:r>
                      <m:r>
                        <m:rPr>
                          <m:sty m:val="p"/>
                        </m:rPr>
                        <a:rPr lang="en-US" sz="28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lang="en-US" sz="28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˅ </m:t>
                      </m:r>
                      <m:r>
                        <m:rPr>
                          <m:sty m:val="p"/>
                        </m:rPr>
                        <a:rPr lang="en-US" sz="28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q</m:t>
                      </m:r>
                      <m:r>
                        <a:rPr lang="en-IN" sz="28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i="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N" sz="2800" dirty="0">
                  <a:solidFill>
                    <a:srgbClr val="FF000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4B1084B5-4DE2-2D27-4A6E-D3663D574D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6115" y="2849688"/>
                <a:ext cx="1710471" cy="62485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73640A50-5D11-93F4-AD53-48E1CA4F45E3}"/>
                  </a:ext>
                </a:extLst>
              </p:cNvPr>
              <p:cNvSpPr/>
              <p:nvPr/>
            </p:nvSpPr>
            <p:spPr>
              <a:xfrm>
                <a:off x="891899" y="4044494"/>
                <a:ext cx="2136038" cy="62485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lvl="1" algn="just">
                  <a:lnSpc>
                    <a:spcPct val="150000"/>
                  </a:lnSpc>
                  <a:spcBef>
                    <a:spcPts val="500"/>
                  </a:spcBef>
                  <a:buClr>
                    <a:srgbClr val="B84742"/>
                  </a:buClr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d>
                        <m:dPr>
                          <m:ctrlP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p</m:t>
                          </m:r>
                          <m:r>
                            <a:rPr lang="en-US" sz="280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˄ ¬ 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p</m:t>
                          </m:r>
                          <m:r>
                            <a:rPr lang="en-IN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73640A50-5D11-93F4-AD53-48E1CA4F45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899" y="4044494"/>
                <a:ext cx="2136038" cy="62485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5BCE4196-E09C-50A6-AFBC-B2F9F2CB02A2}"/>
                  </a:ext>
                </a:extLst>
              </p:cNvPr>
              <p:cNvSpPr/>
              <p:nvPr/>
            </p:nvSpPr>
            <p:spPr>
              <a:xfrm>
                <a:off x="3194074" y="4044494"/>
                <a:ext cx="1354053" cy="62485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lvl="1" algn="just">
                  <a:lnSpc>
                    <a:spcPct val="150000"/>
                  </a:lnSpc>
                  <a:spcBef>
                    <a:spcPts val="500"/>
                  </a:spcBef>
                  <a:buClr>
                    <a:srgbClr val="B84742"/>
                  </a:buClr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p</m:t>
                          </m:r>
                          <m:r>
                            <a:rPr lang="en-US" sz="280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˄ </m:t>
                          </m:r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q</m:t>
                          </m:r>
                          <m:r>
                            <a:rPr lang="en-IN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5BCE4196-E09C-50A6-AFBC-B2F9F2CB02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4074" y="4044494"/>
                <a:ext cx="1354053" cy="624850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BF73A895-39AB-4150-72B2-832C155D9B8D}"/>
                  </a:ext>
                </a:extLst>
              </p:cNvPr>
              <p:cNvSpPr/>
              <p:nvPr/>
            </p:nvSpPr>
            <p:spPr>
              <a:xfrm>
                <a:off x="2880728" y="4044494"/>
                <a:ext cx="419450" cy="62485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lvl="1" algn="just">
                  <a:lnSpc>
                    <a:spcPct val="150000"/>
                  </a:lnSpc>
                  <a:spcBef>
                    <a:spcPts val="500"/>
                  </a:spcBef>
                  <a:buClr>
                    <a:srgbClr val="B84742"/>
                  </a:buClr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˅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BF73A895-39AB-4150-72B2-832C155D9B8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0728" y="4044494"/>
                <a:ext cx="419450" cy="624850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5EFE042-B23D-BE40-8DD5-39E879E6B331}"/>
              </a:ext>
            </a:extLst>
          </p:cNvPr>
          <p:cNvSpPr txBox="1">
            <a:spLocks/>
          </p:cNvSpPr>
          <p:nvPr/>
        </p:nvSpPr>
        <p:spPr>
          <a:xfrm>
            <a:off x="891899" y="5239300"/>
            <a:ext cx="4787798" cy="7221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algn="l">
              <a:lnSpc>
                <a:spcPct val="150000"/>
              </a:lnSpc>
              <a:buNone/>
            </a:pPr>
            <a:r>
              <a:rPr lang="en-US" dirty="0"/>
              <a:t>Which is required form of a </a:t>
            </a:r>
            <a:r>
              <a:rPr lang="en-US" b="1" dirty="0">
                <a:solidFill>
                  <a:srgbClr val="FF0000"/>
                </a:solidFill>
              </a:rPr>
              <a:t>DNF</a:t>
            </a:r>
            <a:r>
              <a:rPr lang="en-US" dirty="0"/>
              <a:t>.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F02727B-1004-BCC6-7C65-EB18B4832950}"/>
              </a:ext>
            </a:extLst>
          </p:cNvPr>
          <p:cNvGrpSpPr/>
          <p:nvPr/>
        </p:nvGrpSpPr>
        <p:grpSpPr>
          <a:xfrm>
            <a:off x="5704188" y="2803002"/>
            <a:ext cx="3550922" cy="703771"/>
            <a:chOff x="7092409" y="2248504"/>
            <a:chExt cx="3550922" cy="76492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CD8FD37C-1C09-6F63-C8F0-BBD0341C2738}"/>
                    </a:ext>
                  </a:extLst>
                </p:cNvPr>
                <p:cNvSpPr/>
                <p:nvPr/>
              </p:nvSpPr>
              <p:spPr>
                <a:xfrm>
                  <a:off x="7143844" y="2248504"/>
                  <a:ext cx="3448051" cy="72211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lvl="1" algn="just">
                    <a:lnSpc>
                      <a:spcPct val="150000"/>
                    </a:lnSpc>
                    <a:spcBef>
                      <a:spcPts val="500"/>
                    </a:spcBef>
                    <a:buClr>
                      <a:srgbClr val="B84742"/>
                    </a:buClr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2800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∵</m:t>
                        </m:r>
                        <m:r>
                          <m:rPr>
                            <m:sty m:val="p"/>
                          </m:rPr>
                          <a:rPr lang="en-US" sz="2800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p</m:t>
                        </m:r>
                        <m:r>
                          <a:rPr lang="en-US" sz="2800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sz="2800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q</m:t>
                        </m:r>
                        <m:r>
                          <a:rPr lang="en-US" sz="2800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≡( ¬ </m:t>
                        </m:r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p</m:t>
                        </m:r>
                        <m:r>
                          <a:rPr lang="en-US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˅ </m:t>
                        </m:r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q</m:t>
                        </m:r>
                        <m: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800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CD8FD37C-1C09-6F63-C8F0-BBD0341C273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43844" y="2248504"/>
                  <a:ext cx="3448051" cy="722118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2B95A47F-2B0F-4E6F-F37D-CD6D56297CA2}"/>
                </a:ext>
              </a:extLst>
            </p:cNvPr>
            <p:cNvSpPr/>
            <p:nvPr/>
          </p:nvSpPr>
          <p:spPr>
            <a:xfrm>
              <a:off x="7092409" y="2291305"/>
              <a:ext cx="3550922" cy="722119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2C167B2-81C8-BC32-77E1-48B9AA074D0E}"/>
              </a:ext>
            </a:extLst>
          </p:cNvPr>
          <p:cNvCxnSpPr>
            <a:cxnSpLocks/>
          </p:cNvCxnSpPr>
          <p:nvPr/>
        </p:nvCxnSpPr>
        <p:spPr>
          <a:xfrm>
            <a:off x="1645722" y="2604767"/>
            <a:ext cx="12960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77D4973-B336-3F7B-5BD7-5B39070B36CD}"/>
              </a:ext>
            </a:extLst>
          </p:cNvPr>
          <p:cNvGrpSpPr/>
          <p:nvPr/>
        </p:nvGrpSpPr>
        <p:grpSpPr>
          <a:xfrm>
            <a:off x="5704189" y="4076729"/>
            <a:ext cx="5603509" cy="708106"/>
            <a:chOff x="7092409" y="2243792"/>
            <a:chExt cx="3550922" cy="7696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89E86664-15D6-B46D-3097-C6A71FEC2EC8}"/>
                    </a:ext>
                  </a:extLst>
                </p:cNvPr>
                <p:cNvSpPr/>
                <p:nvPr/>
              </p:nvSpPr>
              <p:spPr>
                <a:xfrm>
                  <a:off x="7143844" y="2243792"/>
                  <a:ext cx="3448051" cy="72211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lvl="1" algn="just">
                    <a:lnSpc>
                      <a:spcPct val="150000"/>
                    </a:lnSpc>
                    <a:spcBef>
                      <a:spcPts val="500"/>
                    </a:spcBef>
                    <a:buClr>
                      <a:srgbClr val="B84742"/>
                    </a:buClr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2800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∵</m:t>
                        </m:r>
                        <m:r>
                          <m:rPr>
                            <m:sty m:val="p"/>
                          </m:rPr>
                          <a:rPr lang="pt-BR" sz="2800" i="0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p</m:t>
                        </m:r>
                        <m:r>
                          <a:rPr lang="pt-BR" sz="2800" i="0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˄ ( </m:t>
                        </m:r>
                        <m:r>
                          <m:rPr>
                            <m:sty m:val="p"/>
                          </m:rPr>
                          <a:rPr lang="pt-BR" sz="2800" i="0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q</m:t>
                        </m:r>
                        <m:r>
                          <a:rPr lang="pt-BR" sz="2800" i="0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˅ </m:t>
                        </m:r>
                        <m:r>
                          <m:rPr>
                            <m:sty m:val="p"/>
                          </m:rPr>
                          <a:rPr lang="pt-BR" sz="2800" i="0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  <m:r>
                          <a:rPr lang="en-IN" sz="2800" b="0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pt-BR" sz="2800" i="0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)≡(</m:t>
                        </m:r>
                        <m:r>
                          <a:rPr lang="en-IN" sz="2800" b="0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pt-BR" sz="2800" i="0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p</m:t>
                        </m:r>
                        <m:r>
                          <a:rPr lang="pt-BR" sz="2800" i="0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˄ </m:t>
                        </m:r>
                        <m:r>
                          <m:rPr>
                            <m:sty m:val="p"/>
                          </m:rPr>
                          <a:rPr lang="pt-BR" sz="2800" i="0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q</m:t>
                        </m:r>
                        <m:r>
                          <a:rPr lang="en-IN" sz="2800" b="0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pt-BR" sz="2800" i="0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)  ˅ (</m:t>
                        </m:r>
                        <m:r>
                          <a:rPr lang="en-IN" sz="2800" b="0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pt-BR" sz="2800" i="0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p</m:t>
                        </m:r>
                        <m:r>
                          <a:rPr lang="pt-BR" sz="2800" i="0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˄ </m:t>
                        </m:r>
                        <m:r>
                          <m:rPr>
                            <m:sty m:val="p"/>
                          </m:rPr>
                          <a:rPr lang="pt-BR" sz="2800" i="0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  <m:r>
                          <a:rPr lang="en-IN" sz="2800" b="0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pt-BR" sz="2800" i="0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89E86664-15D6-B46D-3097-C6A71FEC2EC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43844" y="2243792"/>
                  <a:ext cx="3448051" cy="722118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78185AF1-A160-3B5F-B646-CF513A24FC26}"/>
                </a:ext>
              </a:extLst>
            </p:cNvPr>
            <p:cNvSpPr/>
            <p:nvPr/>
          </p:nvSpPr>
          <p:spPr>
            <a:xfrm>
              <a:off x="7092409" y="2291305"/>
              <a:ext cx="3550922" cy="722119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ABD007A-99AF-79E5-9789-CEFFFB8499F3}"/>
              </a:ext>
            </a:extLst>
          </p:cNvPr>
          <p:cNvCxnSpPr>
            <a:cxnSpLocks/>
          </p:cNvCxnSpPr>
          <p:nvPr/>
        </p:nvCxnSpPr>
        <p:spPr>
          <a:xfrm>
            <a:off x="1374396" y="3492831"/>
            <a:ext cx="217932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341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" grpId="0" animBg="1"/>
      <p:bldP spid="63" grpId="0" animBg="1"/>
      <p:bldP spid="3" grpId="0" animBg="1"/>
      <p:bldP spid="5" grpId="0"/>
      <p:bldP spid="7" grpId="0"/>
      <p:bldP spid="8" grpId="0"/>
      <p:bldP spid="9" grpId="0"/>
      <p:bldP spid="10" grpId="0"/>
      <p:bldP spid="11" grpId="0" uiExpand="1" build="p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4CEE54-F8D3-E00A-71F1-D3A7AA18A2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4F35F73-20E2-9070-1605-6A7D8BB7AF2E}"/>
                  </a:ext>
                </a:extLst>
              </p:cNvPr>
              <p:cNvSpPr/>
              <p:nvPr/>
            </p:nvSpPr>
            <p:spPr>
              <a:xfrm>
                <a:off x="864350" y="3891666"/>
                <a:ext cx="5923666" cy="79070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≡</m:t>
                      </m:r>
                      <m:r>
                        <m:rPr>
                          <m:sty m:val="p"/>
                        </m:rPr>
                        <a:rPr lang="pt-BR" sz="280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lang="pt-BR" sz="280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˅ </m:t>
                      </m:r>
                      <m:d>
                        <m:dPr>
                          <m:ctrlPr>
                            <a:rPr lang="pt-BR" sz="2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pt-BR" sz="280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¬ </m:t>
                          </m:r>
                          <m:r>
                            <m:rPr>
                              <m:sty m:val="p"/>
                            </m:rPr>
                            <a:rPr lang="pt-BR" sz="280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p</m:t>
                          </m:r>
                          <m: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       </m:t>
                          </m:r>
                          <m:r>
                            <a:rPr lang="pt-BR" sz="280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                            </m:t>
                          </m:r>
                          <m:f>
                            <m:fPr>
                              <m:ctrlPr>
                                <a:rPr lang="en-IN" sz="28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/>
                            <m:den/>
                          </m:f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24F35F73-20E2-9070-1605-6A7D8BB7AF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4350" y="3891666"/>
                <a:ext cx="5923666" cy="790705"/>
              </a:xfrm>
              <a:prstGeom prst="rect">
                <a:avLst/>
              </a:prstGeom>
              <a:blipFill rotWithShape="0">
                <a:blip r:embed="rId2"/>
                <a:stretch>
                  <a:fillRect t="-3077" b="-1076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E9977BE-FC07-DF7D-CE78-207F676D8FCC}"/>
                  </a:ext>
                </a:extLst>
              </p:cNvPr>
              <p:cNvSpPr/>
              <p:nvPr/>
            </p:nvSpPr>
            <p:spPr>
              <a:xfrm>
                <a:off x="851158" y="2947324"/>
                <a:ext cx="5445502" cy="79070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r>
                        <m:rPr>
                          <m:sty m:val="p"/>
                        </m:rPr>
                        <a:rPr lang="pt-BR" sz="280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lang="pt-BR" sz="280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˅ </m:t>
                      </m:r>
                      <m:d>
                        <m:dPr>
                          <m:ctrlPr>
                            <a:rPr lang="pt-BR" sz="2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¬ </m:t>
                          </m:r>
                          <m:r>
                            <m:rPr>
                              <m:sty m:val="p"/>
                            </m:rPr>
                            <a:rPr lang="pt-BR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p</m:t>
                          </m:r>
                          <m:r>
                            <a:rPr lang="pt-BR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→</m:t>
                          </m:r>
                          <m:d>
                            <m:dPr>
                              <m:ctrlPr>
                                <a:rPr lang="pt-BR" sz="28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pt-BR" sz="280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q</m:t>
                              </m:r>
                              <m:r>
                                <a:rPr lang="pt-BR" sz="280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˅ </m:t>
                              </m:r>
                              <m:d>
                                <m:dPr>
                                  <m:ctrlPr>
                                    <a:rPr lang="pt-BR" sz="280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sz="2800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pt-BR" sz="2800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q</m:t>
                                  </m:r>
                                  <m:r>
                                    <a:rPr lang="pt-BR" sz="2800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→¬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pt-BR" sz="2800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r</m:t>
                                  </m:r>
                                  <m:r>
                                    <a:rPr lang="en-IN" sz="2800" b="0" i="0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    </m:t>
                                  </m:r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4E9977BE-FC07-DF7D-CE78-207F676D8F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158" y="2947324"/>
                <a:ext cx="5445502" cy="79070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3">
            <a:extLst>
              <a:ext uri="{FF2B5EF4-FFF2-40B4-BE49-F238E27FC236}">
                <a16:creationId xmlns:a16="http://schemas.microsoft.com/office/drawing/2014/main" id="{CD821DDF-FC28-7FA4-840E-3093A4AF3D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 7.1</a:t>
            </a:r>
            <a:r>
              <a:rPr lang="en-GB" dirty="0"/>
              <a:t> ⇝ Example 1.2</a:t>
            </a:r>
            <a:endParaRPr lang="en-IN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2573ED7-A941-7F9E-C3E0-02299F79ADCE}"/>
              </a:ext>
            </a:extLst>
          </p:cNvPr>
          <p:cNvSpPr/>
          <p:nvPr/>
        </p:nvSpPr>
        <p:spPr>
          <a:xfrm>
            <a:off x="74144" y="821099"/>
            <a:ext cx="1810115" cy="483098"/>
          </a:xfrm>
          <a:prstGeom prst="roundRect">
            <a:avLst/>
          </a:pr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Question</a:t>
            </a:r>
            <a:endParaRPr lang="en-IN" sz="28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FB083363-ADFD-653A-25E4-CDA8F8940C54}"/>
                  </a:ext>
                </a:extLst>
              </p:cNvPr>
              <p:cNvSpPr/>
              <p:nvPr/>
            </p:nvSpPr>
            <p:spPr>
              <a:xfrm>
                <a:off x="1884257" y="830181"/>
                <a:ext cx="10080644" cy="49811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800" dirty="0">
                    <a:solidFill>
                      <a:srgbClr val="002060"/>
                    </a:solidFill>
                    <a:latin typeface="+mj-lt"/>
                  </a:rPr>
                  <a:t>Find disjunctive normal form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pt-BR" sz="280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p</m:t>
                    </m:r>
                    <m:r>
                      <a:rPr lang="pt-BR" sz="280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˅ </m:t>
                    </m:r>
                    <m:d>
                      <m:dPr>
                        <m:ctrlPr>
                          <a:rPr lang="pt-BR" sz="2800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sz="2800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¬ </m:t>
                        </m:r>
                        <m:r>
                          <m:rPr>
                            <m:sty m:val="p"/>
                          </m:rPr>
                          <a:rPr lang="pt-BR" sz="2800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p</m:t>
                        </m:r>
                        <m:r>
                          <a:rPr lang="pt-BR" sz="2800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→</m:t>
                        </m:r>
                        <m:d>
                          <m:dPr>
                            <m:ctrlPr>
                              <a:rPr lang="pt-BR" sz="2800" i="1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sz="2800" b="0" i="0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pt-BR" sz="2800" i="0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q</m:t>
                            </m:r>
                            <m:r>
                              <a:rPr lang="pt-BR" sz="2800" i="0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˅ </m:t>
                            </m:r>
                            <m:d>
                              <m:dPr>
                                <m:ctrlPr>
                                  <a:rPr lang="pt-BR" sz="2800" i="1" dirty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pt-BR" sz="2800" i="0" dirty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pt-BR" sz="2800" i="0" dirty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q</m:t>
                                </m:r>
                                <m:r>
                                  <a:rPr lang="pt-BR" sz="2800" i="0" dirty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→¬ </m:t>
                                </m:r>
                                <m:r>
                                  <m:rPr>
                                    <m:sty m:val="p"/>
                                  </m:rPr>
                                  <a:rPr lang="pt-BR" sz="2800" i="0" dirty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r</m:t>
                                </m:r>
                                <m:r>
                                  <a:rPr lang="pt-BR" sz="2800" i="0" dirty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d>
                          </m:e>
                        </m:d>
                      </m:e>
                    </m:d>
                  </m:oMath>
                </a14:m>
                <a:r>
                  <a:rPr lang="en-US" sz="2800" dirty="0">
                    <a:solidFill>
                      <a:srgbClr val="002060"/>
                    </a:solidFill>
                    <a:latin typeface="+mj-lt"/>
                  </a:rPr>
                  <a:t>.</a:t>
                </a:r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FB083363-ADFD-653A-25E4-CDA8F8940C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4257" y="830181"/>
                <a:ext cx="10080644" cy="498119"/>
              </a:xfrm>
              <a:prstGeom prst="rect">
                <a:avLst/>
              </a:prstGeom>
              <a:blipFill rotWithShape="0">
                <a:blip r:embed="rId4"/>
                <a:stretch>
                  <a:fillRect l="-1209" t="-13415" b="-3658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450FCD01-C3F3-5606-A80B-C55C310A5B77}"/>
              </a:ext>
            </a:extLst>
          </p:cNvPr>
          <p:cNvSpPr/>
          <p:nvPr/>
        </p:nvSpPr>
        <p:spPr>
          <a:xfrm>
            <a:off x="74142" y="1470052"/>
            <a:ext cx="1810115" cy="483098"/>
          </a:xfrm>
          <a:prstGeom prst="roundRect">
            <a:avLst/>
          </a:pr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Solution </a:t>
            </a:r>
            <a:endParaRPr lang="en-IN" sz="28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31123EEC-539B-5C82-434D-3E17B30BF347}"/>
                  </a:ext>
                </a:extLst>
              </p:cNvPr>
              <p:cNvSpPr/>
              <p:nvPr/>
            </p:nvSpPr>
            <p:spPr>
              <a:xfrm>
                <a:off x="74142" y="2119005"/>
                <a:ext cx="5734415" cy="79070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800" dirty="0">
                    <a:solidFill>
                      <a:srgbClr val="002060"/>
                    </a:solidFill>
                  </a:rPr>
                  <a:t>Now,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pt-BR" sz="2800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p</m:t>
                    </m:r>
                    <m:r>
                      <a:rPr lang="pt-BR" sz="2800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˅ </m:t>
                    </m:r>
                    <m:d>
                      <m:dPr>
                        <m:ctrlPr>
                          <a:rPr lang="pt-BR" sz="2800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sz="2800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¬ </m:t>
                        </m:r>
                        <m:r>
                          <m:rPr>
                            <m:sty m:val="p"/>
                          </m:rPr>
                          <a:rPr lang="pt-BR" sz="2800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p</m:t>
                        </m:r>
                        <m:r>
                          <a:rPr lang="pt-BR" sz="2800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→</m:t>
                        </m:r>
                        <m:d>
                          <m:dPr>
                            <m:ctrlPr>
                              <a:rPr lang="pt-BR" sz="2800" i="1" dirty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sz="2800" b="0" i="1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pt-BR" sz="2800" dirty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q</m:t>
                            </m:r>
                            <m:r>
                              <a:rPr lang="pt-BR" sz="2800" dirty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˅ </m:t>
                            </m:r>
                            <m:d>
                              <m:dPr>
                                <m:ctrlPr>
                                  <a:rPr lang="pt-BR" sz="2800" i="1" dirty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pt-BR" sz="2800" dirty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pt-BR" sz="2800" dirty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q</m:t>
                                </m:r>
                                <m:r>
                                  <a:rPr lang="pt-BR" sz="2800" dirty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→¬ </m:t>
                                </m:r>
                                <m:r>
                                  <m:rPr>
                                    <m:sty m:val="p"/>
                                  </m:rPr>
                                  <a:rPr lang="pt-BR" sz="2800" dirty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r</m:t>
                                </m:r>
                                <m:r>
                                  <a:rPr lang="pt-BR" sz="2800" dirty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d>
                          </m:e>
                        </m:d>
                      </m:e>
                    </m:d>
                  </m:oMath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31123EEC-539B-5C82-434D-3E17B30BF3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42" y="2119005"/>
                <a:ext cx="5734415" cy="790705"/>
              </a:xfrm>
              <a:prstGeom prst="rect">
                <a:avLst/>
              </a:prstGeom>
              <a:blipFill rotWithShape="0">
                <a:blip r:embed="rId5"/>
                <a:stretch>
                  <a:fillRect l="-2125" b="-542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B1084B5-4DE2-2D27-4A6E-D3663D574DA1}"/>
                  </a:ext>
                </a:extLst>
              </p:cNvPr>
              <p:cNvSpPr/>
              <p:nvPr/>
            </p:nvSpPr>
            <p:spPr>
              <a:xfrm>
                <a:off x="3878112" y="3001376"/>
                <a:ext cx="1925052" cy="62485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lvl="1" algn="just">
                  <a:lnSpc>
                    <a:spcPct val="150000"/>
                  </a:lnSpc>
                  <a:spcBef>
                    <a:spcPts val="500"/>
                  </a:spcBef>
                  <a:buClr>
                    <a:srgbClr val="B84742"/>
                  </a:buClr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¬ </m:t>
                          </m:r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q</m:t>
                          </m:r>
                          <m:r>
                            <a:rPr lang="en-US" sz="28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˅</m:t>
                          </m:r>
                          <m:r>
                            <a:rPr lang="en-IN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pt-BR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¬ </m:t>
                          </m:r>
                          <m:r>
                            <m:rPr>
                              <m:sty m:val="p"/>
                            </m:rPr>
                            <a:rPr lang="pt-BR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r</m:t>
                          </m:r>
                          <m: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FF000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4B1084B5-4DE2-2D27-4A6E-D3663D574D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8112" y="3001376"/>
                <a:ext cx="1925052" cy="62485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BF73A895-39AB-4150-72B2-832C155D9B8D}"/>
                  </a:ext>
                </a:extLst>
              </p:cNvPr>
              <p:cNvSpPr/>
              <p:nvPr/>
            </p:nvSpPr>
            <p:spPr>
              <a:xfrm>
                <a:off x="3358555" y="3938090"/>
                <a:ext cx="419450" cy="62485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lvl="1" algn="just">
                  <a:lnSpc>
                    <a:spcPct val="150000"/>
                  </a:lnSpc>
                  <a:spcBef>
                    <a:spcPts val="500"/>
                  </a:spcBef>
                  <a:buClr>
                    <a:srgbClr val="B84742"/>
                  </a:buClr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˅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BF73A895-39AB-4150-72B2-832C155D9B8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8555" y="3938090"/>
                <a:ext cx="419450" cy="624850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73640A50-5D11-93F4-AD53-48E1CA4F45E3}"/>
                  </a:ext>
                </a:extLst>
              </p:cNvPr>
              <p:cNvSpPr/>
              <p:nvPr/>
            </p:nvSpPr>
            <p:spPr>
              <a:xfrm>
                <a:off x="1987427" y="3931492"/>
                <a:ext cx="1443280" cy="62485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lvl="1" algn="just">
                  <a:lnSpc>
                    <a:spcPct val="150000"/>
                  </a:lnSpc>
                  <a:spcBef>
                    <a:spcPts val="500"/>
                  </a:spcBef>
                  <a:buClr>
                    <a:srgbClr val="B84742"/>
                  </a:buClr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¬</m:t>
                      </m:r>
                      <m:d>
                        <m:dPr>
                          <m:ctrlP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¬ </m:t>
                          </m:r>
                          <m:r>
                            <m:rPr>
                              <m:sty m:val="p"/>
                            </m:rPr>
                            <a:rPr lang="en-US" sz="280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p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73640A50-5D11-93F4-AD53-48E1CA4F45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7427" y="3931492"/>
                <a:ext cx="1443280" cy="624850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5E476631-A7AE-88CF-3BA1-93BA8E30E565}"/>
                  </a:ext>
                </a:extLst>
              </p:cNvPr>
              <p:cNvSpPr/>
              <p:nvPr/>
            </p:nvSpPr>
            <p:spPr>
              <a:xfrm>
                <a:off x="3653370" y="3891666"/>
                <a:ext cx="2843022" cy="79070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sz="2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pt-BR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q</m:t>
                          </m:r>
                          <m:r>
                            <a:rPr lang="pt-BR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˅ </m:t>
                          </m:r>
                          <m:d>
                            <m:dPr>
                              <m:ctrlPr>
                                <a:rPr lang="en-US" sz="28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80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¬ </m:t>
                              </m:r>
                              <m:r>
                                <m:rPr>
                                  <m:sty m:val="p"/>
                                </m:rP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q</m:t>
                              </m:r>
                              <m: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˅</m:t>
                              </m:r>
                              <m: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¬ </m:t>
                              </m:r>
                              <m:r>
                                <m:rPr>
                                  <m:sty m:val="p"/>
                                </m:rP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  <m: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5E476631-A7AE-88CF-3BA1-93BA8E30E56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3370" y="3891666"/>
                <a:ext cx="2843022" cy="790705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D151B444-F83D-67FB-3FBC-10C7ABC28DBE}"/>
                  </a:ext>
                </a:extLst>
              </p:cNvPr>
              <p:cNvSpPr/>
              <p:nvPr/>
            </p:nvSpPr>
            <p:spPr>
              <a:xfrm>
                <a:off x="860214" y="4869772"/>
                <a:ext cx="3796074" cy="56398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≡</m:t>
                      </m:r>
                      <m:r>
                        <m:rPr>
                          <m:sty m:val="p"/>
                        </m:rPr>
                        <a:rPr lang="pt-BR" sz="280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lang="pt-BR" sz="280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˅ </m:t>
                      </m:r>
                      <m:d>
                        <m:dPr>
                          <m:ctrlPr>
                            <a:rPr lang="pt-BR" sz="280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pt-BR" sz="280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¬ </m:t>
                          </m:r>
                          <m:r>
                            <m:rPr>
                              <m:sty m:val="p"/>
                            </m:rPr>
                            <a:rPr lang="pt-BR" sz="280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p</m:t>
                          </m:r>
                          <m: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                        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D151B444-F83D-67FB-3FBC-10C7ABC28D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214" y="4869772"/>
                <a:ext cx="3796074" cy="563986"/>
              </a:xfrm>
              <a:prstGeom prst="rect">
                <a:avLst/>
              </a:prstGeom>
              <a:blipFill rotWithShape="0">
                <a:blip r:embed="rId10"/>
                <a:stretch>
                  <a:fillRect r="-128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5BCE4196-E09C-50A6-AFBC-B2F9F2CB02A2}"/>
                  </a:ext>
                </a:extLst>
              </p:cNvPr>
              <p:cNvSpPr/>
              <p:nvPr/>
            </p:nvSpPr>
            <p:spPr>
              <a:xfrm>
                <a:off x="1956832" y="4811547"/>
                <a:ext cx="416765" cy="62485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lvl="1" algn="just">
                  <a:lnSpc>
                    <a:spcPct val="150000"/>
                  </a:lnSpc>
                  <a:spcBef>
                    <a:spcPts val="500"/>
                  </a:spcBef>
                  <a:buClr>
                    <a:srgbClr val="B84742"/>
                  </a:buClr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</m:oMath>
                  </m:oMathPara>
                </a14:m>
                <a:endParaRPr lang="en-IN" sz="2800" dirty="0">
                  <a:solidFill>
                    <a:srgbClr val="FF000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5BCE4196-E09C-50A6-AFBC-B2F9F2CB02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6832" y="4811547"/>
                <a:ext cx="416765" cy="624850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C9A422D-8A35-B6B9-38D4-2F107B6F7B80}"/>
              </a:ext>
            </a:extLst>
          </p:cNvPr>
          <p:cNvCxnSpPr/>
          <p:nvPr/>
        </p:nvCxnSpPr>
        <p:spPr>
          <a:xfrm>
            <a:off x="3411457" y="4565967"/>
            <a:ext cx="3065685" cy="659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31A4AFF4-5C90-9DDE-48E6-DDD80245B9C3}"/>
                  </a:ext>
                </a:extLst>
              </p:cNvPr>
              <p:cNvSpPr/>
              <p:nvPr/>
            </p:nvSpPr>
            <p:spPr>
              <a:xfrm>
                <a:off x="2229869" y="4928486"/>
                <a:ext cx="2357140" cy="46405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˅</m:t>
                      </m:r>
                      <m:r>
                        <a:rPr lang="en-IN" sz="280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pt-BR" sz="280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q</m:t>
                      </m:r>
                      <m:r>
                        <a:rPr lang="pt-BR" sz="280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˅ ¬ </m:t>
                      </m:r>
                      <m:r>
                        <m:rPr>
                          <m:sty m:val="p"/>
                        </m:rPr>
                        <a:rPr lang="en-IN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q</m:t>
                      </m:r>
                      <m: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˅</m:t>
                      </m:r>
                      <m:r>
                        <a:rPr lang="en-IN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¬ </m:t>
                      </m:r>
                      <m:r>
                        <m:rPr>
                          <m:sty m:val="p"/>
                        </m:rPr>
                        <a:rPr lang="en-IN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31A4AFF4-5C90-9DDE-48E6-DDD80245B9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9869" y="4928486"/>
                <a:ext cx="2357140" cy="464059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448DDEB-8AA7-CFB8-FB5E-194C5E4D6EEE}"/>
              </a:ext>
            </a:extLst>
          </p:cNvPr>
          <p:cNvCxnSpPr>
            <a:cxnSpLocks/>
          </p:cNvCxnSpPr>
          <p:nvPr/>
        </p:nvCxnSpPr>
        <p:spPr>
          <a:xfrm>
            <a:off x="1242156" y="5433758"/>
            <a:ext cx="1058194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2CADB770-8CD8-DC1E-326A-4E5307D57A03}"/>
                  </a:ext>
                </a:extLst>
              </p:cNvPr>
              <p:cNvSpPr/>
              <p:nvPr/>
            </p:nvSpPr>
            <p:spPr>
              <a:xfrm>
                <a:off x="851158" y="5676634"/>
                <a:ext cx="674247" cy="58697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≡</m:t>
                      </m:r>
                      <m:r>
                        <m:rPr>
                          <m:sty m:val="p"/>
                        </m:rPr>
                        <a:rPr lang="pt-BR" sz="280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2CADB770-8CD8-DC1E-326A-4E5307D57A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158" y="5676634"/>
                <a:ext cx="674247" cy="586973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181903F-7E8E-DC0F-15CB-42BEE282A1EF}"/>
                  </a:ext>
                </a:extLst>
              </p:cNvPr>
              <p:cNvSpPr/>
              <p:nvPr/>
            </p:nvSpPr>
            <p:spPr>
              <a:xfrm>
                <a:off x="1506495" y="5676633"/>
                <a:ext cx="2319688" cy="58697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˅</m:t>
                      </m:r>
                      <m:r>
                        <a:rPr lang="en-IN" sz="280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pt-BR" sz="280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q</m:t>
                      </m:r>
                      <m:r>
                        <a:rPr lang="pt-BR" sz="280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˅ ¬ </m:t>
                      </m:r>
                      <m:r>
                        <m:rPr>
                          <m:sty m:val="p"/>
                        </m:rPr>
                        <a:rPr lang="en-IN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q</m:t>
                      </m:r>
                      <m: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˅</m:t>
                      </m:r>
                      <m:r>
                        <a:rPr lang="en-IN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¬ </m:t>
                      </m:r>
                      <m:r>
                        <m:rPr>
                          <m:sty m:val="p"/>
                        </m:rPr>
                        <a:rPr lang="en-IN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4181903F-7E8E-DC0F-15CB-42BEE282A1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6495" y="5676633"/>
                <a:ext cx="2319688" cy="586973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FFAC347-3ACA-A3A2-2793-650C57412CB0}"/>
              </a:ext>
            </a:extLst>
          </p:cNvPr>
          <p:cNvCxnSpPr>
            <a:cxnSpLocks/>
          </p:cNvCxnSpPr>
          <p:nvPr/>
        </p:nvCxnSpPr>
        <p:spPr>
          <a:xfrm>
            <a:off x="3767987" y="2750576"/>
            <a:ext cx="15120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7288D6F-FD87-6BF6-F21A-F23D61CB93DE}"/>
              </a:ext>
            </a:extLst>
          </p:cNvPr>
          <p:cNvGrpSpPr/>
          <p:nvPr/>
        </p:nvGrpSpPr>
        <p:grpSpPr>
          <a:xfrm>
            <a:off x="7680104" y="2947324"/>
            <a:ext cx="3067041" cy="729830"/>
            <a:chOff x="7092409" y="2220180"/>
            <a:chExt cx="3550922" cy="79324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67541FEC-62FF-7F49-9B4E-5E95CBBF5283}"/>
                    </a:ext>
                  </a:extLst>
                </p:cNvPr>
                <p:cNvSpPr/>
                <p:nvPr/>
              </p:nvSpPr>
              <p:spPr>
                <a:xfrm>
                  <a:off x="7143844" y="2220180"/>
                  <a:ext cx="3448051" cy="72211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lvl="1" algn="just">
                    <a:lnSpc>
                      <a:spcPct val="150000"/>
                    </a:lnSpc>
                    <a:spcBef>
                      <a:spcPts val="500"/>
                    </a:spcBef>
                    <a:buClr>
                      <a:srgbClr val="B84742"/>
                    </a:buClr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2800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∵</m:t>
                        </m:r>
                        <m:r>
                          <m:rPr>
                            <m:sty m:val="p"/>
                          </m:rPr>
                          <a:rPr lang="en-US" sz="2800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p</m:t>
                        </m:r>
                        <m:r>
                          <a:rPr lang="en-US" sz="2800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sz="2800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q</m:t>
                        </m:r>
                        <m:r>
                          <a:rPr lang="en-US" sz="2800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≡¬ </m:t>
                        </m:r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p</m:t>
                        </m:r>
                        <m:r>
                          <a:rPr lang="en-US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˅ </m:t>
                        </m:r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q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67541FEC-62FF-7F49-9B4E-5E95CBBF528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43844" y="2220180"/>
                  <a:ext cx="3448051" cy="722118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FF57F526-7224-9CEE-FCE7-5A55ED1EEAE2}"/>
                </a:ext>
              </a:extLst>
            </p:cNvPr>
            <p:cNvSpPr/>
            <p:nvPr/>
          </p:nvSpPr>
          <p:spPr>
            <a:xfrm>
              <a:off x="7092409" y="2291305"/>
              <a:ext cx="3550922" cy="722119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35FAED74-5224-DA1F-1219-0BE99C5159CC}"/>
              </a:ext>
            </a:extLst>
          </p:cNvPr>
          <p:cNvSpPr/>
          <p:nvPr/>
        </p:nvSpPr>
        <p:spPr>
          <a:xfrm>
            <a:off x="2787583" y="3232921"/>
            <a:ext cx="411855" cy="27516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5C5C24B-2296-B7B4-CA63-7BC6394EAA75}"/>
              </a:ext>
            </a:extLst>
          </p:cNvPr>
          <p:cNvCxnSpPr>
            <a:cxnSpLocks/>
          </p:cNvCxnSpPr>
          <p:nvPr/>
        </p:nvCxnSpPr>
        <p:spPr>
          <a:xfrm>
            <a:off x="2112504" y="4517074"/>
            <a:ext cx="1192458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572CE6C3-5470-9D1C-C9F7-F961F345438F}"/>
              </a:ext>
            </a:extLst>
          </p:cNvPr>
          <p:cNvSpPr txBox="1">
            <a:spLocks/>
          </p:cNvSpPr>
          <p:nvPr/>
        </p:nvSpPr>
        <p:spPr>
          <a:xfrm>
            <a:off x="3826183" y="5602824"/>
            <a:ext cx="4979780" cy="7221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algn="l">
              <a:lnSpc>
                <a:spcPct val="150000"/>
              </a:lnSpc>
              <a:buNone/>
            </a:pPr>
            <a:r>
              <a:rPr lang="en-US" dirty="0"/>
              <a:t>, Which is required form of a </a:t>
            </a:r>
            <a:r>
              <a:rPr lang="en-US" b="1" dirty="0">
                <a:solidFill>
                  <a:srgbClr val="FF0000"/>
                </a:solidFill>
              </a:rPr>
              <a:t>DNF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86443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2" grpId="0"/>
      <p:bldP spid="6" grpId="0" animBg="1"/>
      <p:bldP spid="2" grpId="0" animBg="1"/>
      <p:bldP spid="63" grpId="0" animBg="1"/>
      <p:bldP spid="3" grpId="0" animBg="1"/>
      <p:bldP spid="7" grpId="0"/>
      <p:bldP spid="10" grpId="0"/>
      <p:bldP spid="8" grpId="0"/>
      <p:bldP spid="14" grpId="0"/>
      <p:bldP spid="15" grpId="0"/>
      <p:bldP spid="9" grpId="0"/>
      <p:bldP spid="20" grpId="0"/>
      <p:bldP spid="23" grpId="0"/>
      <p:bldP spid="24" grpId="0"/>
      <p:bldP spid="29" grpId="0" animBg="1"/>
      <p:bldP spid="29" grpId="1" animBg="1"/>
      <p:bldP spid="32" grpId="0" uiExpand="1" build="p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4CEE54-F8D3-E00A-71F1-D3A7AA18A2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D821DDF-FC28-7FA4-840E-3093A4AF3D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 7.1</a:t>
            </a:r>
            <a:r>
              <a:rPr lang="en-GB" dirty="0"/>
              <a:t> ⇝ Example 1.3</a:t>
            </a:r>
            <a:endParaRPr lang="en-IN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2573ED7-A941-7F9E-C3E0-02299F79ADCE}"/>
              </a:ext>
            </a:extLst>
          </p:cNvPr>
          <p:cNvSpPr/>
          <p:nvPr/>
        </p:nvSpPr>
        <p:spPr>
          <a:xfrm>
            <a:off x="81336" y="821099"/>
            <a:ext cx="1810115" cy="483098"/>
          </a:xfrm>
          <a:prstGeom prst="roundRect">
            <a:avLst/>
          </a:pr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Question</a:t>
            </a:r>
            <a:endParaRPr lang="en-IN" sz="28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FB083363-ADFD-653A-25E4-CDA8F8940C54}"/>
                  </a:ext>
                </a:extLst>
              </p:cNvPr>
              <p:cNvSpPr/>
              <p:nvPr/>
            </p:nvSpPr>
            <p:spPr>
              <a:xfrm>
                <a:off x="1891449" y="830181"/>
                <a:ext cx="10080644" cy="49811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800" dirty="0">
                    <a:solidFill>
                      <a:srgbClr val="002060"/>
                    </a:solidFill>
                    <a:latin typeface="+mj-lt"/>
                  </a:rPr>
                  <a:t>Find disjunctive normal form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sz="2800" i="0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ctrlPr>
                          <a:rPr lang="en-US" sz="2800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2800" i="1" dirty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i="0" dirty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sz="2800" i="0" dirty="0" err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p</m:t>
                            </m:r>
                            <m:r>
                              <a:rPr lang="en-US" sz="2800" i="0" dirty="0" err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→</m:t>
                            </m:r>
                            <m:r>
                              <m:rPr>
                                <m:sty m:val="p"/>
                              </m:rPr>
                              <a:rPr lang="en-US" sz="2800" i="0" dirty="0" err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q</m:t>
                            </m:r>
                            <m:r>
                              <a:rPr lang="en-US" sz="2800" i="0" dirty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  <m:r>
                          <a:rPr lang="en-US" sz="2800" i="0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˄ ¬ </m:t>
                        </m:r>
                        <m:d>
                          <m:dPr>
                            <m:ctrlPr>
                              <a:rPr lang="en-US" sz="2800" i="1" dirty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i="0" dirty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¬ </m:t>
                            </m:r>
                            <m:r>
                              <m:rPr>
                                <m:sty m:val="p"/>
                              </m:rPr>
                              <a:rPr lang="en-US" sz="2800" i="0" dirty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q</m:t>
                            </m:r>
                            <m:r>
                              <a:rPr lang="en-US" sz="2800" i="0" dirty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˅ ¬ </m:t>
                            </m:r>
                            <m:r>
                              <m:rPr>
                                <m:sty m:val="p"/>
                              </m:rPr>
                              <a:rPr lang="en-US" sz="2800" i="0" dirty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p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2800" dirty="0">
                    <a:solidFill>
                      <a:srgbClr val="002060"/>
                    </a:solidFill>
                    <a:latin typeface="+mj-lt"/>
                  </a:rPr>
                  <a:t>.</a:t>
                </a:r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FB083363-ADFD-653A-25E4-CDA8F8940C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1449" y="830181"/>
                <a:ext cx="10080644" cy="498119"/>
              </a:xfrm>
              <a:prstGeom prst="rect">
                <a:avLst/>
              </a:prstGeom>
              <a:blipFill rotWithShape="0">
                <a:blip r:embed="rId2"/>
                <a:stretch>
                  <a:fillRect l="-1209" t="-13415" b="-3658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450FCD01-C3F3-5606-A80B-C55C310A5B77}"/>
              </a:ext>
            </a:extLst>
          </p:cNvPr>
          <p:cNvSpPr/>
          <p:nvPr/>
        </p:nvSpPr>
        <p:spPr>
          <a:xfrm>
            <a:off x="81334" y="1470052"/>
            <a:ext cx="1810115" cy="483098"/>
          </a:xfrm>
          <a:prstGeom prst="roundRect">
            <a:avLst/>
          </a:pr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Solution </a:t>
            </a:r>
            <a:endParaRPr lang="en-IN" sz="28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31123EEC-539B-5C82-434D-3E17B30BF347}"/>
                  </a:ext>
                </a:extLst>
              </p:cNvPr>
              <p:cNvSpPr/>
              <p:nvPr/>
            </p:nvSpPr>
            <p:spPr>
              <a:xfrm>
                <a:off x="81334" y="2119005"/>
                <a:ext cx="5979416" cy="79070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800" dirty="0">
                    <a:solidFill>
                      <a:srgbClr val="002060"/>
                    </a:solidFill>
                  </a:rPr>
                  <a:t>Now,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sz="2800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ctrlPr>
                          <a:rPr lang="en-US" sz="2800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2800" i="1" dirty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dirty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sz="2800" dirty="0" err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p</m:t>
                            </m:r>
                            <m:r>
                              <a:rPr lang="en-US" sz="2800" dirty="0" err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→</m:t>
                            </m:r>
                            <m:r>
                              <m:rPr>
                                <m:sty m:val="p"/>
                              </m:rPr>
                              <a:rPr lang="en-US" sz="2800" dirty="0" err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q</m:t>
                            </m:r>
                            <m:r>
                              <a:rPr lang="en-US" sz="2800" dirty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  <m:r>
                          <a:rPr lang="en-US" sz="2800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˄ ¬ </m:t>
                        </m:r>
                        <m:d>
                          <m:dPr>
                            <m:ctrlPr>
                              <a:rPr lang="en-US" sz="2800" i="1" dirty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dirty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¬ </m:t>
                            </m:r>
                            <m:r>
                              <m:rPr>
                                <m:sty m:val="p"/>
                              </m:rPr>
                              <a:rPr lang="en-US" sz="2800" dirty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q</m:t>
                            </m:r>
                            <m:r>
                              <a:rPr lang="en-US" sz="2800" dirty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˅ ¬ </m:t>
                            </m:r>
                            <m:r>
                              <m:rPr>
                                <m:sty m:val="p"/>
                              </m:rPr>
                              <a:rPr lang="en-US" sz="2800" dirty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p</m:t>
                            </m:r>
                          </m:e>
                        </m:d>
                      </m:e>
                    </m:d>
                  </m:oMath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31123EEC-539B-5C82-434D-3E17B30BF3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34" y="2119005"/>
                <a:ext cx="5979416" cy="790705"/>
              </a:xfrm>
              <a:prstGeom prst="rect">
                <a:avLst/>
              </a:prstGeom>
              <a:blipFill rotWithShape="0">
                <a:blip r:embed="rId3"/>
                <a:stretch>
                  <a:fillRect l="-2039" b="-465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Group 25">
            <a:extLst>
              <a:ext uri="{FF2B5EF4-FFF2-40B4-BE49-F238E27FC236}">
                <a16:creationId xmlns:a16="http://schemas.microsoft.com/office/drawing/2014/main" id="{97288D6F-FD87-6BF6-F21A-F23D61CB93DE}"/>
              </a:ext>
            </a:extLst>
          </p:cNvPr>
          <p:cNvGrpSpPr/>
          <p:nvPr/>
        </p:nvGrpSpPr>
        <p:grpSpPr>
          <a:xfrm>
            <a:off x="6368584" y="2903420"/>
            <a:ext cx="3047790" cy="684000"/>
            <a:chOff x="7092409" y="2291305"/>
            <a:chExt cx="3550922" cy="88786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67541FEC-62FF-7F49-9B4E-5E95CBBF5283}"/>
                    </a:ext>
                  </a:extLst>
                </p:cNvPr>
                <p:cNvSpPr/>
                <p:nvPr/>
              </p:nvSpPr>
              <p:spPr>
                <a:xfrm>
                  <a:off x="7143843" y="2304210"/>
                  <a:ext cx="3448051" cy="722119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lvl="1" algn="just">
                    <a:lnSpc>
                      <a:spcPct val="150000"/>
                    </a:lnSpc>
                    <a:spcBef>
                      <a:spcPts val="500"/>
                    </a:spcBef>
                    <a:buClr>
                      <a:srgbClr val="B84742"/>
                    </a:buClr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2800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∵</m:t>
                        </m:r>
                        <m:r>
                          <m:rPr>
                            <m:sty m:val="p"/>
                          </m:rPr>
                          <a:rPr lang="en-US" sz="2800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p</m:t>
                        </m:r>
                        <m:r>
                          <a:rPr lang="en-US" sz="2800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sz="2800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q</m:t>
                        </m:r>
                        <m:r>
                          <a:rPr lang="en-US" sz="2800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≡¬ </m:t>
                        </m:r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p</m:t>
                        </m:r>
                        <m:r>
                          <a:rPr lang="en-US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˅ </m:t>
                        </m:r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q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67541FEC-62FF-7F49-9B4E-5E95CBBF528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43843" y="2304210"/>
                  <a:ext cx="3448051" cy="722119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FF57F526-7224-9CEE-FCE7-5A55ED1EEAE2}"/>
                </a:ext>
              </a:extLst>
            </p:cNvPr>
            <p:cNvSpPr/>
            <p:nvPr/>
          </p:nvSpPr>
          <p:spPr>
            <a:xfrm>
              <a:off x="7092409" y="2291305"/>
              <a:ext cx="3550922" cy="887868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CB2953A-D271-E4DB-F542-25184C546B95}"/>
              </a:ext>
            </a:extLst>
          </p:cNvPr>
          <p:cNvCxnSpPr>
            <a:cxnSpLocks/>
          </p:cNvCxnSpPr>
          <p:nvPr/>
        </p:nvCxnSpPr>
        <p:spPr>
          <a:xfrm>
            <a:off x="1985548" y="2793654"/>
            <a:ext cx="10080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E94FD7BC-0D10-BEB2-AEF1-5DB8268B1F1F}"/>
                  </a:ext>
                </a:extLst>
              </p:cNvPr>
              <p:cNvSpPr/>
              <p:nvPr/>
            </p:nvSpPr>
            <p:spPr>
              <a:xfrm>
                <a:off x="858029" y="2878541"/>
                <a:ext cx="4738789" cy="79070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r>
                        <m:rPr>
                          <m:sty m:val="p"/>
                        </m:rPr>
                        <a:rPr lang="en-US" sz="280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lang="en-US" sz="280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d>
                        <m:dPr>
                          <m:ctrlPr>
                            <a:rPr lang="en-US" sz="2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  </m:t>
                          </m:r>
                          <m:d>
                            <m:dPr>
                              <m:ctrlPr>
                                <a:rPr lang="en-US" sz="28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800" dirty="0" err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p</m:t>
                              </m:r>
                              <m:r>
                                <a:rPr lang="en-US" sz="2800" dirty="0" err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m:rPr>
                                  <m:sty m:val="p"/>
                                </m:rPr>
                                <a:rPr lang="en-US" sz="2800" dirty="0" err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q</m:t>
                              </m:r>
                              <m:r>
                                <a:rPr lang="en-US" sz="2800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US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˄ </m:t>
                          </m:r>
                          <m: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              </m:t>
                          </m:r>
                        </m:e>
                      </m:d>
                      <m:r>
                        <a:rPr lang="en-IN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E94FD7BC-0D10-BEB2-AEF1-5DB8268B1F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029" y="2878541"/>
                <a:ext cx="4738789" cy="790705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6F5F8768-5E4F-A323-0A50-2C960ADBEE72}"/>
                  </a:ext>
                </a:extLst>
              </p:cNvPr>
              <p:cNvSpPr/>
              <p:nvPr/>
            </p:nvSpPr>
            <p:spPr>
              <a:xfrm>
                <a:off x="2127122" y="2923980"/>
                <a:ext cx="1656538" cy="62485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lvl="1" algn="just">
                  <a:lnSpc>
                    <a:spcPct val="150000"/>
                  </a:lnSpc>
                  <a:spcBef>
                    <a:spcPts val="500"/>
                  </a:spcBef>
                  <a:buClr>
                    <a:srgbClr val="B84742"/>
                  </a:buClr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¬ </m:t>
                          </m:r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p</m:t>
                          </m:r>
                          <m:r>
                            <a:rPr lang="en-US" sz="28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˅</m:t>
                          </m:r>
                          <m:r>
                            <a:rPr lang="en-IN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q</m:t>
                          </m:r>
                          <m: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FF000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6F5F8768-5E4F-A323-0A50-2C960ADBEE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7122" y="2923980"/>
                <a:ext cx="1656538" cy="62485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985971BC-32DE-5928-2E1E-2FB1B2B1967B}"/>
              </a:ext>
            </a:extLst>
          </p:cNvPr>
          <p:cNvCxnSpPr>
            <a:cxnSpLocks/>
          </p:cNvCxnSpPr>
          <p:nvPr/>
        </p:nvCxnSpPr>
        <p:spPr>
          <a:xfrm>
            <a:off x="3503101" y="2793654"/>
            <a:ext cx="21240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55823885-C447-D8A8-CA81-3E4F56676884}"/>
                  </a:ext>
                </a:extLst>
              </p:cNvPr>
              <p:cNvSpPr/>
              <p:nvPr/>
            </p:nvSpPr>
            <p:spPr>
              <a:xfrm>
                <a:off x="3929948" y="2928213"/>
                <a:ext cx="1308311" cy="62485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lvl="1" algn="just">
                  <a:lnSpc>
                    <a:spcPct val="150000"/>
                  </a:lnSpc>
                  <a:spcBef>
                    <a:spcPts val="500"/>
                  </a:spcBef>
                  <a:buClr>
                    <a:srgbClr val="B84742"/>
                  </a:buClr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q</m:t>
                          </m:r>
                          <m:r>
                            <a:rPr lang="en-IN" sz="28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˄ </m:t>
                          </m:r>
                          <m:r>
                            <m:rPr>
                              <m:sty m:val="p"/>
                            </m:rPr>
                            <a:rPr lang="en-IN" sz="2800" b="0" i="0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p</m:t>
                          </m:r>
                          <m:r>
                            <a:rPr lang="en-IN" sz="2800" b="0" i="0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FF000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55823885-C447-D8A8-CA81-3E4F566768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9948" y="2928213"/>
                <a:ext cx="1308311" cy="624850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847F6AD9-3F4E-FE32-1EB9-5DCD5A5502A9}"/>
                  </a:ext>
                </a:extLst>
              </p:cNvPr>
              <p:cNvSpPr/>
              <p:nvPr/>
            </p:nvSpPr>
            <p:spPr>
              <a:xfrm>
                <a:off x="858029" y="4338206"/>
                <a:ext cx="3710091" cy="79070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r>
                        <m:rPr>
                          <m:sty m:val="p"/>
                        </m:rPr>
                        <a:rPr lang="en-US" sz="280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lang="en-US" sz="280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d>
                        <m:dPr>
                          <m:ctrlPr>
                            <a:rPr lang="en-US" sz="2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sz="28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800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8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¬ </m:t>
                              </m:r>
                              <m:r>
                                <m:rPr>
                                  <m:sty m:val="p"/>
                                </m:rP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p</m:t>
                              </m:r>
                              <m:r>
                                <a:rPr lang="en-US" sz="28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˅</m:t>
                              </m:r>
                              <m:r>
                                <a:rPr lang="en-IN" sz="28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IN" sz="280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q</m:t>
                              </m:r>
                              <m:r>
                                <a:rPr lang="en-IN" sz="280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˄ </m:t>
                          </m:r>
                          <m:r>
                            <m:rPr>
                              <m:sty m:val="p"/>
                            </m:rP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6" name="Rectangle 35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847F6AD9-3F4E-FE32-1EB9-5DCD5A5502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029" y="4338206"/>
                <a:ext cx="3710091" cy="790705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8" name="Group 37">
            <a:extLst>
              <a:ext uri="{FF2B5EF4-FFF2-40B4-BE49-F238E27FC236}">
                <a16:creationId xmlns:a16="http://schemas.microsoft.com/office/drawing/2014/main" id="{BAFF485F-52FA-3D72-6678-6709007AAA36}"/>
              </a:ext>
            </a:extLst>
          </p:cNvPr>
          <p:cNvGrpSpPr/>
          <p:nvPr/>
        </p:nvGrpSpPr>
        <p:grpSpPr>
          <a:xfrm>
            <a:off x="6368584" y="3667154"/>
            <a:ext cx="5080421" cy="935749"/>
            <a:chOff x="6972300" y="3977689"/>
            <a:chExt cx="5080421" cy="93574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A00C6609-534F-5C32-7D27-8803EA493343}"/>
                    </a:ext>
                  </a:extLst>
                </p:cNvPr>
                <p:cNvSpPr/>
                <p:nvPr/>
              </p:nvSpPr>
              <p:spPr>
                <a:xfrm>
                  <a:off x="6972300" y="3977689"/>
                  <a:ext cx="5080421" cy="935749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en-US" sz="2800" dirty="0">
                      <a:solidFill>
                        <a:srgbClr val="002060"/>
                      </a:solidFill>
                      <a:latin typeface="+mj-lt"/>
                    </a:rPr>
                    <a:t>To find DNF, </a:t>
                  </a:r>
                </a:p>
                <a:p>
                  <a:r>
                    <a:rPr lang="en-US" sz="2800" dirty="0">
                      <a:solidFill>
                        <a:srgbClr val="002060"/>
                      </a:solidFill>
                      <a:latin typeface="+mj-lt"/>
                    </a:rPr>
                    <a:t>we need to separate </a:t>
                  </a:r>
                  <a14:m>
                    <m:oMath xmlns:m="http://schemas.openxmlformats.org/officeDocument/2006/math">
                      <m:r>
                        <a:rPr lang="en-US" sz="28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˅</m:t>
                      </m:r>
                    </m:oMath>
                  </a14:m>
                  <a:r>
                    <a:rPr lang="en-US" sz="2800" dirty="0">
                      <a:solidFill>
                        <a:srgbClr val="002060"/>
                      </a:solidFill>
                      <a:latin typeface="+mj-lt"/>
                    </a:rPr>
                    <a:t> and to fix </a:t>
                  </a:r>
                  <a14:m>
                    <m:oMath xmlns:m="http://schemas.openxmlformats.org/officeDocument/2006/math">
                      <m:r>
                        <a:rPr lang="en-US" sz="2800" dirty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˄</m:t>
                      </m:r>
                    </m:oMath>
                  </a14:m>
                  <a:r>
                    <a:rPr lang="en-US" sz="2800" dirty="0">
                      <a:solidFill>
                        <a:srgbClr val="002060"/>
                      </a:solidFill>
                      <a:latin typeface="+mj-lt"/>
                    </a:rPr>
                    <a:t>.</a:t>
                  </a:r>
                  <a:endParaRPr lang="en-IN" sz="2800" dirty="0">
                    <a:solidFill>
                      <a:srgbClr val="00206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A00C6609-534F-5C32-7D27-8803EA49334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72300" y="3977689"/>
                  <a:ext cx="5080421" cy="935749"/>
                </a:xfrm>
                <a:prstGeom prst="rect">
                  <a:avLst/>
                </a:prstGeom>
                <a:blipFill>
                  <a:blip r:embed="rId9"/>
                  <a:stretch>
                    <a:fillRect l="-2398" t="-7843" r="-1799" b="-18954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1D745610-579A-BBE9-7A2A-908B443046A2}"/>
                </a:ext>
              </a:extLst>
            </p:cNvPr>
            <p:cNvSpPr/>
            <p:nvPr/>
          </p:nvSpPr>
          <p:spPr>
            <a:xfrm>
              <a:off x="6972300" y="3985191"/>
              <a:ext cx="5080420" cy="920744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D22B5608-264F-A433-CE67-C13FE3A8BB7C}"/>
                  </a:ext>
                </a:extLst>
              </p:cNvPr>
              <p:cNvSpPr/>
              <p:nvPr/>
            </p:nvSpPr>
            <p:spPr>
              <a:xfrm>
                <a:off x="858029" y="3752527"/>
                <a:ext cx="3440345" cy="55630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800" dirty="0">
                          <a:solidFill>
                            <a:srgbClr val="002060"/>
                          </a:solidFill>
                        </a:rPr>
                        <m:t>Let</m:t>
                      </m:r>
                      <m:r>
                        <m:rPr>
                          <m:nor/>
                        </m:rPr>
                        <a:rPr lang="en-US" sz="2800" dirty="0">
                          <a:solidFill>
                            <a:srgbClr val="00206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dirty="0">
                          <a:solidFill>
                            <a:srgbClr val="002060"/>
                          </a:solidFill>
                        </a:rPr>
                        <m:t>assume</m:t>
                      </m:r>
                      <m:r>
                        <m:rPr>
                          <m:nor/>
                        </m:rPr>
                        <a:rPr lang="en-US" sz="2800" dirty="0">
                          <a:solidFill>
                            <a:srgbClr val="002060"/>
                          </a:solidFill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IN" sz="280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q</m:t>
                      </m:r>
                      <m:r>
                        <a:rPr lang="en-IN" sz="280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˄ </m:t>
                      </m:r>
                      <m:r>
                        <m:rPr>
                          <m:sty m:val="p"/>
                        </m:rPr>
                        <a:rPr lang="en-IN" sz="2800" dirty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lang="en-IN" sz="2800" dirty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IN" sz="2800" dirty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D22B5608-264F-A433-CE67-C13FE3A8BB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029" y="3752527"/>
                <a:ext cx="3440345" cy="556308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D8A97F60-23EB-CC76-F441-EEAC80DB2A8A}"/>
                  </a:ext>
                </a:extLst>
              </p:cNvPr>
              <p:cNvSpPr/>
              <p:nvPr/>
            </p:nvSpPr>
            <p:spPr>
              <a:xfrm>
                <a:off x="781027" y="5130389"/>
                <a:ext cx="4643488" cy="45037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r>
                        <m:rPr>
                          <m:sty m:val="p"/>
                        </m:rPr>
                        <a:rPr lang="en-US" sz="280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lang="en-US" sz="280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d>
                        <m:dPr>
                          <m:ctrlPr>
                            <a:rPr lang="en-US" sz="2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                                     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2" name="Rectangle 41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D8A97F60-23EB-CC76-F441-EEAC80DB2A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027" y="5130389"/>
                <a:ext cx="4643488" cy="450378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4EB4486D-B32B-4415-19DC-E373F8C7158F}"/>
                  </a:ext>
                </a:extLst>
              </p:cNvPr>
              <p:cNvSpPr/>
              <p:nvPr/>
            </p:nvSpPr>
            <p:spPr>
              <a:xfrm>
                <a:off x="2063481" y="5007064"/>
                <a:ext cx="1656538" cy="62485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lvl="1" algn="just">
                  <a:lnSpc>
                    <a:spcPct val="150000"/>
                  </a:lnSpc>
                  <a:spcBef>
                    <a:spcPts val="500"/>
                  </a:spcBef>
                  <a:buClr>
                    <a:srgbClr val="B84742"/>
                  </a:buClr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¬ </m:t>
                          </m:r>
                          <m:r>
                            <m:rPr>
                              <m:sty m:val="p"/>
                            </m:rP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p</m:t>
                          </m:r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˄ </m:t>
                          </m:r>
                          <m:r>
                            <m:rPr>
                              <m:sty m:val="p"/>
                            </m:rPr>
                            <a:rPr lang="en-IN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3" name="Rectangle 4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4EB4486D-B32B-4415-19DC-E373F8C715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3481" y="5007064"/>
                <a:ext cx="1656538" cy="624850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752D0D0E-371A-7567-F664-9F41E27D9734}"/>
                  </a:ext>
                </a:extLst>
              </p:cNvPr>
              <p:cNvSpPr/>
              <p:nvPr/>
            </p:nvSpPr>
            <p:spPr>
              <a:xfrm>
                <a:off x="3850661" y="5004653"/>
                <a:ext cx="1305827" cy="62485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lvl="1" algn="just">
                  <a:lnSpc>
                    <a:spcPct val="150000"/>
                  </a:lnSpc>
                  <a:spcBef>
                    <a:spcPts val="500"/>
                  </a:spcBef>
                  <a:buClr>
                    <a:srgbClr val="B84742"/>
                  </a:buClr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q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˄ </m:t>
                          </m:r>
                          <m:r>
                            <m:rPr>
                              <m:sty m:val="p"/>
                            </m:rPr>
                            <a:rPr lang="en-IN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752D0D0E-371A-7567-F664-9F41E27D97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0661" y="5004653"/>
                <a:ext cx="1305827" cy="624850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A2D3FF3B-E4F3-3008-8EA2-5F2BD9244775}"/>
                  </a:ext>
                </a:extLst>
              </p:cNvPr>
              <p:cNvSpPr/>
              <p:nvPr/>
            </p:nvSpPr>
            <p:spPr>
              <a:xfrm>
                <a:off x="3604566" y="5004653"/>
                <a:ext cx="352667" cy="62485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lvl="1" algn="just">
                  <a:lnSpc>
                    <a:spcPct val="150000"/>
                  </a:lnSpc>
                  <a:spcBef>
                    <a:spcPts val="500"/>
                  </a:spcBef>
                  <a:buClr>
                    <a:srgbClr val="B84742"/>
                  </a:buClr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˅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5" name="Rectangle 4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A2D3FF3B-E4F3-3008-8EA2-5F2BD92447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4566" y="5004653"/>
                <a:ext cx="352667" cy="624850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6" name="Group 45">
            <a:extLst>
              <a:ext uri="{FF2B5EF4-FFF2-40B4-BE49-F238E27FC236}">
                <a16:creationId xmlns:a16="http://schemas.microsoft.com/office/drawing/2014/main" id="{964177D7-A92A-A9F8-3123-F35AABBD7B6F}"/>
              </a:ext>
            </a:extLst>
          </p:cNvPr>
          <p:cNvGrpSpPr/>
          <p:nvPr/>
        </p:nvGrpSpPr>
        <p:grpSpPr>
          <a:xfrm>
            <a:off x="6368584" y="4898707"/>
            <a:ext cx="5603509" cy="684000"/>
            <a:chOff x="7092409" y="2291302"/>
            <a:chExt cx="3550922" cy="88786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Rectangle 46">
                  <a:extLst>
                    <a:ext uri="{FF2B5EF4-FFF2-40B4-BE49-F238E27FC236}">
                      <a16:creationId xmlns:a16="http://schemas.microsoft.com/office/drawing/2014/main" id="{AE555B7D-FA01-31AA-E8A7-3D64ED6F0AB6}"/>
                    </a:ext>
                  </a:extLst>
                </p:cNvPr>
                <p:cNvSpPr/>
                <p:nvPr/>
              </p:nvSpPr>
              <p:spPr>
                <a:xfrm>
                  <a:off x="7143844" y="2316152"/>
                  <a:ext cx="3448051" cy="722117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lvl="1" algn="just">
                    <a:lnSpc>
                      <a:spcPct val="150000"/>
                    </a:lnSpc>
                    <a:spcBef>
                      <a:spcPts val="500"/>
                    </a:spcBef>
                    <a:buClr>
                      <a:srgbClr val="B84742"/>
                    </a:buClr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2800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∵</m:t>
                        </m:r>
                        <m:r>
                          <m:rPr>
                            <m:sty m:val="p"/>
                          </m:rPr>
                          <a:rPr lang="pt-BR" sz="2800" i="0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p</m:t>
                        </m:r>
                        <m:r>
                          <a:rPr lang="pt-BR" sz="2800" i="0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˄ ( </m:t>
                        </m:r>
                        <m:r>
                          <m:rPr>
                            <m:sty m:val="p"/>
                          </m:rPr>
                          <a:rPr lang="pt-BR" sz="2800" i="0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q</m:t>
                        </m:r>
                        <m:r>
                          <a:rPr lang="pt-BR" sz="2800" i="0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˅ </m:t>
                        </m:r>
                        <m:r>
                          <m:rPr>
                            <m:sty m:val="p"/>
                          </m:rPr>
                          <a:rPr lang="pt-BR" sz="2800" i="0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  <m:r>
                          <a:rPr lang="en-IN" sz="2800" b="0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pt-BR" sz="2800" i="0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)≡(</m:t>
                        </m:r>
                        <m:r>
                          <a:rPr lang="en-IN" sz="2800" b="0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pt-BR" sz="2800" i="0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p</m:t>
                        </m:r>
                        <m:r>
                          <a:rPr lang="pt-BR" sz="2800" i="0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˄ </m:t>
                        </m:r>
                        <m:r>
                          <m:rPr>
                            <m:sty m:val="p"/>
                          </m:rPr>
                          <a:rPr lang="pt-BR" sz="2800" i="0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q</m:t>
                        </m:r>
                        <m:r>
                          <a:rPr lang="en-IN" sz="2800" b="0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pt-BR" sz="2800" i="0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)  ˅ (</m:t>
                        </m:r>
                        <m:r>
                          <a:rPr lang="en-IN" sz="2800" b="0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pt-BR" sz="2800" i="0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p</m:t>
                        </m:r>
                        <m:r>
                          <a:rPr lang="pt-BR" sz="2800" i="0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˄ </m:t>
                        </m:r>
                        <m:r>
                          <m:rPr>
                            <m:sty m:val="p"/>
                          </m:rPr>
                          <a:rPr lang="pt-BR" sz="2800" i="0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  <m:r>
                          <a:rPr lang="en-IN" sz="2800" b="0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pt-BR" sz="2800" i="0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47" name="Rectangle 46">
                  <a:extLst>
                    <a:ext uri="{FF2B5EF4-FFF2-40B4-BE49-F238E27FC236}">
                      <a16:creationId xmlns:a16="http://schemas.microsoft.com/office/drawing/2014/main" id="{AE555B7D-FA01-31AA-E8A7-3D64ED6F0AB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43844" y="2316152"/>
                  <a:ext cx="3448051" cy="722117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id="{E4845F75-66D2-FFD7-A710-B9D5462EC983}"/>
                </a:ext>
              </a:extLst>
            </p:cNvPr>
            <p:cNvSpPr/>
            <p:nvPr/>
          </p:nvSpPr>
          <p:spPr>
            <a:xfrm>
              <a:off x="7092409" y="2291302"/>
              <a:ext cx="3550922" cy="887867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391C8F62-13F5-A26A-808F-485B051708F7}"/>
                  </a:ext>
                </a:extLst>
              </p:cNvPr>
              <p:cNvSpPr/>
              <p:nvPr/>
            </p:nvSpPr>
            <p:spPr>
              <a:xfrm>
                <a:off x="800278" y="5755239"/>
                <a:ext cx="5691550" cy="45037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r>
                        <m:rPr>
                          <m:sty m:val="p"/>
                        </m:rPr>
                        <a:rPr lang="en-US" sz="280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lang="en-US" sz="280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d>
                        <m:dPr>
                          <m:ctrlPr>
                            <a:rPr lang="en-US" sz="2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                                                    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9" name="Rectangle 48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391C8F62-13F5-A26A-808F-485B051708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278" y="5755239"/>
                <a:ext cx="5691550" cy="450378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79CE0A4B-490F-00AC-CD03-F150E0380C4C}"/>
                  </a:ext>
                </a:extLst>
              </p:cNvPr>
              <p:cNvSpPr/>
              <p:nvPr/>
            </p:nvSpPr>
            <p:spPr>
              <a:xfrm>
                <a:off x="2009957" y="5630981"/>
                <a:ext cx="2173801" cy="62485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lvl="1" algn="just">
                  <a:lnSpc>
                    <a:spcPct val="150000"/>
                  </a:lnSpc>
                  <a:spcBef>
                    <a:spcPts val="500"/>
                  </a:spcBef>
                  <a:buClr>
                    <a:srgbClr val="B84742"/>
                  </a:buClr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¬ </m:t>
                          </m:r>
                          <m:r>
                            <m:rPr>
                              <m:sty m:val="p"/>
                            </m:rP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p</m:t>
                          </m:r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˄ </m:t>
                          </m:r>
                          <m:r>
                            <m:rPr>
                              <m:sty m:val="p"/>
                            </m:rPr>
                            <a:rPr lang="en-IN" sz="280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q</m:t>
                          </m:r>
                          <m:r>
                            <a:rPr lang="en-IN" sz="280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˄ </m:t>
                          </m:r>
                          <m:r>
                            <m:rPr>
                              <m:sty m:val="p"/>
                            </m:rPr>
                            <a:rPr lang="en-IN" sz="2800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p</m:t>
                          </m:r>
                          <m:r>
                            <a:rPr lang="en-IN" sz="2800" b="0" i="0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79CE0A4B-490F-00AC-CD03-F150E0380C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9957" y="5630981"/>
                <a:ext cx="2173801" cy="624850"/>
              </a:xfrm>
              <a:prstGeom prst="rect">
                <a:avLst/>
              </a:prstGeom>
              <a:blipFill rotWithShape="0">
                <a:blip r:embed="rId1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232BEFAC-F914-D88B-A58D-6ED77479D6F1}"/>
                  </a:ext>
                </a:extLst>
              </p:cNvPr>
              <p:cNvSpPr/>
              <p:nvPr/>
            </p:nvSpPr>
            <p:spPr>
              <a:xfrm>
                <a:off x="4420199" y="5625241"/>
                <a:ext cx="1898115" cy="62485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lvl="1" algn="just">
                  <a:lnSpc>
                    <a:spcPct val="150000"/>
                  </a:lnSpc>
                  <a:spcBef>
                    <a:spcPts val="500"/>
                  </a:spcBef>
                  <a:buClr>
                    <a:srgbClr val="B84742"/>
                  </a:buClr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q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˄ </m:t>
                          </m:r>
                          <m:r>
                            <m:rPr>
                              <m:sty m:val="p"/>
                            </m:rPr>
                            <a:rPr lang="en-IN" sz="280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q</m:t>
                          </m:r>
                          <m:r>
                            <a:rPr lang="en-IN" sz="280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˄ </m:t>
                          </m:r>
                          <m:r>
                            <m:rPr>
                              <m:sty m:val="p"/>
                            </m:rPr>
                            <a:rPr lang="en-IN" sz="2800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p</m:t>
                          </m:r>
                          <m:r>
                            <a:rPr lang="en-IN" sz="2800" b="0" i="0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51" name="Rectangle 5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232BEFAC-F914-D88B-A58D-6ED77479D6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0199" y="5625241"/>
                <a:ext cx="1898115" cy="624850"/>
              </a:xfrm>
              <a:prstGeom prst="rect">
                <a:avLst/>
              </a:prstGeom>
              <a:blipFill rotWithShape="0">
                <a:blip r:embed="rId1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8EB0A3F8-753B-D037-E604-B6C8ED186CB7}"/>
                  </a:ext>
                </a:extLst>
              </p:cNvPr>
              <p:cNvSpPr/>
              <p:nvPr/>
            </p:nvSpPr>
            <p:spPr>
              <a:xfrm>
                <a:off x="4175300" y="5634866"/>
                <a:ext cx="352667" cy="62485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lvl="1" algn="just">
                  <a:lnSpc>
                    <a:spcPct val="150000"/>
                  </a:lnSpc>
                  <a:spcBef>
                    <a:spcPts val="500"/>
                  </a:spcBef>
                  <a:buClr>
                    <a:srgbClr val="B84742"/>
                  </a:buClr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˅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52" name="Rectangle 51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8EB0A3F8-753B-D037-E604-B6C8ED186C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5300" y="5634866"/>
                <a:ext cx="352667" cy="624850"/>
              </a:xfrm>
              <a:prstGeom prst="rect">
                <a:avLst/>
              </a:prstGeom>
              <a:blipFill rotWithShape="0">
                <a:blip r:embed="rId1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92345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" grpId="0" animBg="1"/>
      <p:bldP spid="63" grpId="0" animBg="1"/>
      <p:bldP spid="3" grpId="0" animBg="1"/>
      <p:bldP spid="22" grpId="0"/>
      <p:bldP spid="31" grpId="0"/>
      <p:bldP spid="33" grpId="0"/>
      <p:bldP spid="36" grpId="0"/>
      <p:bldP spid="40" grpId="0"/>
      <p:bldP spid="42" grpId="0"/>
      <p:bldP spid="43" grpId="0"/>
      <p:bldP spid="44" grpId="0"/>
      <p:bldP spid="45" grpId="0"/>
      <p:bldP spid="49" grpId="0"/>
      <p:bldP spid="50" grpId="0"/>
      <p:bldP spid="51" grpId="0"/>
      <p:bldP spid="52" grpId="0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4CEE54-F8D3-E00A-71F1-D3A7AA18A2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D821DDF-FC28-7FA4-840E-3093A4AF3D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 7.1</a:t>
            </a:r>
            <a:r>
              <a:rPr lang="en-GB" dirty="0"/>
              <a:t> ⇝ Example 1.3</a:t>
            </a:r>
            <a:r>
              <a:rPr lang="en-IN" dirty="0"/>
              <a:t> (</a:t>
            </a:r>
            <a:r>
              <a:rPr lang="en-IN" dirty="0">
                <a:solidFill>
                  <a:srgbClr val="FF0000"/>
                </a:solidFill>
              </a:rPr>
              <a:t>Cont’d</a:t>
            </a:r>
            <a:r>
              <a:rPr lang="en-IN" dirty="0"/>
              <a:t>)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2573ED7-A941-7F9E-C3E0-02299F79ADCE}"/>
              </a:ext>
            </a:extLst>
          </p:cNvPr>
          <p:cNvSpPr/>
          <p:nvPr/>
        </p:nvSpPr>
        <p:spPr>
          <a:xfrm>
            <a:off x="81336" y="821099"/>
            <a:ext cx="1810115" cy="483098"/>
          </a:xfrm>
          <a:prstGeom prst="roundRect">
            <a:avLst/>
          </a:pr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Question</a:t>
            </a:r>
            <a:endParaRPr lang="en-IN" sz="28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FB083363-ADFD-653A-25E4-CDA8F8940C54}"/>
                  </a:ext>
                </a:extLst>
              </p:cNvPr>
              <p:cNvSpPr/>
              <p:nvPr/>
            </p:nvSpPr>
            <p:spPr>
              <a:xfrm>
                <a:off x="1891449" y="830181"/>
                <a:ext cx="10080644" cy="49811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800" dirty="0">
                    <a:solidFill>
                      <a:srgbClr val="002060"/>
                    </a:solidFill>
                    <a:latin typeface="+mj-lt"/>
                  </a:rPr>
                  <a:t>Find disjunctive normal form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sz="2800" i="0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ctrlPr>
                          <a:rPr lang="en-US" sz="2800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2800" i="1" dirty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i="0" dirty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sz="2800" i="0" dirty="0" err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p</m:t>
                            </m:r>
                            <m:r>
                              <a:rPr lang="en-US" sz="2800" i="0" dirty="0" err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→</m:t>
                            </m:r>
                            <m:r>
                              <m:rPr>
                                <m:sty m:val="p"/>
                              </m:rPr>
                              <a:rPr lang="en-US" sz="2800" i="0" dirty="0" err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q</m:t>
                            </m:r>
                            <m:r>
                              <a:rPr lang="en-US" sz="2800" i="0" dirty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  <m:r>
                          <a:rPr lang="en-US" sz="2800" i="0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˄ ¬ </m:t>
                        </m:r>
                        <m:d>
                          <m:dPr>
                            <m:ctrlPr>
                              <a:rPr lang="en-US" sz="2800" i="1" dirty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i="0" dirty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¬ </m:t>
                            </m:r>
                            <m:r>
                              <m:rPr>
                                <m:sty m:val="p"/>
                              </m:rPr>
                              <a:rPr lang="en-US" sz="2800" i="0" dirty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q</m:t>
                            </m:r>
                            <m:r>
                              <a:rPr lang="en-US" sz="2800" i="0" dirty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˅ ¬ </m:t>
                            </m:r>
                            <m:r>
                              <m:rPr>
                                <m:sty m:val="p"/>
                              </m:rPr>
                              <a:rPr lang="en-US" sz="2800" i="0" dirty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p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2800" dirty="0">
                    <a:solidFill>
                      <a:srgbClr val="002060"/>
                    </a:solidFill>
                    <a:latin typeface="+mj-lt"/>
                  </a:rPr>
                  <a:t>.</a:t>
                </a:r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FB083363-ADFD-653A-25E4-CDA8F8940C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1449" y="830181"/>
                <a:ext cx="10080644" cy="498119"/>
              </a:xfrm>
              <a:prstGeom prst="rect">
                <a:avLst/>
              </a:prstGeom>
              <a:blipFill rotWithShape="0">
                <a:blip r:embed="rId2"/>
                <a:stretch>
                  <a:fillRect l="-1209" t="-13415" b="-3658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450FCD01-C3F3-5606-A80B-C55C310A5B77}"/>
              </a:ext>
            </a:extLst>
          </p:cNvPr>
          <p:cNvSpPr/>
          <p:nvPr/>
        </p:nvSpPr>
        <p:spPr>
          <a:xfrm>
            <a:off x="81334" y="1470052"/>
            <a:ext cx="1810115" cy="483098"/>
          </a:xfrm>
          <a:prstGeom prst="roundRect">
            <a:avLst/>
          </a:pr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Solution </a:t>
            </a:r>
            <a:endParaRPr lang="en-IN" sz="28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391C8F62-13F5-A26A-808F-485B051708F7}"/>
                  </a:ext>
                </a:extLst>
              </p:cNvPr>
              <p:cNvSpPr/>
              <p:nvPr/>
            </p:nvSpPr>
            <p:spPr>
              <a:xfrm>
                <a:off x="551231" y="2249003"/>
                <a:ext cx="5777829" cy="42871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r>
                      <a:rPr lang="en-US" sz="28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r>
                      <m:rPr>
                        <m:sty m:val="p"/>
                      </m:rPr>
                      <a:rPr lang="en-US" sz="2800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sz="2800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ctrlPr>
                          <a:rPr lang="en-US" sz="2800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IN" sz="28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/>
                          <m:den/>
                        </m:f>
                        <m:r>
                          <a:rPr lang="en-IN" sz="2800" b="0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                                                 </m:t>
                        </m:r>
                      </m:e>
                    </m:d>
                  </m:oMath>
                </a14:m>
                <a:r>
                  <a:rPr lang="en-IN" sz="2800" dirty="0">
                    <a:solidFill>
                      <a:srgbClr val="002060"/>
                    </a:solidFill>
                    <a:latin typeface="+mj-lt"/>
                  </a:rPr>
                  <a:t> </a:t>
                </a:r>
              </a:p>
            </p:txBody>
          </p:sp>
        </mc:Choice>
        <mc:Fallback xmlns="">
          <p:sp>
            <p:nvSpPr>
              <p:cNvPr id="35" name="Rectangle 3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391C8F62-13F5-A26A-808F-485B051708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231" y="2249003"/>
                <a:ext cx="5777829" cy="428714"/>
              </a:xfrm>
              <a:prstGeom prst="rect">
                <a:avLst/>
              </a:prstGeom>
              <a:blipFill rotWithShape="0">
                <a:blip r:embed="rId3"/>
                <a:stretch>
                  <a:fillRect t="-10000" b="-2714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79CE0A4B-490F-00AC-CD03-F150E0380C4C}"/>
                  </a:ext>
                </a:extLst>
              </p:cNvPr>
              <p:cNvSpPr/>
              <p:nvPr/>
            </p:nvSpPr>
            <p:spPr>
              <a:xfrm>
                <a:off x="1736197" y="2124745"/>
                <a:ext cx="2173801" cy="62485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lvl="1" algn="just">
                  <a:lnSpc>
                    <a:spcPct val="150000"/>
                  </a:lnSpc>
                  <a:spcBef>
                    <a:spcPts val="500"/>
                  </a:spcBef>
                  <a:buClr>
                    <a:srgbClr val="B84742"/>
                  </a:buClr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¬ </m:t>
                          </m:r>
                          <m:r>
                            <m:rPr>
                              <m:sty m:val="p"/>
                            </m:rP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p</m:t>
                          </m:r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˄ </m:t>
                          </m:r>
                          <m:r>
                            <m:rPr>
                              <m:sty m:val="p"/>
                            </m:rPr>
                            <a:rPr lang="en-IN" sz="280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q</m:t>
                          </m:r>
                          <m:r>
                            <a:rPr lang="en-IN" sz="280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˄ </m:t>
                          </m:r>
                          <m:r>
                            <m:rPr>
                              <m:sty m:val="p"/>
                            </m:rPr>
                            <a:rPr lang="en-IN" sz="2800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p</m:t>
                          </m:r>
                          <m:r>
                            <a:rPr lang="en-IN" sz="2800" b="0" i="0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53" name="Rectangle 5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79CE0A4B-490F-00AC-CD03-F150E0380C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6197" y="2124745"/>
                <a:ext cx="2173801" cy="62485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232BEFAC-F914-D88B-A58D-6ED77479D6F1}"/>
                  </a:ext>
                </a:extLst>
              </p:cNvPr>
              <p:cNvSpPr/>
              <p:nvPr/>
            </p:nvSpPr>
            <p:spPr>
              <a:xfrm>
                <a:off x="4171153" y="2119005"/>
                <a:ext cx="1898115" cy="62485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lvl="1" algn="just">
                  <a:lnSpc>
                    <a:spcPct val="150000"/>
                  </a:lnSpc>
                  <a:spcBef>
                    <a:spcPts val="500"/>
                  </a:spcBef>
                  <a:buClr>
                    <a:srgbClr val="B84742"/>
                  </a:buClr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q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˄ </m:t>
                          </m:r>
                          <m:r>
                            <m:rPr>
                              <m:sty m:val="p"/>
                            </m:rPr>
                            <a:rPr lang="en-IN" sz="280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q</m:t>
                          </m:r>
                          <m:r>
                            <a:rPr lang="en-IN" sz="280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˄ </m:t>
                          </m:r>
                          <m:r>
                            <m:rPr>
                              <m:sty m:val="p"/>
                            </m:rPr>
                            <a:rPr lang="en-IN" sz="2800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p</m:t>
                          </m:r>
                          <m:r>
                            <a:rPr lang="en-IN" sz="2800" b="0" i="0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54" name="Rectangle 5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232BEFAC-F914-D88B-A58D-6ED77479D6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1153" y="2119005"/>
                <a:ext cx="1898115" cy="62485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8EB0A3F8-753B-D037-E604-B6C8ED186CB7}"/>
                  </a:ext>
                </a:extLst>
              </p:cNvPr>
              <p:cNvSpPr/>
              <p:nvPr/>
            </p:nvSpPr>
            <p:spPr>
              <a:xfrm>
                <a:off x="3926254" y="2128630"/>
                <a:ext cx="352667" cy="62485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lvl="1" algn="just">
                  <a:lnSpc>
                    <a:spcPct val="150000"/>
                  </a:lnSpc>
                  <a:spcBef>
                    <a:spcPts val="500"/>
                  </a:spcBef>
                  <a:buClr>
                    <a:srgbClr val="B84742"/>
                  </a:buClr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˅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55" name="Rectangle 5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8EB0A3F8-753B-D037-E604-B6C8ED186C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6254" y="2128630"/>
                <a:ext cx="352667" cy="62485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6" name="Group 55">
            <a:extLst>
              <a:ext uri="{FF2B5EF4-FFF2-40B4-BE49-F238E27FC236}">
                <a16:creationId xmlns:a16="http://schemas.microsoft.com/office/drawing/2014/main" id="{9DB53768-418B-6100-C8F7-7A2A6F00B72E}"/>
              </a:ext>
            </a:extLst>
          </p:cNvPr>
          <p:cNvGrpSpPr/>
          <p:nvPr/>
        </p:nvGrpSpPr>
        <p:grpSpPr>
          <a:xfrm>
            <a:off x="7462219" y="2164753"/>
            <a:ext cx="4509874" cy="684000"/>
            <a:chOff x="7092409" y="2240375"/>
            <a:chExt cx="3550922" cy="88272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Rectangle 56">
                  <a:extLst>
                    <a:ext uri="{FF2B5EF4-FFF2-40B4-BE49-F238E27FC236}">
                      <a16:creationId xmlns:a16="http://schemas.microsoft.com/office/drawing/2014/main" id="{9BC1A587-867F-3BDB-EB69-4F695CD4FF9D}"/>
                    </a:ext>
                  </a:extLst>
                </p:cNvPr>
                <p:cNvSpPr/>
                <p:nvPr/>
              </p:nvSpPr>
              <p:spPr>
                <a:xfrm>
                  <a:off x="7137407" y="2240375"/>
                  <a:ext cx="3460926" cy="722119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lvl="1" algn="just">
                    <a:lnSpc>
                      <a:spcPct val="150000"/>
                    </a:lnSpc>
                    <a:spcBef>
                      <a:spcPts val="500"/>
                    </a:spcBef>
                    <a:buClr>
                      <a:srgbClr val="B84742"/>
                    </a:buClr>
                  </a:pPr>
                  <a14:m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∵</m:t>
                      </m:r>
                      <m:r>
                        <m:rPr>
                          <m:sty m:val="p"/>
                        </m:rP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˄ ¬ </m:t>
                      </m:r>
                      <m:r>
                        <m:rPr>
                          <m:sty m:val="p"/>
                        </m:rP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≡</m:t>
                      </m:r>
                      <m:r>
                        <m:rPr>
                          <m:sty m:val="p"/>
                        </m:rP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</m:oMath>
                  </a14:m>
                  <a:r>
                    <a:rPr lang="en-IN" sz="2800" dirty="0">
                      <a:solidFill>
                        <a:srgbClr val="002060"/>
                      </a:solidFill>
                      <a:latin typeface="Cambria Math" panose="02040503050406030204" pitchFamily="18" charset="0"/>
                    </a:rPr>
                    <a:t> and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q</m:t>
                      </m:r>
                      <m: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˄ </m:t>
                      </m:r>
                      <m:r>
                        <m:rPr>
                          <m:sty m:val="p"/>
                        </m:rPr>
                        <a:rPr lang="en-IN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q</m:t>
                      </m:r>
                      <m: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≡</m:t>
                      </m:r>
                      <m:r>
                        <m:rPr>
                          <m:sty m:val="p"/>
                        </m:rPr>
                        <a:rPr lang="en-IN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q</m:t>
                      </m:r>
                    </m:oMath>
                  </a14:m>
                  <a:endParaRPr lang="en-IN" sz="2800" dirty="0">
                    <a:solidFill>
                      <a:srgbClr val="002060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9BC1A587-867F-3BDB-EB69-4F695CD4FF9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37407" y="2240375"/>
                  <a:ext cx="3460926" cy="722119"/>
                </a:xfrm>
                <a:prstGeom prst="rect">
                  <a:avLst/>
                </a:prstGeom>
                <a:blipFill>
                  <a:blip r:embed="rId7"/>
                  <a:stretch>
                    <a:fillRect b="-3804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8" name="Rectangle: Rounded Corners 9">
              <a:extLst>
                <a:ext uri="{FF2B5EF4-FFF2-40B4-BE49-F238E27FC236}">
                  <a16:creationId xmlns:a16="http://schemas.microsoft.com/office/drawing/2014/main" id="{C78079EB-0ABB-67F0-FC42-51BC0D2D2DDF}"/>
                </a:ext>
              </a:extLst>
            </p:cNvPr>
            <p:cNvSpPr/>
            <p:nvPr/>
          </p:nvSpPr>
          <p:spPr>
            <a:xfrm>
              <a:off x="7092409" y="2291304"/>
              <a:ext cx="3550922" cy="831792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50EC7268-BEC4-3F90-4ACF-67F381657B56}"/>
              </a:ext>
            </a:extLst>
          </p:cNvPr>
          <p:cNvCxnSpPr>
            <a:cxnSpLocks/>
          </p:cNvCxnSpPr>
          <p:nvPr/>
        </p:nvCxnSpPr>
        <p:spPr>
          <a:xfrm>
            <a:off x="2044605" y="2722511"/>
            <a:ext cx="568138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CC809482-1FC9-A926-5530-622BA2150CFA}"/>
              </a:ext>
            </a:extLst>
          </p:cNvPr>
          <p:cNvCxnSpPr>
            <a:cxnSpLocks/>
          </p:cNvCxnSpPr>
          <p:nvPr/>
        </p:nvCxnSpPr>
        <p:spPr>
          <a:xfrm>
            <a:off x="3215995" y="2722511"/>
            <a:ext cx="5040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99014586-CC55-DB3F-3435-45A7F2607C2E}"/>
                  </a:ext>
                </a:extLst>
              </p:cNvPr>
              <p:cNvSpPr/>
              <p:nvPr/>
            </p:nvSpPr>
            <p:spPr>
              <a:xfrm>
                <a:off x="551232" y="3023494"/>
                <a:ext cx="4311668" cy="45037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r>
                        <m:rPr>
                          <m:sty m:val="p"/>
                        </m:rPr>
                        <a:rPr lang="en-US" sz="280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lang="en-US" sz="280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d>
                        <m:dPr>
                          <m:ctrlPr>
                            <a:rPr lang="en-US" sz="2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                                  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61" name="Rectangle 6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99014586-CC55-DB3F-3435-45A7F2607C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232" y="3023494"/>
                <a:ext cx="4311668" cy="450378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2690E281-E6A9-A043-E83E-CFE5B1E5025A}"/>
                  </a:ext>
                </a:extLst>
              </p:cNvPr>
              <p:cNvSpPr/>
              <p:nvPr/>
            </p:nvSpPr>
            <p:spPr>
              <a:xfrm>
                <a:off x="1783025" y="2896756"/>
                <a:ext cx="1322878" cy="62485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lvl="1" algn="just">
                  <a:lnSpc>
                    <a:spcPct val="150000"/>
                  </a:lnSpc>
                  <a:spcBef>
                    <a:spcPts val="500"/>
                  </a:spcBef>
                  <a:buClr>
                    <a:srgbClr val="B84742"/>
                  </a:buClr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  <m: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˄ </m:t>
                          </m:r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q</m:t>
                          </m:r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2690E281-E6A9-A043-E83E-CFE5B1E502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3025" y="2896756"/>
                <a:ext cx="1322878" cy="624850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3E8E587B-DBD0-D280-6448-FD7BD658A2D8}"/>
                  </a:ext>
                </a:extLst>
              </p:cNvPr>
              <p:cNvSpPr/>
              <p:nvPr/>
            </p:nvSpPr>
            <p:spPr>
              <a:xfrm>
                <a:off x="3304367" y="2900323"/>
                <a:ext cx="1322878" cy="62485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lvl="1" algn="just">
                  <a:lnSpc>
                    <a:spcPct val="150000"/>
                  </a:lnSpc>
                  <a:spcBef>
                    <a:spcPts val="500"/>
                  </a:spcBef>
                  <a:buClr>
                    <a:srgbClr val="B84742"/>
                  </a:buClr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q</m:t>
                          </m:r>
                          <m: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˄ </m:t>
                          </m:r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p</m:t>
                          </m:r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64" name="Rectangle 6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3E8E587B-DBD0-D280-6448-FD7BD658A2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4367" y="2900323"/>
                <a:ext cx="1322878" cy="624850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F82CC73F-1CD1-FFE0-B537-371B297209A9}"/>
                  </a:ext>
                </a:extLst>
              </p:cNvPr>
              <p:cNvSpPr/>
              <p:nvPr/>
            </p:nvSpPr>
            <p:spPr>
              <a:xfrm>
                <a:off x="3022623" y="2913826"/>
                <a:ext cx="352667" cy="62485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lvl="1" algn="just">
                  <a:lnSpc>
                    <a:spcPct val="150000"/>
                  </a:lnSpc>
                  <a:spcBef>
                    <a:spcPts val="500"/>
                  </a:spcBef>
                  <a:buClr>
                    <a:srgbClr val="B84742"/>
                  </a:buClr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˅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65" name="Rectangle 6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F82CC73F-1CD1-FFE0-B537-371B297209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2623" y="2913826"/>
                <a:ext cx="352667" cy="624850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876575E3-1D96-1723-BC9F-540EEC0CC1FD}"/>
              </a:ext>
            </a:extLst>
          </p:cNvPr>
          <p:cNvCxnSpPr>
            <a:cxnSpLocks/>
          </p:cNvCxnSpPr>
          <p:nvPr/>
        </p:nvCxnSpPr>
        <p:spPr>
          <a:xfrm>
            <a:off x="4472081" y="2720962"/>
            <a:ext cx="7920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7" name="Group 66">
            <a:extLst>
              <a:ext uri="{FF2B5EF4-FFF2-40B4-BE49-F238E27FC236}">
                <a16:creationId xmlns:a16="http://schemas.microsoft.com/office/drawing/2014/main" id="{DFBAA1BC-C404-A175-A58B-8AD091868251}"/>
              </a:ext>
            </a:extLst>
          </p:cNvPr>
          <p:cNvGrpSpPr/>
          <p:nvPr/>
        </p:nvGrpSpPr>
        <p:grpSpPr>
          <a:xfrm>
            <a:off x="7459616" y="3609393"/>
            <a:ext cx="2114654" cy="644536"/>
            <a:chOff x="7092409" y="2291304"/>
            <a:chExt cx="3550922" cy="83179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Rectangle 67">
                  <a:extLst>
                    <a:ext uri="{FF2B5EF4-FFF2-40B4-BE49-F238E27FC236}">
                      <a16:creationId xmlns:a16="http://schemas.microsoft.com/office/drawing/2014/main" id="{605897B6-91FE-9BFA-C473-9FDD617B8F9E}"/>
                    </a:ext>
                  </a:extLst>
                </p:cNvPr>
                <p:cNvSpPr/>
                <p:nvPr/>
              </p:nvSpPr>
              <p:spPr>
                <a:xfrm>
                  <a:off x="7137406" y="2315398"/>
                  <a:ext cx="3460925" cy="72211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lvl="1" algn="just">
                    <a:lnSpc>
                      <a:spcPct val="150000"/>
                    </a:lnSpc>
                    <a:spcBef>
                      <a:spcPts val="500"/>
                    </a:spcBef>
                    <a:buClr>
                      <a:srgbClr val="B84742"/>
                    </a:buClr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280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∵</m:t>
                        </m:r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q</m:t>
                        </m:r>
                        <m: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IN" sz="2800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˄ </m:t>
                        </m:r>
                        <m:r>
                          <m:rPr>
                            <m:sty m:val="p"/>
                          </m:rPr>
                          <a:rPr lang="en-IN" sz="2800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  <m:r>
                          <a:rPr lang="en-IN" sz="2800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≡ </m:t>
                        </m:r>
                        <m:r>
                          <m:rPr>
                            <m:sty m:val="p"/>
                          </m:rP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605897B6-91FE-9BFA-C473-9FDD617B8F9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37406" y="2315398"/>
                  <a:ext cx="3460925" cy="722118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9" name="Rectangle: Rounded Corners 29">
              <a:extLst>
                <a:ext uri="{FF2B5EF4-FFF2-40B4-BE49-F238E27FC236}">
                  <a16:creationId xmlns:a16="http://schemas.microsoft.com/office/drawing/2014/main" id="{40E9C5D5-4D6B-E077-B3A0-05C4A4780E3C}"/>
                </a:ext>
              </a:extLst>
            </p:cNvPr>
            <p:cNvSpPr/>
            <p:nvPr/>
          </p:nvSpPr>
          <p:spPr>
            <a:xfrm>
              <a:off x="7092409" y="2291304"/>
              <a:ext cx="3550922" cy="831792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A779693D-BD2D-C6CC-5B5B-79486BA2AC4E}"/>
                  </a:ext>
                </a:extLst>
              </p:cNvPr>
              <p:cNvSpPr/>
              <p:nvPr/>
            </p:nvSpPr>
            <p:spPr>
              <a:xfrm>
                <a:off x="557349" y="3747771"/>
                <a:ext cx="3352649" cy="45037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r>
                        <m:rPr>
                          <m:sty m:val="p"/>
                        </m:rPr>
                        <a:rPr lang="en-US" sz="280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lang="en-US" sz="280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d>
                        <m:dPr>
                          <m:ctrlPr>
                            <a:rPr lang="en-US" sz="2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                      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70" name="Rectangle 6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A779693D-BD2D-C6CC-5B5B-79486BA2AC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349" y="3747771"/>
                <a:ext cx="3352649" cy="450378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9FF4E945-A221-92C7-8F76-CDCA8F8BE252}"/>
                  </a:ext>
                </a:extLst>
              </p:cNvPr>
              <p:cNvSpPr/>
              <p:nvPr/>
            </p:nvSpPr>
            <p:spPr>
              <a:xfrm>
                <a:off x="1823987" y="3701448"/>
                <a:ext cx="373735" cy="62485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lvl="1" algn="just">
                  <a:lnSpc>
                    <a:spcPct val="150000"/>
                  </a:lnSpc>
                  <a:spcBef>
                    <a:spcPts val="500"/>
                  </a:spcBef>
                  <a:buClr>
                    <a:srgbClr val="B84742"/>
                  </a:buClr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71" name="Rectangle 7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9FF4E945-A221-92C7-8F76-CDCA8F8BE2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3987" y="3701448"/>
                <a:ext cx="373735" cy="624850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E1422724-4938-D3D7-1BFB-6AB5BF207C5A}"/>
              </a:ext>
            </a:extLst>
          </p:cNvPr>
          <p:cNvCxnSpPr>
            <a:cxnSpLocks/>
          </p:cNvCxnSpPr>
          <p:nvPr/>
        </p:nvCxnSpPr>
        <p:spPr>
          <a:xfrm>
            <a:off x="2063855" y="3494511"/>
            <a:ext cx="7920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6AA33D1F-936B-272C-B800-82322ABC73AD}"/>
                  </a:ext>
                </a:extLst>
              </p:cNvPr>
              <p:cNvSpPr/>
              <p:nvPr/>
            </p:nvSpPr>
            <p:spPr>
              <a:xfrm>
                <a:off x="2078273" y="3629079"/>
                <a:ext cx="1604623" cy="62485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lvl="1" algn="just">
                  <a:lnSpc>
                    <a:spcPct val="150000"/>
                  </a:lnSpc>
                  <a:spcBef>
                    <a:spcPts val="500"/>
                  </a:spcBef>
                  <a:buClr>
                    <a:srgbClr val="B84742"/>
                  </a:buClr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˅</m:t>
                      </m:r>
                      <m:r>
                        <a:rPr lang="en-IN" sz="28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80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q</m:t>
                          </m:r>
                          <m: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˄ </m:t>
                          </m:r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p</m:t>
                          </m:r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73" name="Rectangle 7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6AA33D1F-936B-272C-B800-82322ABC73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8273" y="3629079"/>
                <a:ext cx="1604623" cy="624850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D1E494C8-7190-00AC-8B28-10E9AD0C1040}"/>
              </a:ext>
            </a:extLst>
          </p:cNvPr>
          <p:cNvCxnSpPr>
            <a:cxnSpLocks/>
          </p:cNvCxnSpPr>
          <p:nvPr/>
        </p:nvCxnSpPr>
        <p:spPr>
          <a:xfrm>
            <a:off x="1891893" y="4258162"/>
            <a:ext cx="169772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5" name="Group 74">
            <a:extLst>
              <a:ext uri="{FF2B5EF4-FFF2-40B4-BE49-F238E27FC236}">
                <a16:creationId xmlns:a16="http://schemas.microsoft.com/office/drawing/2014/main" id="{BC0C7A96-9EF5-33B8-8927-4308011C2EF3}"/>
              </a:ext>
            </a:extLst>
          </p:cNvPr>
          <p:cNvGrpSpPr/>
          <p:nvPr/>
        </p:nvGrpSpPr>
        <p:grpSpPr>
          <a:xfrm>
            <a:off x="7459616" y="4345870"/>
            <a:ext cx="2114654" cy="644536"/>
            <a:chOff x="7092409" y="2291304"/>
            <a:chExt cx="3550922" cy="83179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0ABE1A56-443A-C083-AB55-CBF9442A584B}"/>
                    </a:ext>
                  </a:extLst>
                </p:cNvPr>
                <p:cNvSpPr/>
                <p:nvPr/>
              </p:nvSpPr>
              <p:spPr>
                <a:xfrm>
                  <a:off x="7137406" y="2315398"/>
                  <a:ext cx="3460925" cy="72211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lvl="1" algn="just">
                    <a:lnSpc>
                      <a:spcPct val="150000"/>
                    </a:lnSpc>
                    <a:spcBef>
                      <a:spcPts val="500"/>
                    </a:spcBef>
                    <a:buClr>
                      <a:srgbClr val="B84742"/>
                    </a:buClr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280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∵</m:t>
                        </m:r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p</m:t>
                        </m:r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˅ </m:t>
                        </m:r>
                        <m:r>
                          <m:rPr>
                            <m:sty m:val="p"/>
                          </m:rPr>
                          <a:rPr lang="en-IN" sz="2800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  <m:r>
                          <a:rPr lang="en-IN" sz="2800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≡</m:t>
                        </m:r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p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60" name="Rectangle 59">
                  <a:extLst>
                    <a:ext uri="{FF2B5EF4-FFF2-40B4-BE49-F238E27FC236}">
                      <a16:creationId xmlns:a16="http://schemas.microsoft.com/office/drawing/2014/main" id="{0ABE1A56-443A-C083-AB55-CBF9442A584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37406" y="2315398"/>
                  <a:ext cx="3460925" cy="722118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7" name="Rectangle: Rounded Corners 60">
              <a:extLst>
                <a:ext uri="{FF2B5EF4-FFF2-40B4-BE49-F238E27FC236}">
                  <a16:creationId xmlns:a16="http://schemas.microsoft.com/office/drawing/2014/main" id="{56B10CCB-BB17-9FD9-A341-EDEFA30CF9A2}"/>
                </a:ext>
              </a:extLst>
            </p:cNvPr>
            <p:cNvSpPr/>
            <p:nvPr/>
          </p:nvSpPr>
          <p:spPr>
            <a:xfrm>
              <a:off x="7092409" y="2291304"/>
              <a:ext cx="3550922" cy="831792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F320CFCC-2EF2-1B09-7AFC-E5630D841EA8}"/>
                  </a:ext>
                </a:extLst>
              </p:cNvPr>
              <p:cNvSpPr/>
              <p:nvPr/>
            </p:nvSpPr>
            <p:spPr>
              <a:xfrm>
                <a:off x="551232" y="4446665"/>
                <a:ext cx="1184965" cy="45037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r>
                        <m:rPr>
                          <m:sty m:val="p"/>
                        </m:rPr>
                        <a:rPr lang="en-US" sz="280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lang="en-US" sz="280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78" name="Rectangle 77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F320CFCC-2EF2-1B09-7AFC-E5630D841E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232" y="4446665"/>
                <a:ext cx="1184965" cy="450378"/>
              </a:xfrm>
              <a:prstGeom prst="rect">
                <a:avLst/>
              </a:prstGeom>
              <a:blipFill rotWithShape="0">
                <a:blip r:embed="rId1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0671B3C8-13CD-DCC4-8031-CB1EFCCFAFCB}"/>
                  </a:ext>
                </a:extLst>
              </p:cNvPr>
              <p:cNvSpPr/>
              <p:nvPr/>
            </p:nvSpPr>
            <p:spPr>
              <a:xfrm>
                <a:off x="1627263" y="4303617"/>
                <a:ext cx="1322878" cy="62485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lvl="1" algn="just">
                  <a:lnSpc>
                    <a:spcPct val="150000"/>
                  </a:lnSpc>
                  <a:spcBef>
                    <a:spcPts val="500"/>
                  </a:spcBef>
                  <a:buClr>
                    <a:srgbClr val="B84742"/>
                  </a:buClr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q</m:t>
                          </m:r>
                          <m: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˄ </m:t>
                          </m:r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p</m:t>
                          </m:r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79" name="Rectangle 78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0671B3C8-13CD-DCC4-8031-CB1EFCCFAF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7263" y="4303617"/>
                <a:ext cx="1322878" cy="624850"/>
              </a:xfrm>
              <a:prstGeom prst="rect">
                <a:avLst/>
              </a:prstGeom>
              <a:blipFill rotWithShape="0">
                <a:blip r:embed="rId1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E8EDE208-4DFC-5EE8-4084-280DA97B35A7}"/>
                  </a:ext>
                </a:extLst>
              </p:cNvPr>
              <p:cNvSpPr/>
              <p:nvPr/>
            </p:nvSpPr>
            <p:spPr>
              <a:xfrm>
                <a:off x="551231" y="5113852"/>
                <a:ext cx="1340662" cy="45037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¬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80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˅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80" name="Rectangle 7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E8EDE208-4DFC-5EE8-4084-280DA97B35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231" y="5113852"/>
                <a:ext cx="1340662" cy="450378"/>
              </a:xfrm>
              <a:prstGeom prst="rect">
                <a:avLst/>
              </a:prstGeom>
              <a:blipFill rotWithShape="0">
                <a:blip r:embed="rId1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80AF642E-7531-C3A9-CCE5-A61C5C94A383}"/>
                  </a:ext>
                </a:extLst>
              </p:cNvPr>
              <p:cNvSpPr/>
              <p:nvPr/>
            </p:nvSpPr>
            <p:spPr>
              <a:xfrm>
                <a:off x="1798416" y="4981853"/>
                <a:ext cx="1322878" cy="62485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lvl="1" algn="just">
                  <a:lnSpc>
                    <a:spcPct val="150000"/>
                  </a:lnSpc>
                  <a:spcBef>
                    <a:spcPts val="500"/>
                  </a:spcBef>
                  <a:buClr>
                    <a:srgbClr val="B84742"/>
                  </a:buClr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q</m:t>
                          </m:r>
                          <m: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˄ </m:t>
                          </m:r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p</m:t>
                          </m:r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81" name="Rectangle 8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80AF642E-7531-C3A9-CCE5-A61C5C94A3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8416" y="4981853"/>
                <a:ext cx="1322878" cy="624850"/>
              </a:xfrm>
              <a:prstGeom prst="rect">
                <a:avLst/>
              </a:prstGeom>
              <a:blipFill rotWithShape="0">
                <a:blip r:embed="rId2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2" name="Rectangle: Rounded Corners 71">
            <a:extLst>
              <a:ext uri="{FF2B5EF4-FFF2-40B4-BE49-F238E27FC236}">
                <a16:creationId xmlns:a16="http://schemas.microsoft.com/office/drawing/2014/main" id="{1D509F05-8CC2-0F2E-9206-6FD5DADB1480}"/>
              </a:ext>
            </a:extLst>
          </p:cNvPr>
          <p:cNvSpPr/>
          <p:nvPr/>
        </p:nvSpPr>
        <p:spPr>
          <a:xfrm>
            <a:off x="1258279" y="4549433"/>
            <a:ext cx="411855" cy="27516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3" name="Content Placeholder 2">
            <a:extLst>
              <a:ext uri="{FF2B5EF4-FFF2-40B4-BE49-F238E27FC236}">
                <a16:creationId xmlns:a16="http://schemas.microsoft.com/office/drawing/2014/main" id="{80FE6777-B2F4-BEA3-0DF2-31B79C3E5717}"/>
              </a:ext>
            </a:extLst>
          </p:cNvPr>
          <p:cNvSpPr txBox="1">
            <a:spLocks/>
          </p:cNvSpPr>
          <p:nvPr/>
        </p:nvSpPr>
        <p:spPr>
          <a:xfrm>
            <a:off x="556242" y="5623018"/>
            <a:ext cx="4787798" cy="7221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algn="l">
              <a:lnSpc>
                <a:spcPct val="150000"/>
              </a:lnSpc>
              <a:buNone/>
            </a:pPr>
            <a:r>
              <a:rPr lang="en-US" dirty="0"/>
              <a:t>Which is required form of a </a:t>
            </a:r>
            <a:r>
              <a:rPr lang="en-US" b="1" dirty="0">
                <a:solidFill>
                  <a:srgbClr val="FF0000"/>
                </a:solidFill>
              </a:rPr>
              <a:t>DNF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09694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  <p:bldP spid="62" grpId="0"/>
      <p:bldP spid="64" grpId="0"/>
      <p:bldP spid="65" grpId="0"/>
      <p:bldP spid="70" grpId="0"/>
      <p:bldP spid="71" grpId="0"/>
      <p:bldP spid="73" grpId="0"/>
      <p:bldP spid="78" grpId="0"/>
      <p:bldP spid="79" grpId="0"/>
      <p:bldP spid="80" grpId="0"/>
      <p:bldP spid="81" grpId="0"/>
      <p:bldP spid="82" grpId="0" animBg="1"/>
      <p:bldP spid="82" grpId="1" animBg="1"/>
      <p:bldP spid="83" grpId="0" build="p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49" y="1709738"/>
            <a:ext cx="11165709" cy="2852737"/>
          </a:xfrm>
        </p:spPr>
        <p:txBody>
          <a:bodyPr/>
          <a:lstStyle/>
          <a:p>
            <a:r>
              <a:rPr lang="en-IN" dirty="0"/>
              <a:t>Method 7.2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F66629-F349-43A0-B5A5-A51D2BBB74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dirty="0">
                <a:effectLst/>
                <a:latin typeface="+mj-lt"/>
                <a:ea typeface="Calibri" panose="020F0502020204030204" pitchFamily="34" charset="0"/>
                <a:cs typeface="Shruti" panose="020B0502040204020203" pitchFamily="34" charset="0"/>
              </a:rPr>
              <a:t>Conjunctive Normal Forms</a:t>
            </a:r>
            <a:endParaRPr lang="en-I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32532640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FA00D5-A286-E9F1-8A72-C96002079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  <a:cs typeface="Shruti" panose="020B0502040204020203" pitchFamily="34" charset="0"/>
              </a:rPr>
              <a:t>Conjunctive Normal Form (</a:t>
            </a:r>
            <a:r>
              <a:rPr lang="en-US" sz="3600" dirty="0">
                <a:solidFill>
                  <a:srgbClr val="FF0000"/>
                </a:solidFill>
                <a:effectLst/>
                <a:latin typeface="+mn-lt"/>
                <a:ea typeface="Times New Roman" panose="02020603050405020304" pitchFamily="18" charset="0"/>
                <a:cs typeface="Shruti" panose="020B0502040204020203" pitchFamily="34" charset="0"/>
              </a:rPr>
              <a:t>CNF</a:t>
            </a:r>
            <a:r>
              <a:rPr lang="en-US" sz="3600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  <a:cs typeface="Shruti" panose="020B0502040204020203" pitchFamily="34" charset="0"/>
              </a:rPr>
              <a:t>)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A9E1F8-7887-8DEF-7E3A-BCDEEBFA8AA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lnSpc>
                    <a:spcPct val="150000"/>
                  </a:lnSpc>
                </a:pPr>
                <a:r>
                  <a:rPr lang="en-US" dirty="0"/>
                  <a:t>If a logical expression is </a:t>
                </a:r>
                <a:r>
                  <a:rPr lang="en-US" b="1" dirty="0">
                    <a:solidFill>
                      <a:srgbClr val="FF0000"/>
                    </a:solidFill>
                  </a:rPr>
                  <a:t>product of elementary sum</a:t>
                </a:r>
                <a:r>
                  <a:rPr lang="en-US" dirty="0"/>
                  <a:t> then it is known as Conjunctive Normal Form.</a:t>
                </a:r>
                <a:endParaRPr lang="en-IN" dirty="0"/>
              </a:p>
              <a:p>
                <a:pPr>
                  <a:lnSpc>
                    <a:spcPct val="150000"/>
                  </a:lnSpc>
                </a:pPr>
                <a:r>
                  <a:rPr lang="en-GB" b="1" dirty="0">
                    <a:latin typeface="+mj-lt"/>
                    <a:cs typeface="Shruti" panose="020B0502040204020203" pitchFamily="34" charset="0"/>
                  </a:rPr>
                  <a:t>Example:</a:t>
                </a:r>
                <a:endParaRPr lang="en-US" dirty="0">
                  <a:latin typeface="+mj-lt"/>
                </a:endParaRPr>
              </a:p>
              <a:p>
                <a:pPr lvl="1">
                  <a:lnSpc>
                    <a:spcPct val="150000"/>
                  </a:lnSpc>
                  <a:tabLst>
                    <a:tab pos="4664075" algn="l"/>
                  </a:tabLst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p</m:t>
                        </m:r>
                        <m:r>
                          <a:rPr lang="en-IN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˅ 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q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IN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>
                        <a:latin typeface="Cambria Math" panose="02040503050406030204" pitchFamily="18" charset="0"/>
                      </a:rPr>
                      <m:t>˄ </m:t>
                    </m:r>
                    <m:d>
                      <m:d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p</m:t>
                        </m:r>
                        <m:r>
                          <a:rPr lang="en-IN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˅</m:t>
                        </m:r>
                        <m:r>
                          <a:rPr lang="en-IN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¬ 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q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US" dirty="0">
                    <a:latin typeface="+mj-lt"/>
                  </a:rPr>
                  <a:t>	is a </a:t>
                </a:r>
                <a:r>
                  <a:rPr lang="en-US" b="1" dirty="0">
                    <a:solidFill>
                      <a:srgbClr val="FF0000"/>
                    </a:solidFill>
                    <a:latin typeface="+mj-lt"/>
                  </a:rPr>
                  <a:t>CNF</a:t>
                </a:r>
                <a:r>
                  <a:rPr lang="en-US" dirty="0">
                    <a:latin typeface="+mj-lt"/>
                  </a:rPr>
                  <a:t>.</a:t>
                </a:r>
                <a:endParaRPr lang="en-IN" dirty="0">
                  <a:latin typeface="+mj-lt"/>
                </a:endParaRPr>
              </a:p>
              <a:p>
                <a:pPr lvl="1">
                  <a:lnSpc>
                    <a:spcPct val="150000"/>
                  </a:lnSpc>
                  <a:tabLst>
                    <a:tab pos="4664075" algn="l"/>
                  </a:tabLst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p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 ˅ 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q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˄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r</m:t>
                        </m:r>
                        <m:r>
                          <a:rPr lang="en-IN" b="0" i="0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>
                        <a:latin typeface="Cambria Math" panose="02040503050406030204" pitchFamily="18" charset="0"/>
                      </a:rPr>
                      <m:t> ˄ </m:t>
                    </m:r>
                    <m:d>
                      <m:d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¬ 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p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 ˅ 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r</m:t>
                        </m:r>
                        <m:r>
                          <a:rPr lang="en-IN" b="0" i="0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US" dirty="0">
                    <a:latin typeface="+mj-lt"/>
                  </a:rPr>
                  <a:t>	is </a:t>
                </a:r>
                <a:r>
                  <a:rPr lang="en-US" b="1" dirty="0">
                    <a:solidFill>
                      <a:srgbClr val="FF0000"/>
                    </a:solidFill>
                    <a:latin typeface="+mj-lt"/>
                  </a:rPr>
                  <a:t>not a CNF</a:t>
                </a:r>
                <a:r>
                  <a:rPr lang="en-US" dirty="0">
                    <a:latin typeface="+mj-lt"/>
                  </a:rPr>
                  <a:t>.</a:t>
                </a:r>
              </a:p>
              <a:p>
                <a:pPr lvl="1">
                  <a:lnSpc>
                    <a:spcPct val="150000"/>
                  </a:lnSpc>
                  <a:tabLst>
                    <a:tab pos="4664075" algn="l"/>
                  </a:tabLst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p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 ˄ ¬ </m:t>
                        </m:r>
                        <m:d>
                          <m:d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b="0" i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q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 ˅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r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  <m:r>
                          <a:rPr lang="en-IN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˅ 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r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US" dirty="0">
                    <a:latin typeface="+mj-lt"/>
                  </a:rPr>
                  <a:t>	is neither a </a:t>
                </a:r>
                <a:r>
                  <a:rPr lang="en-US" b="1" dirty="0">
                    <a:solidFill>
                      <a:srgbClr val="FF0000"/>
                    </a:solidFill>
                    <a:latin typeface="+mj-lt"/>
                  </a:rPr>
                  <a:t>CNF</a:t>
                </a:r>
                <a:r>
                  <a:rPr lang="en-US" dirty="0">
                    <a:latin typeface="+mj-lt"/>
                  </a:rPr>
                  <a:t> nor </a:t>
                </a:r>
                <a:r>
                  <a:rPr lang="en-US" b="1" dirty="0">
                    <a:solidFill>
                      <a:srgbClr val="FF0000"/>
                    </a:solidFill>
                    <a:latin typeface="+mj-lt"/>
                  </a:rPr>
                  <a:t>DNF</a:t>
                </a:r>
                <a:r>
                  <a:rPr lang="en-US" dirty="0">
                    <a:latin typeface="+mj-lt"/>
                  </a:rPr>
                  <a:t>.</a:t>
                </a:r>
                <a:endParaRPr lang="en-IN" dirty="0">
                  <a:latin typeface="+mj-lt"/>
                </a:endParaRPr>
              </a:p>
              <a:p>
                <a:pPr lvl="0">
                  <a:lnSpc>
                    <a:spcPct val="150000"/>
                  </a:lnSpc>
                </a:pPr>
                <a:r>
                  <a:rPr lang="en-US" dirty="0">
                    <a:latin typeface="+mj-lt"/>
                  </a:rPr>
                  <a:t>CNF of a given logical expression is </a:t>
                </a:r>
                <a:r>
                  <a:rPr lang="en-US" b="1" dirty="0">
                    <a:solidFill>
                      <a:srgbClr val="FF0000"/>
                    </a:solidFill>
                    <a:latin typeface="+mj-lt"/>
                  </a:rPr>
                  <a:t>not unique</a:t>
                </a:r>
                <a:r>
                  <a:rPr lang="en-US" dirty="0">
                    <a:latin typeface="+mj-lt"/>
                  </a:rPr>
                  <a:t> but it is </a:t>
                </a:r>
                <a:r>
                  <a:rPr lang="en-US" b="1" dirty="0">
                    <a:solidFill>
                      <a:srgbClr val="FF0000"/>
                    </a:solidFill>
                    <a:latin typeface="+mj-lt"/>
                  </a:rPr>
                  <a:t>equivalent</a:t>
                </a:r>
                <a:r>
                  <a:rPr lang="en-US" dirty="0">
                    <a:latin typeface="+mj-lt"/>
                  </a:rPr>
                  <a:t> to given logical expression.</a:t>
                </a:r>
                <a:r>
                  <a:rPr lang="en-GB" b="1" dirty="0">
                    <a:latin typeface="+mj-lt"/>
                    <a:cs typeface="Shruti" panose="020B0502040204020203" pitchFamily="34" charset="0"/>
                  </a:rPr>
                  <a:t>      </a:t>
                </a:r>
                <a:endParaRPr lang="en-IN" b="1" dirty="0">
                  <a:latin typeface="+mj-lt"/>
                  <a:cs typeface="Shrut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A2A9E1F8-7887-8DEF-7E3A-BCDEEBFA8A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71" r="-1074" b="-30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37918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FA00D5-A286-E9F1-8A72-C96002079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  <a:cs typeface="Shruti" panose="020B0502040204020203" pitchFamily="34" charset="0"/>
              </a:rPr>
              <a:t>Conjunctive Normal Form </a:t>
            </a:r>
            <a:r>
              <a:rPr lang="en-IN" sz="3600" dirty="0"/>
              <a:t>(</a:t>
            </a:r>
            <a:r>
              <a:rPr lang="en-IN" sz="3600" dirty="0">
                <a:solidFill>
                  <a:srgbClr val="FF0000"/>
                </a:solidFill>
              </a:rPr>
              <a:t>Cont’d</a:t>
            </a:r>
            <a:r>
              <a:rPr lang="en-IN" sz="3600" dirty="0"/>
              <a:t>)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A9E1F8-7887-8DEF-7E3A-BCDEEBFA8AA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lnSpc>
                    <a:spcPct val="150000"/>
                  </a:lnSpc>
                </a:pPr>
                <a:r>
                  <a:rPr lang="en-GB" b="1" dirty="0">
                    <a:latin typeface="+mj-lt"/>
                    <a:cs typeface="Shruti" panose="020B0502040204020203" pitchFamily="34" charset="0"/>
                  </a:rPr>
                  <a:t>Example:</a:t>
                </a: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p</m:t>
                    </m:r>
                    <m:r>
                      <a:rPr lang="en-IN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>
                        <a:latin typeface="Cambria Math" panose="02040503050406030204" pitchFamily="18" charset="0"/>
                      </a:rPr>
                      <m:t>˄ </m:t>
                    </m:r>
                    <m:d>
                      <m:d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q</m:t>
                        </m:r>
                        <m:r>
                          <a:rPr lang="en-IN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˅</m:t>
                        </m:r>
                        <m:r>
                          <a:rPr lang="en-IN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r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US" dirty="0">
                    <a:latin typeface="+mj-lt"/>
                  </a:rPr>
                  <a:t> is already a CNF, but we can write it as below:</a:t>
                </a:r>
                <a:endParaRPr lang="en-IN" dirty="0">
                  <a:latin typeface="+mj-lt"/>
                </a:endParaRP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p</m:t>
                    </m:r>
                    <m:r>
                      <a:rPr lang="en-IN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>
                        <a:latin typeface="Cambria Math" panose="02040503050406030204" pitchFamily="18" charset="0"/>
                      </a:rPr>
                      <m:t>˄</m:t>
                    </m:r>
                    <m:r>
                      <a:rPr lang="en-IN" b="0" i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q</m:t>
                        </m:r>
                        <m:r>
                          <a:rPr lang="en-IN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˅</m:t>
                        </m:r>
                        <m:r>
                          <a:rPr lang="en-IN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r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endParaRPr lang="en-IN" b="1" dirty="0">
                  <a:latin typeface="+mj-lt"/>
                  <a:cs typeface="Shrut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A2A9E1F8-7887-8DEF-7E3A-BCDEEBFA8A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43437FD2-C139-97F7-D6FC-FAF0E5EF3A3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651996" y="2266029"/>
                <a:ext cx="3140556" cy="72211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mtClean="0">
                          <a:latin typeface="Cambria Math" panose="02040503050406030204" pitchFamily="18" charset="0"/>
                        </a:rPr>
                        <m:t>≡</m:t>
                      </m:r>
                      <m:d>
                        <m:dPr>
                          <m:ctrlPr>
                            <a:rPr lang="en-I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p</m:t>
                          </m:r>
                          <m:r>
                            <m:rPr>
                              <m:nor/>
                            </m:rPr>
                            <a:rPr lang="en-IN" b="0" i="0" smtClean="0"/>
                            <m:t> </m:t>
                          </m:r>
                          <m:r>
                            <m:rPr>
                              <m:nor/>
                            </m:rPr>
                            <a:rPr lang="en-US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˄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q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IN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>
                          <a:solidFill>
                            <a:srgbClr val="0690DF"/>
                          </a:solidFill>
                          <a:latin typeface="Cambria Math" panose="02040503050406030204" pitchFamily="18" charset="0"/>
                        </a:rPr>
                        <m:t>˅</m:t>
                      </m:r>
                      <m:r>
                        <a:rPr lang="en-IN" b="0" i="1" smtClean="0">
                          <a:solidFill>
                            <a:srgbClr val="0690D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I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p</m:t>
                          </m:r>
                          <m:r>
                            <a:rPr lang="en-IN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˄</m:t>
                          </m:r>
                          <m:r>
                            <a:rPr lang="en-IN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r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GB" b="1" dirty="0">
                  <a:latin typeface="+mj-lt"/>
                  <a:cs typeface="Shruti" panose="020B0502040204020203" pitchFamily="34" charset="0"/>
                </a:endParaRP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43437FD2-C139-97F7-D6FC-FAF0E5EF3A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1996" y="2266029"/>
                <a:ext cx="3140556" cy="72211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38C607AF-99D4-35A5-3D2F-1F2186FE250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651996" y="3989703"/>
                <a:ext cx="1800000" cy="72211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1" indent="0" algn="l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mtClean="0">
                          <a:latin typeface="Cambria Math" panose="02040503050406030204" pitchFamily="18" charset="0"/>
                        </a:rPr>
                        <m:t>≡</m:t>
                      </m:r>
                      <m:d>
                        <m:dPr>
                          <m:ctrlPr>
                            <a:rPr lang="en-I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p</m:t>
                          </m:r>
                          <m:r>
                            <a:rPr lang="en-IN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>
                              <a:solidFill>
                                <a:srgbClr val="0690DF"/>
                              </a:solidFill>
                              <a:latin typeface="Cambria Math" panose="02040503050406030204" pitchFamily="18" charset="0"/>
                            </a:rPr>
                            <m:t>˅</m:t>
                          </m:r>
                          <m:r>
                            <m:rPr>
                              <m:nor/>
                            </m:rPr>
                            <a:rPr lang="en-US" dirty="0">
                              <a:solidFill>
                                <a:srgbClr val="0690DF"/>
                              </a:solidFill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p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38C607AF-99D4-35A5-3D2F-1F2186FE25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1996" y="3989703"/>
                <a:ext cx="1800000" cy="722119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C82E46CA-4E4F-3AA7-52BF-79C182605F5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10100" y="3989702"/>
                <a:ext cx="1267531" cy="72211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1" indent="0" algn="l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p</m:t>
                          </m:r>
                          <m:r>
                            <a:rPr lang="en-IN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>
                              <a:solidFill>
                                <a:srgbClr val="0690DF"/>
                              </a:solidFill>
                              <a:latin typeface="Cambria Math" panose="02040503050406030204" pitchFamily="18" charset="0"/>
                            </a:rPr>
                            <m:t>˅</m:t>
                          </m:r>
                          <m:r>
                            <m:rPr>
                              <m:nor/>
                            </m:rPr>
                            <a:rPr lang="en-US" dirty="0">
                              <a:solidFill>
                                <a:srgbClr val="0690DF"/>
                              </a:solidFill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r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C82E46CA-4E4F-3AA7-52BF-79C182605F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0100" y="3989702"/>
                <a:ext cx="1267531" cy="722119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277768F9-1736-2F05-2C7D-F3DF2504738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76486" y="3989703"/>
                <a:ext cx="371393" cy="72211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1" indent="0" algn="l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˄</m:t>
                      </m:r>
                    </m:oMath>
                  </m:oMathPara>
                </a14:m>
                <a:endParaRPr lang="en-US" dirty="0">
                  <a:solidFill>
                    <a:srgbClr val="0690DF"/>
                  </a:solidFill>
                </a:endParaRPr>
              </a:p>
            </p:txBody>
          </p:sp>
        </mc:Choice>
        <mc:Fallback xmlns="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277768F9-1736-2F05-2C7D-F3DF250473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6486" y="3989703"/>
                <a:ext cx="371393" cy="722119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6F99882B-CF96-3AF9-7FAB-9F5EE57D957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10566" y="3990834"/>
                <a:ext cx="1267531" cy="72211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1" indent="0" algn="l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q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 ˅</m:t>
                          </m:r>
                          <m:r>
                            <m:rPr>
                              <m:nor/>
                            </m:rPr>
                            <a:rPr lang="en-US" dirty="0">
                              <a:solidFill>
                                <a:srgbClr val="0690DF"/>
                              </a:solidFill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r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6F99882B-CF96-3AF9-7FAB-9F5EE57D95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0566" y="3990834"/>
                <a:ext cx="1267531" cy="722119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E18B3F90-6266-34E7-97A5-8961E15FA11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642191" y="3984999"/>
                <a:ext cx="3337681" cy="72211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1" indent="0" algn="l">
                  <a:lnSpc>
                    <a:spcPct val="150000"/>
                  </a:lnSpc>
                  <a:buNone/>
                </a:pPr>
                <a14:m>
                  <m:oMath xmlns:m="http://schemas.openxmlformats.org/officeDocument/2006/math">
                    <m:r>
                      <a:rPr lang="en-IN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which is also a </a:t>
                </a:r>
                <a:r>
                  <a:rPr lang="en-US" b="1" dirty="0">
                    <a:solidFill>
                      <a:srgbClr val="FF0000"/>
                    </a:solidFill>
                  </a:rPr>
                  <a:t>CNF</a:t>
                </a:r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E18B3F90-6266-34E7-97A5-8961E15FA1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42191" y="3984999"/>
                <a:ext cx="3337681" cy="722119"/>
              </a:xfrm>
              <a:prstGeom prst="rect">
                <a:avLst/>
              </a:prstGeom>
              <a:blipFill rotWithShape="0">
                <a:blip r:embed="rId8"/>
                <a:stretch>
                  <a:fillRect b="-161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D6228EB7-A911-2E68-F466-DFF940FB6E3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946169" y="3984999"/>
                <a:ext cx="1327519" cy="72211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1" indent="0" algn="l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q</m:t>
                          </m:r>
                          <m:r>
                            <a:rPr lang="en-IN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>
                              <a:solidFill>
                                <a:srgbClr val="0690DF"/>
                              </a:solidFill>
                              <a:latin typeface="Cambria Math" panose="02040503050406030204" pitchFamily="18" charset="0"/>
                            </a:rPr>
                            <m:t>˅</m:t>
                          </m:r>
                          <m:r>
                            <m:rPr>
                              <m:nor/>
                            </m:rPr>
                            <a:rPr lang="en-US" dirty="0">
                              <a:solidFill>
                                <a:srgbClr val="0690DF"/>
                              </a:solidFill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p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D6228EB7-A911-2E68-F466-DFF940FB6E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6169" y="3984999"/>
                <a:ext cx="1327519" cy="722119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ontent Placeholder 2">
                <a:extLst>
                  <a:ext uri="{FF2B5EF4-FFF2-40B4-BE49-F238E27FC236}">
                    <a16:creationId xmlns:a16="http://schemas.microsoft.com/office/drawing/2014/main" id="{EF352B0A-7DD3-0A3F-EFB1-B4E4E6F0A04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702121" y="3984999"/>
                <a:ext cx="311797" cy="72211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1" indent="0" algn="l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˄</m:t>
                      </m:r>
                    </m:oMath>
                  </m:oMathPara>
                </a14:m>
                <a:endParaRPr lang="en-US" dirty="0">
                  <a:solidFill>
                    <a:srgbClr val="0690DF"/>
                  </a:solidFill>
                </a:endParaRPr>
              </a:p>
            </p:txBody>
          </p:sp>
        </mc:Choice>
        <mc:Fallback xmlns="">
          <p:sp>
            <p:nvSpPr>
              <p:cNvPr id="15" name="Content Placeholder 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EF352B0A-7DD3-0A3F-EFB1-B4E4E6F0A0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2121" y="3984999"/>
                <a:ext cx="311797" cy="722119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id="{7AD37019-C3B1-1F27-4D56-FB79C5694A8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190109" y="3984999"/>
                <a:ext cx="311797" cy="72211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1" indent="0" algn="l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˄</m:t>
                      </m:r>
                    </m:oMath>
                  </m:oMathPara>
                </a14:m>
                <a:endParaRPr lang="en-US" dirty="0">
                  <a:solidFill>
                    <a:srgbClr val="0690DF"/>
                  </a:solidFill>
                </a:endParaRPr>
              </a:p>
            </p:txBody>
          </p:sp>
        </mc:Choice>
        <mc:Fallback xmlns=""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7AD37019-C3B1-1F27-4D56-FB79C5694A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0109" y="3984999"/>
                <a:ext cx="311797" cy="722119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ontent Placeholder 2">
                <a:extLst>
                  <a:ext uri="{FF2B5EF4-FFF2-40B4-BE49-F238E27FC236}">
                    <a16:creationId xmlns:a16="http://schemas.microsoft.com/office/drawing/2014/main" id="{43437FD2-C139-97F7-D6FC-FAF0E5EF3A3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651996" y="3199583"/>
                <a:ext cx="5070042" cy="578685"/>
              </a:xfrm>
              <a:prstGeom prst="rect">
                <a:avLst/>
              </a:prstGeom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smtClean="0">
                        <a:latin typeface="Cambria Math" panose="02040503050406030204" pitchFamily="18" charset="0"/>
                      </a:rPr>
                      <m:t>≡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p</m:t>
                        </m:r>
                        <m:r>
                          <a:rPr lang="en-IN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˅</m:t>
                        </m:r>
                        <m:r>
                          <a:rPr lang="en-IN" i="1">
                            <a:solidFill>
                              <a:srgbClr val="0690DF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n-IN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p</m:t>
                            </m:r>
                            <m:r>
                              <a:rPr lang="en-IN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˄</m:t>
                            </m:r>
                            <m:r>
                              <a:rPr lang="en-IN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r</m:t>
                            </m:r>
                            <m:r>
                              <a:rPr lang="en-US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˄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GB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q</m:t>
                        </m:r>
                        <m:r>
                          <a:rPr lang="en-US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˅</m:t>
                        </m:r>
                        <m:r>
                          <a:rPr lang="en-IN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n-IN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p</m:t>
                            </m:r>
                            <m:r>
                              <a:rPr lang="en-IN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˄</m:t>
                            </m:r>
                            <m:r>
                              <a:rPr lang="en-IN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r</m:t>
                            </m:r>
                            <m:r>
                              <a:rPr lang="en-US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</m:e>
                    </m:d>
                  </m:oMath>
                </a14:m>
                <a:r>
                  <a:rPr lang="en-GB" b="1" dirty="0">
                    <a:latin typeface="+mj-lt"/>
                    <a:cs typeface="Shruti" panose="020B0502040204020203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7" name="Content Placeholder 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43437FD2-C139-97F7-D6FC-FAF0E5EF3A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1996" y="3199583"/>
                <a:ext cx="5070042" cy="578685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ontent Placeholder 2">
                <a:extLst>
                  <a:ext uri="{FF2B5EF4-FFF2-40B4-BE49-F238E27FC236}">
                    <a16:creationId xmlns:a16="http://schemas.microsoft.com/office/drawing/2014/main" id="{43437FD2-C139-97F7-D6FC-FAF0E5EF3A3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92701" y="3230334"/>
                <a:ext cx="1705788" cy="523220"/>
              </a:xfrm>
              <a:prstGeom prst="rect">
                <a:avLst/>
              </a:prstGeom>
            </p:spPr>
            <p:txBody>
              <a:bodyPr vert="horz" wrap="non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>
                          <a:solidFill>
                            <a:srgbClr val="0690DF"/>
                          </a:solidFill>
                          <a:latin typeface="Cambria Math" panose="02040503050406030204" pitchFamily="18" charset="0"/>
                        </a:rPr>
                        <m:t>˅</m:t>
                      </m:r>
                      <m:r>
                        <a:rPr lang="en-US" i="1">
                          <a:solidFill>
                            <a:srgbClr val="0690D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I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p</m:t>
                          </m:r>
                          <m:r>
                            <a:rPr lang="en-IN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˄</m:t>
                          </m:r>
                          <m:r>
                            <a:rPr lang="en-IN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r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GB" b="1" dirty="0">
                  <a:solidFill>
                    <a:schemeClr val="bg1"/>
                  </a:solidFill>
                  <a:latin typeface="+mj-lt"/>
                  <a:cs typeface="Shruti" panose="020B0502040204020203" pitchFamily="34" charset="0"/>
                </a:endParaRPr>
              </a:p>
            </p:txBody>
          </p:sp>
        </mc:Choice>
        <mc:Fallback xmlns="">
          <p:sp>
            <p:nvSpPr>
              <p:cNvPr id="18" name="Content Placeholder 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43437FD2-C139-97F7-D6FC-FAF0E5EF3A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2701" y="3230334"/>
                <a:ext cx="1705788" cy="523220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id="{43437FD2-C139-97F7-D6FC-FAF0E5EF3A3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766445" y="3242691"/>
                <a:ext cx="1705788" cy="523220"/>
              </a:xfrm>
              <a:prstGeom prst="rect">
                <a:avLst/>
              </a:prstGeom>
            </p:spPr>
            <p:txBody>
              <a:bodyPr vert="horz" wrap="non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>
                          <a:solidFill>
                            <a:srgbClr val="0690DF"/>
                          </a:solidFill>
                          <a:latin typeface="Cambria Math" panose="02040503050406030204" pitchFamily="18" charset="0"/>
                        </a:rPr>
                        <m:t>˅</m:t>
                      </m:r>
                      <m:r>
                        <a:rPr lang="en-US" i="1">
                          <a:solidFill>
                            <a:srgbClr val="0690D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I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p</m:t>
                          </m:r>
                          <m:r>
                            <a:rPr lang="en-IN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˄</m:t>
                          </m:r>
                          <m:r>
                            <a:rPr lang="en-IN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r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GB" b="1" dirty="0">
                  <a:latin typeface="+mj-lt"/>
                  <a:cs typeface="Shruti" panose="020B0502040204020203" pitchFamily="34" charset="0"/>
                </a:endParaRPr>
              </a:p>
            </p:txBody>
          </p:sp>
        </mc:Choice>
        <mc:Fallback xmlns=""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43437FD2-C139-97F7-D6FC-FAF0E5EF3A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6445" y="3242691"/>
                <a:ext cx="1705788" cy="523220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1E494C8-7190-00AC-8B28-10E9AD0C1040}"/>
              </a:ext>
            </a:extLst>
          </p:cNvPr>
          <p:cNvCxnSpPr>
            <a:cxnSpLocks/>
          </p:cNvCxnSpPr>
          <p:nvPr/>
        </p:nvCxnSpPr>
        <p:spPr>
          <a:xfrm>
            <a:off x="4414925" y="2898920"/>
            <a:ext cx="13716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1E494C8-7190-00AC-8B28-10E9AD0C1040}"/>
              </a:ext>
            </a:extLst>
          </p:cNvPr>
          <p:cNvCxnSpPr>
            <a:cxnSpLocks/>
          </p:cNvCxnSpPr>
          <p:nvPr/>
        </p:nvCxnSpPr>
        <p:spPr>
          <a:xfrm>
            <a:off x="3226851" y="4670047"/>
            <a:ext cx="246888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1E494C8-7190-00AC-8B28-10E9AD0C1040}"/>
              </a:ext>
            </a:extLst>
          </p:cNvPr>
          <p:cNvCxnSpPr>
            <a:cxnSpLocks/>
          </p:cNvCxnSpPr>
          <p:nvPr/>
        </p:nvCxnSpPr>
        <p:spPr>
          <a:xfrm>
            <a:off x="6138104" y="4670047"/>
            <a:ext cx="246888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6895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build="p"/>
      <p:bldP spid="7" grpId="0" uiExpand="1" build="p"/>
      <p:bldP spid="8" grpId="0" uiExpand="1" build="p"/>
      <p:bldP spid="9" grpId="0" uiExpand="1" build="p"/>
      <p:bldP spid="10" grpId="0" uiExpand="1" build="p"/>
      <p:bldP spid="11" grpId="0" uiExpand="1" build="p"/>
      <p:bldP spid="14" grpId="0" uiExpand="1" build="p"/>
      <p:bldP spid="15" grpId="0" uiExpand="1" build="p"/>
      <p:bldP spid="16" grpId="0" uiExpand="1" build="p"/>
      <p:bldP spid="17" grpId="0" build="p"/>
      <p:bldP spid="18" grpId="0" build="p"/>
      <p:bldP spid="19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</a:t>
            </a:r>
            <a:r>
              <a:rPr lang="en-IN" dirty="0"/>
              <a:t>ypes of Proposition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CFF9132-2E81-0981-24EC-88F14584E9AE}"/>
              </a:ext>
            </a:extLst>
          </p:cNvPr>
          <p:cNvGrpSpPr/>
          <p:nvPr/>
        </p:nvGrpSpPr>
        <p:grpSpPr>
          <a:xfrm>
            <a:off x="2838892" y="1977656"/>
            <a:ext cx="6677249" cy="1451344"/>
            <a:chOff x="1594881" y="1977656"/>
            <a:chExt cx="6677249" cy="1451344"/>
          </a:xfrm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A170AAF4-3A87-12AE-C4DA-5E21DBD7528D}"/>
                </a:ext>
              </a:extLst>
            </p:cNvPr>
            <p:cNvSpPr/>
            <p:nvPr/>
          </p:nvSpPr>
          <p:spPr>
            <a:xfrm>
              <a:off x="2785730" y="1977656"/>
              <a:ext cx="5486400" cy="1451344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FFC000">
                    <a:tint val="66000"/>
                    <a:satMod val="160000"/>
                  </a:srgbClr>
                </a:gs>
                <a:gs pos="50000">
                  <a:srgbClr val="FFC000">
                    <a:tint val="44500"/>
                    <a:satMod val="160000"/>
                  </a:srgbClr>
                </a:gs>
                <a:gs pos="100000">
                  <a:srgbClr val="FFC000">
                    <a:tint val="23500"/>
                    <a:satMod val="160000"/>
                  </a:srgbClr>
                </a:gs>
              </a:gsLst>
              <a:lin ang="18900000" scaled="1"/>
              <a:tileRect/>
            </a:gradFill>
            <a:ln w="19050"/>
            <a:effectLst>
              <a:outerShdw blurRad="76200" dist="12700" dir="8100000" sy="-23000" kx="800400" algn="b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3600" b="1" dirty="0">
                  <a:solidFill>
                    <a:srgbClr val="002060"/>
                  </a:solidFill>
                </a:rPr>
                <a:t>Simple Proposition </a:t>
              </a:r>
              <a:r>
                <a:rPr lang="en-IN" sz="3600" b="1" dirty="0">
                  <a:solidFill>
                    <a:srgbClr val="FF0000"/>
                  </a:solidFill>
                </a:rPr>
                <a:t>or</a:t>
              </a:r>
              <a:r>
                <a:rPr lang="en-IN" sz="3600" b="1" dirty="0">
                  <a:solidFill>
                    <a:srgbClr val="002060"/>
                  </a:solidFill>
                </a:rPr>
                <a:t> Atomic Proposition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38DAE63E-972A-5A5E-4A01-265F5EC0BB02}"/>
                </a:ext>
              </a:extLst>
            </p:cNvPr>
            <p:cNvSpPr/>
            <p:nvPr/>
          </p:nvSpPr>
          <p:spPr>
            <a:xfrm>
              <a:off x="1594881" y="1977656"/>
              <a:ext cx="1414131" cy="1451344"/>
            </a:xfrm>
            <a:prstGeom prst="ellipse">
              <a:avLst/>
            </a:prstGeom>
            <a:gradFill flip="none" rotWithShape="1">
              <a:gsLst>
                <a:gs pos="0">
                  <a:schemeClr val="accent4">
                    <a:lumMod val="75000"/>
                    <a:tint val="66000"/>
                    <a:satMod val="160000"/>
                  </a:schemeClr>
                </a:gs>
                <a:gs pos="50000">
                  <a:schemeClr val="accent4">
                    <a:lumMod val="75000"/>
                    <a:tint val="44500"/>
                    <a:satMod val="160000"/>
                  </a:schemeClr>
                </a:gs>
                <a:gs pos="100000">
                  <a:schemeClr val="accent4">
                    <a:lumMod val="75000"/>
                    <a:tint val="23500"/>
                    <a:satMod val="1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4800" b="1" dirty="0">
                  <a:solidFill>
                    <a:schemeClr val="tx1"/>
                  </a:solidFill>
                </a:rPr>
                <a:t>1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02F2AFA-6AD2-0592-D8D4-12DB90D0DD65}"/>
              </a:ext>
            </a:extLst>
          </p:cNvPr>
          <p:cNvGrpSpPr/>
          <p:nvPr/>
        </p:nvGrpSpPr>
        <p:grpSpPr>
          <a:xfrm>
            <a:off x="2838892" y="4215832"/>
            <a:ext cx="6677249" cy="1451344"/>
            <a:chOff x="1594881" y="4054549"/>
            <a:chExt cx="6677249" cy="1451344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A704B3CE-7952-55C0-B313-499551AE765B}"/>
                </a:ext>
              </a:extLst>
            </p:cNvPr>
            <p:cNvSpPr/>
            <p:nvPr/>
          </p:nvSpPr>
          <p:spPr>
            <a:xfrm>
              <a:off x="2785730" y="4054549"/>
              <a:ext cx="5486400" cy="1451344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FFC000">
                    <a:tint val="66000"/>
                    <a:satMod val="160000"/>
                  </a:srgbClr>
                </a:gs>
                <a:gs pos="50000">
                  <a:srgbClr val="FFC000">
                    <a:tint val="44500"/>
                    <a:satMod val="160000"/>
                  </a:srgbClr>
                </a:gs>
                <a:gs pos="100000">
                  <a:srgbClr val="FFC000">
                    <a:tint val="23500"/>
                    <a:satMod val="160000"/>
                  </a:srgbClr>
                </a:gs>
              </a:gsLst>
              <a:lin ang="0" scaled="1"/>
              <a:tileRect/>
            </a:gradFill>
            <a:ln w="19050"/>
            <a:effectLst>
              <a:outerShdw blurRad="76200" dist="12700" dir="8100000" sy="-23000" kx="800400" algn="b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3600" b="1" dirty="0">
                  <a:solidFill>
                    <a:srgbClr val="002060"/>
                  </a:solidFill>
                </a:rPr>
                <a:t>Compound Proposition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5523439-2764-9746-A97E-94BE4D7227BE}"/>
                </a:ext>
              </a:extLst>
            </p:cNvPr>
            <p:cNvSpPr/>
            <p:nvPr/>
          </p:nvSpPr>
          <p:spPr>
            <a:xfrm>
              <a:off x="1594881" y="4054549"/>
              <a:ext cx="1414131" cy="1451344"/>
            </a:xfrm>
            <a:prstGeom prst="ellipse">
              <a:avLst/>
            </a:prstGeom>
            <a:gradFill flip="none" rotWithShape="1">
              <a:gsLst>
                <a:gs pos="0">
                  <a:schemeClr val="accent4">
                    <a:lumMod val="75000"/>
                    <a:tint val="66000"/>
                    <a:satMod val="160000"/>
                  </a:schemeClr>
                </a:gs>
                <a:gs pos="50000">
                  <a:schemeClr val="accent4">
                    <a:lumMod val="75000"/>
                    <a:tint val="44500"/>
                    <a:satMod val="160000"/>
                  </a:schemeClr>
                </a:gs>
                <a:gs pos="100000">
                  <a:schemeClr val="accent4">
                    <a:lumMod val="75000"/>
                    <a:tint val="23500"/>
                    <a:satMod val="1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4800" b="1" dirty="0">
                  <a:solidFill>
                    <a:schemeClr val="tx1"/>
                  </a:solidFill>
                </a:rPr>
                <a:t>2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B7D1A07E-F5AA-3EE4-F468-48E6BBAE0A27}"/>
              </a:ext>
            </a:extLst>
          </p:cNvPr>
          <p:cNvSpPr txBox="1"/>
          <p:nvPr/>
        </p:nvSpPr>
        <p:spPr>
          <a:xfrm>
            <a:off x="144618" y="864044"/>
            <a:ext cx="6126480" cy="4801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65113" marR="0" lvl="0" indent="-265113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B84742"/>
              </a:buClr>
              <a:buSzTx/>
              <a:buFont typeface="Wingdings 3" panose="05040102010807070707" pitchFamily="18" charset="2"/>
              <a:buChar char=""/>
              <a:tabLst/>
              <a:defRPr/>
            </a:pPr>
            <a:r>
              <a:rPr kumimoji="0" lang="en-IN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There are two types of propositions:</a:t>
            </a:r>
          </a:p>
        </p:txBody>
      </p:sp>
    </p:spTree>
    <p:extLst>
      <p:ext uri="{BB962C8B-B14F-4D97-AF65-F5344CB8AC3E}">
        <p14:creationId xmlns:p14="http://schemas.microsoft.com/office/powerpoint/2010/main" val="3667548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FA00D5-A286-E9F1-8A72-C96002079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  <a:cs typeface="Shruti" panose="020B0502040204020203" pitchFamily="34" charset="0"/>
              </a:rPr>
              <a:t>Conjunctive Normal Form </a:t>
            </a:r>
            <a:r>
              <a:rPr lang="en-IN" sz="3600" dirty="0"/>
              <a:t>(</a:t>
            </a:r>
            <a:r>
              <a:rPr lang="en-IN" sz="3600" dirty="0">
                <a:solidFill>
                  <a:srgbClr val="FF0000"/>
                </a:solidFill>
              </a:rPr>
              <a:t>Cont’d</a:t>
            </a:r>
            <a:r>
              <a:rPr lang="en-IN" sz="3600" dirty="0"/>
              <a:t>)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A9E1F8-7887-8DEF-7E3A-BCDEEBFA8AA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>
                  <a:lnSpc>
                    <a:spcPct val="150000"/>
                  </a:lnSpc>
                </a:pPr>
                <a:r>
                  <a:rPr lang="en-US" b="1" dirty="0">
                    <a:latin typeface="+mj-lt"/>
                  </a:rPr>
                  <a:t>Procedure to construct CNF:</a:t>
                </a:r>
                <a:endParaRPr lang="en-IN" b="1" dirty="0">
                  <a:latin typeface="+mj-lt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en-US" dirty="0">
                    <a:latin typeface="+mj-lt"/>
                  </a:rPr>
                  <a:t>Replace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" </m:t>
                    </m:r>
                    <m:r>
                      <a:rPr lang="en-US" b="1">
                        <a:latin typeface="Cambria Math" panose="02040503050406030204" pitchFamily="18" charset="0"/>
                      </a:rPr>
                      <m:t>→ ,  </m:t>
                    </m:r>
                    <m:r>
                      <a:rPr lang="en-US">
                        <a:latin typeface="Cambria Math" panose="02040503050406030204" pitchFamily="18" charset="0"/>
                      </a:rPr>
                      <m:t>⇄ "</m:t>
                    </m:r>
                  </m:oMath>
                </a14:m>
                <a:r>
                  <a:rPr lang="en-US" b="1" dirty="0">
                    <a:latin typeface="+mj-lt"/>
                  </a:rPr>
                  <a:t>  </a:t>
                </a:r>
                <a:r>
                  <a:rPr lang="en-US" dirty="0">
                    <a:latin typeface="+mj-lt"/>
                  </a:rPr>
                  <a:t>by using logical connectives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>
                        <a:latin typeface="Cambria Math" panose="02040503050406030204" pitchFamily="18" charset="0"/>
                      </a:rPr>
                      <m:t>"¬ , ˅ , ˄” .</m:t>
                    </m:r>
                  </m:oMath>
                </a14:m>
                <a:endParaRPr lang="en-IN" dirty="0">
                  <a:latin typeface="+mj-lt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en-US" dirty="0">
                    <a:latin typeface="+mj-lt"/>
                  </a:rPr>
                  <a:t>Use De Morgan’s laws to eliminate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" </m:t>
                    </m:r>
                    <m:r>
                      <a:rPr lang="en-US">
                        <a:latin typeface="Cambria Math" panose="02040503050406030204" pitchFamily="18" charset="0"/>
                      </a:rPr>
                      <m:t>¬ "</m:t>
                    </m:r>
                  </m:oMath>
                </a14:m>
                <a:r>
                  <a:rPr lang="en-US" dirty="0">
                    <a:latin typeface="+mj-lt"/>
                  </a:rPr>
                  <a:t> before sum or products.</a:t>
                </a:r>
                <a:endParaRPr lang="en-IN" dirty="0">
                  <a:latin typeface="+mj-lt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en-US" dirty="0">
                    <a:latin typeface="+mj-lt"/>
                  </a:rPr>
                  <a:t>Apply distributive law until a product of elementary sum is obtained.</a:t>
                </a:r>
                <a:endParaRPr lang="en-IN" dirty="0">
                  <a:latin typeface="+mj-lt"/>
                </a:endParaRPr>
              </a:p>
              <a:p>
                <a:pPr lvl="0">
                  <a:lnSpc>
                    <a:spcPct val="150000"/>
                  </a:lnSpc>
                </a:pPr>
                <a:r>
                  <a:rPr lang="en-US" b="1" dirty="0">
                    <a:latin typeface="+mj-lt"/>
                  </a:rPr>
                  <a:t>Useful equivalence relation:</a:t>
                </a:r>
                <a:endParaRPr lang="en-IN" b="1" dirty="0">
                  <a:latin typeface="+mj-lt"/>
                </a:endParaRP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b="1">
                        <a:latin typeface="Cambria Math" panose="02040503050406030204" pitchFamily="18" charset="0"/>
                      </a:rPr>
                      <m:t>→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q</m:t>
                    </m:r>
                    <m:r>
                      <a:rPr lang="en-US">
                        <a:latin typeface="Cambria Math" panose="02040503050406030204" pitchFamily="18" charset="0"/>
                      </a:rPr>
                      <m:t>≡¬ 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>
                        <a:latin typeface="Cambria Math" panose="02040503050406030204" pitchFamily="18" charset="0"/>
                      </a:rPr>
                      <m:t> ˅ 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q</m:t>
                    </m:r>
                  </m:oMath>
                </a14:m>
                <a:endParaRPr lang="en-IN" dirty="0">
                  <a:latin typeface="+mj-lt"/>
                </a:endParaRP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>
                        <a:latin typeface="Cambria Math" panose="02040503050406030204" pitchFamily="18" charset="0"/>
                      </a:rPr>
                      <m:t>⇄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q</m:t>
                    </m:r>
                    <m:r>
                      <a:rPr lang="en-US">
                        <a:latin typeface="Cambria Math" panose="02040503050406030204" pitchFamily="18" charset="0"/>
                      </a:rPr>
                      <m:t>≡</m:t>
                    </m:r>
                    <m:d>
                      <m:d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p</m:t>
                        </m:r>
                        <m:r>
                          <a:rPr lang="en-US" b="1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q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IN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>
                        <a:latin typeface="Cambria Math" panose="02040503050406030204" pitchFamily="18" charset="0"/>
                      </a:rPr>
                      <m:t>˄ </m:t>
                    </m:r>
                    <m:d>
                      <m:d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q</m:t>
                        </m:r>
                        <m:r>
                          <a:rPr lang="en-US" b="1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p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endParaRPr lang="en-IN" dirty="0">
                  <a:latin typeface="+mj-lt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A2A9E1F8-7887-8DEF-7E3A-BCDEEBFA8A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29125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FA00D5-A286-E9F1-8A72-C96002079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  <a:cs typeface="Shruti" panose="020B0502040204020203" pitchFamily="34" charset="0"/>
              </a:rPr>
              <a:t>Factor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A9E1F8-7887-8DEF-7E3A-BCDEEBFA8AA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>
                  <a:lnSpc>
                    <a:spcPct val="150000"/>
                  </a:lnSpc>
                </a:pPr>
                <a:r>
                  <a:rPr lang="en-US" dirty="0"/>
                  <a:t>For any CNF, each part is known as </a:t>
                </a:r>
                <a:r>
                  <a:rPr lang="en-US" b="1" dirty="0">
                    <a:solidFill>
                      <a:srgbClr val="FF0000"/>
                    </a:solidFill>
                  </a:rPr>
                  <a:t>Factor</a:t>
                </a:r>
                <a:r>
                  <a:rPr lang="en-US" dirty="0"/>
                  <a:t>.</a:t>
                </a:r>
                <a:endParaRPr lang="en-IN" dirty="0"/>
              </a:p>
              <a:p>
                <a:pPr lvl="0">
                  <a:lnSpc>
                    <a:spcPct val="150000"/>
                  </a:lnSpc>
                </a:pPr>
                <a:r>
                  <a:rPr lang="en-US" dirty="0"/>
                  <a:t>Each factor is fundamental conjunction.</a:t>
                </a:r>
                <a:endParaRPr lang="en-IN" dirty="0"/>
              </a:p>
              <a:p>
                <a:pPr lvl="0">
                  <a:lnSpc>
                    <a:spcPct val="150000"/>
                  </a:lnSpc>
                </a:pPr>
                <a:r>
                  <a:rPr lang="en-US" b="1" dirty="0"/>
                  <a:t>Example:</a:t>
                </a:r>
                <a:endParaRPr lang="en-IN" dirty="0"/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solidFill>
                          <a:srgbClr val="0690DF"/>
                        </a:solidFill>
                        <a:latin typeface="Cambria Math" panose="02040503050406030204" pitchFamily="18" charset="0"/>
                      </a:rPr>
                      <m:t>p</m:t>
                    </m:r>
                    <m:r>
                      <a:rPr lang="en-IN" b="0" i="0" smtClean="0">
                        <a:solidFill>
                          <a:srgbClr val="0690DF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>
                        <a:latin typeface="Cambria Math" panose="02040503050406030204" pitchFamily="18" charset="0"/>
                      </a:rPr>
                      <m:t>˄</m:t>
                    </m:r>
                    <m:r>
                      <a:rPr lang="en-IN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IN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q</m:t>
                        </m:r>
                        <m:r>
                          <a:rPr lang="en-IN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˅ </m:t>
                        </m:r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  <m:r>
                          <a:rPr lang="en-US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US" dirty="0"/>
                  <a:t> is CNF.</a:t>
                </a:r>
                <a:endParaRPr lang="en-IN" dirty="0"/>
              </a:p>
              <a:p>
                <a:pPr marL="457200" lvl="1" indent="0">
                  <a:lnSpc>
                    <a:spcPct val="150000"/>
                  </a:lnSpc>
                  <a:buNone/>
                </a:pPr>
                <a:r>
                  <a:rPr lang="en-US" dirty="0"/>
                  <a:t>    </a:t>
                </a:r>
                <a:r>
                  <a:rPr lang="en-US" b="1" dirty="0"/>
                  <a:t>Factors: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mtClean="0">
                        <a:solidFill>
                          <a:srgbClr val="0690DF"/>
                        </a:solidFill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>
                        <a:latin typeface="Cambria Math" panose="02040503050406030204" pitchFamily="18" charset="0"/>
                      </a:rPr>
                      <m:t> ,  </m:t>
                    </m:r>
                    <m:r>
                      <m:rPr>
                        <m:sty m:val="p"/>
                      </m:rPr>
                      <a:rPr lang="en-US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q</m:t>
                    </m:r>
                    <m:r>
                      <a:rPr lang="en-IN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˅</m:t>
                    </m:r>
                    <m:r>
                      <a:rPr lang="en-IN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r</m:t>
                    </m:r>
                  </m:oMath>
                </a14:m>
                <a:endParaRPr lang="en-IN" dirty="0"/>
              </a:p>
              <a:p>
                <a:pPr lvl="0">
                  <a:lnSpc>
                    <a:spcPct val="150000"/>
                  </a:lnSpc>
                </a:pPr>
                <a:r>
                  <a:rPr lang="en-US" dirty="0"/>
                  <a:t>In CNF, 	if every factor is T, then CNF is True. </a:t>
                </a:r>
              </a:p>
              <a:p>
                <a:pPr marL="0" lvl="0" indent="0">
                  <a:lnSpc>
                    <a:spcPct val="150000"/>
                  </a:lnSpc>
                  <a:buNone/>
                </a:pPr>
                <a:r>
                  <a:rPr lang="en-US" dirty="0"/>
                  <a:t>		i.e. Given logical expression is Tautology.</a:t>
                </a:r>
                <a:endParaRPr lang="en-I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A2A9E1F8-7887-8DEF-7E3A-BCDEEBFA8A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90306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4CEE54-F8D3-E00A-71F1-D3A7AA18A2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D821DDF-FC28-7FA4-840E-3093A4AF3D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 7.2</a:t>
            </a:r>
            <a:r>
              <a:rPr lang="en-GB" dirty="0"/>
              <a:t> ⇝ Example 1.1</a:t>
            </a:r>
            <a:endParaRPr lang="en-IN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2573ED7-A941-7F9E-C3E0-02299F79ADCE}"/>
              </a:ext>
            </a:extLst>
          </p:cNvPr>
          <p:cNvSpPr/>
          <p:nvPr/>
        </p:nvSpPr>
        <p:spPr>
          <a:xfrm>
            <a:off x="81336" y="800780"/>
            <a:ext cx="1810115" cy="483098"/>
          </a:xfrm>
          <a:prstGeom prst="roundRect">
            <a:avLst/>
          </a:pr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Question</a:t>
            </a:r>
            <a:endParaRPr lang="en-IN" sz="28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FB083363-ADFD-653A-25E4-CDA8F8940C54}"/>
                  </a:ext>
                </a:extLst>
              </p:cNvPr>
              <p:cNvSpPr/>
              <p:nvPr/>
            </p:nvSpPr>
            <p:spPr>
              <a:xfrm>
                <a:off x="1891451" y="780719"/>
                <a:ext cx="6775381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spAutoFit/>
              </a:bodyPr>
              <a:lstStyle/>
              <a:p>
                <a:r>
                  <a:rPr lang="en-US" sz="2800" dirty="0">
                    <a:solidFill>
                      <a:srgbClr val="002060"/>
                    </a:solidFill>
                    <a:latin typeface="+mj-lt"/>
                  </a:rPr>
                  <a:t>Find conjunctive normal form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sz="280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˄ ( </m:t>
                    </m:r>
                    <m:r>
                      <m:rPr>
                        <m:sty m:val="p"/>
                      </m:rPr>
                      <a:rPr lang="en-US" sz="2800" i="0" dirty="0" err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sz="2800" i="0" dirty="0" err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m:rPr>
                        <m:sty m:val="p"/>
                      </m:rPr>
                      <a:rPr lang="en-US" sz="2800" i="0" dirty="0" err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q</m:t>
                    </m:r>
                    <m:r>
                      <a:rPr lang="en-US" sz="2800" i="0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)</m:t>
                    </m:r>
                  </m:oMath>
                </a14:m>
                <a:r>
                  <a:rPr lang="en-US" sz="2800" dirty="0">
                    <a:solidFill>
                      <a:srgbClr val="002060"/>
                    </a:solidFill>
                    <a:latin typeface="+mj-lt"/>
                  </a:rPr>
                  <a:t>.</a:t>
                </a:r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FB083363-ADFD-653A-25E4-CDA8F8940C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1451" y="780719"/>
                <a:ext cx="6775381" cy="523220"/>
              </a:xfrm>
              <a:prstGeom prst="rect">
                <a:avLst/>
              </a:prstGeom>
              <a:blipFill rotWithShape="0">
                <a:blip r:embed="rId2"/>
                <a:stretch>
                  <a:fillRect l="-1799" t="-11628" r="-809" b="-3139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450FCD01-C3F3-5606-A80B-C55C310A5B77}"/>
              </a:ext>
            </a:extLst>
          </p:cNvPr>
          <p:cNvSpPr/>
          <p:nvPr/>
        </p:nvSpPr>
        <p:spPr>
          <a:xfrm>
            <a:off x="81336" y="1442145"/>
            <a:ext cx="1810115" cy="483098"/>
          </a:xfrm>
          <a:prstGeom prst="roundRect">
            <a:avLst/>
          </a:pr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Solution </a:t>
            </a:r>
            <a:endParaRPr lang="en-IN" sz="28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31123EEC-539B-5C82-434D-3E17B30BF347}"/>
                  </a:ext>
                </a:extLst>
              </p:cNvPr>
              <p:cNvSpPr/>
              <p:nvPr/>
            </p:nvSpPr>
            <p:spPr>
              <a:xfrm>
                <a:off x="81336" y="2072255"/>
                <a:ext cx="3187028" cy="49811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800" dirty="0">
                    <a:solidFill>
                      <a:srgbClr val="002060"/>
                    </a:solidFill>
                  </a:rPr>
                  <a:t>Here,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sz="280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˄ ( </m:t>
                    </m:r>
                    <m:r>
                      <m:rPr>
                        <m:sty m:val="p"/>
                      </m:rPr>
                      <a:rPr lang="en-US" sz="2800" i="0" dirty="0" err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sz="2800" i="0" dirty="0" err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m:rPr>
                        <m:sty m:val="p"/>
                      </m:rPr>
                      <a:rPr lang="en-US" sz="2800" i="0" dirty="0" err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q</m:t>
                    </m:r>
                    <m:r>
                      <a:rPr lang="en-US" sz="2800" i="0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)</m:t>
                    </m:r>
                  </m:oMath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31123EEC-539B-5C82-434D-3E17B30BF3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36" y="2072255"/>
                <a:ext cx="3187028" cy="498119"/>
              </a:xfrm>
              <a:prstGeom prst="rect">
                <a:avLst/>
              </a:prstGeom>
              <a:blipFill rotWithShape="0">
                <a:blip r:embed="rId3"/>
                <a:stretch>
                  <a:fillRect l="-3824" t="-14634" b="-3536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15926EE1-4B50-8226-C892-B97F71586A0A}"/>
                  </a:ext>
                </a:extLst>
              </p:cNvPr>
              <p:cNvSpPr/>
              <p:nvPr/>
            </p:nvSpPr>
            <p:spPr>
              <a:xfrm>
                <a:off x="923805" y="2975052"/>
                <a:ext cx="1118767" cy="62485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lvl="1" algn="just">
                  <a:lnSpc>
                    <a:spcPct val="150000"/>
                  </a:lnSpc>
                  <a:spcBef>
                    <a:spcPts val="500"/>
                  </a:spcBef>
                  <a:buClr>
                    <a:srgbClr val="B84742"/>
                  </a:buClr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lang="en-US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˄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15926EE1-4B50-8226-C892-B97F71586A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805" y="2975052"/>
                <a:ext cx="1118767" cy="62485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B1084B5-4DE2-2D27-4A6E-D3663D574DA1}"/>
                  </a:ext>
                </a:extLst>
              </p:cNvPr>
              <p:cNvSpPr/>
              <p:nvPr/>
            </p:nvSpPr>
            <p:spPr>
              <a:xfrm>
                <a:off x="1978021" y="2975052"/>
                <a:ext cx="1710471" cy="62485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lvl="1" algn="just">
                  <a:lnSpc>
                    <a:spcPct val="150000"/>
                  </a:lnSpc>
                  <a:spcBef>
                    <a:spcPts val="500"/>
                  </a:spcBef>
                  <a:buClr>
                    <a:srgbClr val="B84742"/>
                  </a:buClr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IN" sz="2800" b="0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¬ </m:t>
                      </m:r>
                      <m:r>
                        <m:rPr>
                          <m:sty m:val="p"/>
                        </m:rPr>
                        <a:rPr lang="en-US" sz="28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lang="en-US" sz="28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˅ </m:t>
                      </m:r>
                      <m:r>
                        <m:rPr>
                          <m:sty m:val="p"/>
                        </m:rPr>
                        <a:rPr lang="en-US" sz="28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q</m:t>
                      </m:r>
                      <m:r>
                        <a:rPr lang="en-IN" sz="28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i="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N" sz="2800" dirty="0">
                  <a:solidFill>
                    <a:srgbClr val="FF000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4B1084B5-4DE2-2D27-4A6E-D3663D574D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8021" y="2975052"/>
                <a:ext cx="1710471" cy="62485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5EFE042-B23D-BE40-8DD5-39E879E6B331}"/>
              </a:ext>
            </a:extLst>
          </p:cNvPr>
          <p:cNvSpPr txBox="1">
            <a:spLocks/>
          </p:cNvSpPr>
          <p:nvPr/>
        </p:nvSpPr>
        <p:spPr>
          <a:xfrm>
            <a:off x="923805" y="4023972"/>
            <a:ext cx="4787798" cy="7221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algn="l">
              <a:lnSpc>
                <a:spcPct val="150000"/>
              </a:lnSpc>
              <a:buNone/>
            </a:pPr>
            <a:r>
              <a:rPr lang="en-US" dirty="0"/>
              <a:t>Which is required form of a </a:t>
            </a:r>
            <a:r>
              <a:rPr lang="en-US" b="1" dirty="0">
                <a:solidFill>
                  <a:srgbClr val="FF0000"/>
                </a:solidFill>
              </a:rPr>
              <a:t>CNF</a:t>
            </a:r>
            <a:r>
              <a:rPr lang="en-US" dirty="0"/>
              <a:t>.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F02727B-1004-BCC6-7C65-EB18B4832950}"/>
              </a:ext>
            </a:extLst>
          </p:cNvPr>
          <p:cNvGrpSpPr/>
          <p:nvPr/>
        </p:nvGrpSpPr>
        <p:grpSpPr>
          <a:xfrm>
            <a:off x="5415041" y="2975052"/>
            <a:ext cx="3550922" cy="703771"/>
            <a:chOff x="7092409" y="2248504"/>
            <a:chExt cx="3550922" cy="76492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CD8FD37C-1C09-6F63-C8F0-BBD0341C2738}"/>
                    </a:ext>
                  </a:extLst>
                </p:cNvPr>
                <p:cNvSpPr/>
                <p:nvPr/>
              </p:nvSpPr>
              <p:spPr>
                <a:xfrm>
                  <a:off x="7143844" y="2248504"/>
                  <a:ext cx="3448051" cy="72211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lvl="1" algn="just">
                    <a:lnSpc>
                      <a:spcPct val="150000"/>
                    </a:lnSpc>
                    <a:spcBef>
                      <a:spcPts val="500"/>
                    </a:spcBef>
                    <a:buClr>
                      <a:srgbClr val="B84742"/>
                    </a:buClr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2800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∵</m:t>
                        </m:r>
                        <m:r>
                          <m:rPr>
                            <m:sty m:val="p"/>
                          </m:rPr>
                          <a:rPr lang="en-US" sz="2800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p</m:t>
                        </m:r>
                        <m:r>
                          <a:rPr lang="en-US" sz="2800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sz="2800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q</m:t>
                        </m:r>
                        <m:r>
                          <a:rPr lang="en-US" sz="2800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≡( ¬ </m:t>
                        </m:r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p</m:t>
                        </m:r>
                        <m:r>
                          <a:rPr lang="en-US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˅ </m:t>
                        </m:r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q</m:t>
                        </m:r>
                        <m: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800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CD8FD37C-1C09-6F63-C8F0-BBD0341C273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43844" y="2248504"/>
                  <a:ext cx="3448051" cy="722118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2B95A47F-2B0F-4E6F-F37D-CD6D56297CA2}"/>
                </a:ext>
              </a:extLst>
            </p:cNvPr>
            <p:cNvSpPr/>
            <p:nvPr/>
          </p:nvSpPr>
          <p:spPr>
            <a:xfrm>
              <a:off x="7092409" y="2291305"/>
              <a:ext cx="3550922" cy="722119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2C167B2-81C8-BC32-77E1-48B9AA074D0E}"/>
              </a:ext>
            </a:extLst>
          </p:cNvPr>
          <p:cNvCxnSpPr>
            <a:cxnSpLocks/>
          </p:cNvCxnSpPr>
          <p:nvPr/>
        </p:nvCxnSpPr>
        <p:spPr>
          <a:xfrm>
            <a:off x="1650136" y="2570374"/>
            <a:ext cx="12960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6658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" grpId="0" animBg="1"/>
      <p:bldP spid="63" grpId="0" animBg="1"/>
      <p:bldP spid="3" grpId="0" animBg="1"/>
      <p:bldP spid="5" grpId="0"/>
      <p:bldP spid="7" grpId="0"/>
      <p:bldP spid="11" grpId="0" uiExpand="1" build="p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4CEE54-F8D3-E00A-71F1-D3A7AA18A2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01836ABC-76B7-949A-5D8A-70E4F00ADA9D}"/>
                  </a:ext>
                </a:extLst>
              </p:cNvPr>
              <p:cNvSpPr/>
              <p:nvPr/>
            </p:nvSpPr>
            <p:spPr>
              <a:xfrm>
                <a:off x="254987" y="3766186"/>
                <a:ext cx="4421469" cy="63222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d>
                        <m:dPr>
                          <m:ctrlP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IN" sz="28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8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                                          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01836ABC-76B7-949A-5D8A-70E4F00ADA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987" y="3766186"/>
                <a:ext cx="4421469" cy="632226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3">
            <a:extLst>
              <a:ext uri="{FF2B5EF4-FFF2-40B4-BE49-F238E27FC236}">
                <a16:creationId xmlns:a16="http://schemas.microsoft.com/office/drawing/2014/main" id="{CD821DDF-FC28-7FA4-840E-3093A4AF3D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 7.2</a:t>
            </a:r>
            <a:r>
              <a:rPr lang="en-GB" dirty="0"/>
              <a:t> ⇝ Example 1.2</a:t>
            </a:r>
            <a:endParaRPr lang="en-IN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2573ED7-A941-7F9E-C3E0-02299F79ADCE}"/>
              </a:ext>
            </a:extLst>
          </p:cNvPr>
          <p:cNvSpPr/>
          <p:nvPr/>
        </p:nvSpPr>
        <p:spPr>
          <a:xfrm>
            <a:off x="81333" y="808739"/>
            <a:ext cx="1810115" cy="483098"/>
          </a:xfrm>
          <a:prstGeom prst="roundRect">
            <a:avLst/>
          </a:pr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Question</a:t>
            </a:r>
            <a:endParaRPr lang="en-IN" sz="28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FB083363-ADFD-653A-25E4-CDA8F8940C54}"/>
                  </a:ext>
                </a:extLst>
              </p:cNvPr>
              <p:cNvSpPr/>
              <p:nvPr/>
            </p:nvSpPr>
            <p:spPr>
              <a:xfrm>
                <a:off x="1891446" y="792914"/>
                <a:ext cx="8129918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spAutoFit/>
              </a:bodyPr>
              <a:lstStyle/>
              <a:p>
                <a:r>
                  <a:rPr lang="en-US" sz="2800" dirty="0">
                    <a:solidFill>
                      <a:srgbClr val="002060"/>
                    </a:solidFill>
                    <a:latin typeface="+mj-lt"/>
                  </a:rPr>
                  <a:t>Find conjunctive normal form of </a:t>
                </a:r>
                <a14:m>
                  <m:oMath xmlns:m="http://schemas.openxmlformats.org/officeDocument/2006/math">
                    <m:r>
                      <a:rPr lang="en-US" sz="280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¬ ( </m:t>
                    </m:r>
                    <m:r>
                      <m:rPr>
                        <m:sty m:val="p"/>
                      </m:rPr>
                      <a:rPr lang="en-US" sz="280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sz="280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˅ </m:t>
                    </m:r>
                    <m:r>
                      <m:rPr>
                        <m:sty m:val="p"/>
                      </m:rPr>
                      <a:rPr lang="en-US" sz="280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q</m:t>
                    </m:r>
                    <m:r>
                      <a:rPr lang="en-US" sz="280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)⇄( </m:t>
                    </m:r>
                    <m:r>
                      <m:rPr>
                        <m:sty m:val="p"/>
                      </m:rPr>
                      <a:rPr lang="en-US" sz="280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sz="280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˄ </m:t>
                    </m:r>
                    <m:r>
                      <m:rPr>
                        <m:sty m:val="p"/>
                      </m:rPr>
                      <a:rPr lang="en-US" sz="280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q</m:t>
                    </m:r>
                    <m:r>
                      <a:rPr lang="en-US" sz="280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)</m:t>
                    </m:r>
                  </m:oMath>
                </a14:m>
                <a:r>
                  <a:rPr lang="en-US" sz="2800" dirty="0">
                    <a:solidFill>
                      <a:srgbClr val="002060"/>
                    </a:solidFill>
                    <a:latin typeface="+mj-lt"/>
                  </a:rPr>
                  <a:t>.</a:t>
                </a:r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FB083363-ADFD-653A-25E4-CDA8F8940C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1446" y="792914"/>
                <a:ext cx="8129918" cy="523220"/>
              </a:xfrm>
              <a:prstGeom prst="rect">
                <a:avLst/>
              </a:prstGeom>
              <a:blipFill rotWithShape="0">
                <a:blip r:embed="rId3"/>
                <a:stretch>
                  <a:fillRect l="-1499" t="-11628" r="-525" b="-3139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450FCD01-C3F3-5606-A80B-C55C310A5B77}"/>
              </a:ext>
            </a:extLst>
          </p:cNvPr>
          <p:cNvSpPr/>
          <p:nvPr/>
        </p:nvSpPr>
        <p:spPr>
          <a:xfrm>
            <a:off x="81331" y="1457692"/>
            <a:ext cx="1810115" cy="483098"/>
          </a:xfrm>
          <a:prstGeom prst="roundRect">
            <a:avLst/>
          </a:pr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Solution </a:t>
            </a:r>
            <a:endParaRPr lang="en-IN" sz="28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31123EEC-539B-5C82-434D-3E17B30BF347}"/>
                  </a:ext>
                </a:extLst>
              </p:cNvPr>
              <p:cNvSpPr/>
              <p:nvPr/>
            </p:nvSpPr>
            <p:spPr>
              <a:xfrm>
                <a:off x="81331" y="2188879"/>
                <a:ext cx="4421468" cy="63222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800" dirty="0">
                    <a:solidFill>
                      <a:srgbClr val="002060"/>
                    </a:solidFill>
                  </a:rPr>
                  <a:t>Here, </a:t>
                </a:r>
                <a14:m>
                  <m:oMath xmlns:m="http://schemas.openxmlformats.org/officeDocument/2006/math">
                    <m:r>
                      <a:rPr lang="en-IN" sz="2800" b="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¬ ( </m:t>
                    </m:r>
                    <m:r>
                      <m:rPr>
                        <m:sty m:val="p"/>
                      </m:rPr>
                      <a:rPr lang="en-US" sz="280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sz="280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˅ </m:t>
                    </m:r>
                    <m:r>
                      <m:rPr>
                        <m:sty m:val="p"/>
                      </m:rPr>
                      <a:rPr lang="en-US" sz="280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q</m:t>
                    </m:r>
                    <m:r>
                      <a:rPr lang="en-US" sz="280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)⇄</m:t>
                    </m:r>
                    <m:d>
                      <m:dPr>
                        <m:ctrlPr>
                          <a:rPr lang="en-US" sz="280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800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p</m:t>
                        </m:r>
                        <m:r>
                          <a:rPr lang="en-US" sz="2800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 ˄ </m:t>
                        </m:r>
                        <m:r>
                          <m:rPr>
                            <m:sty m:val="p"/>
                          </m:rPr>
                          <a:rPr lang="en-US" sz="2800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q</m:t>
                        </m:r>
                        <m:r>
                          <a:rPr lang="en-US" sz="2800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31123EEC-539B-5C82-434D-3E17B30BF3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31" y="2188879"/>
                <a:ext cx="4421468" cy="632226"/>
              </a:xfrm>
              <a:prstGeom prst="rect">
                <a:avLst/>
              </a:prstGeom>
              <a:blipFill rotWithShape="0">
                <a:blip r:embed="rId4"/>
                <a:stretch>
                  <a:fillRect l="-2755" t="-962" b="-1730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B2DD764-E0CF-E232-63B1-A3E40A936051}"/>
              </a:ext>
            </a:extLst>
          </p:cNvPr>
          <p:cNvSpPr/>
          <p:nvPr/>
        </p:nvSpPr>
        <p:spPr>
          <a:xfrm>
            <a:off x="2643323" y="2337614"/>
            <a:ext cx="411855" cy="3600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7575067-5D99-05C1-F035-B95DAAF200EA}"/>
              </a:ext>
            </a:extLst>
          </p:cNvPr>
          <p:cNvGrpSpPr/>
          <p:nvPr/>
        </p:nvGrpSpPr>
        <p:grpSpPr>
          <a:xfrm>
            <a:off x="6897265" y="2173351"/>
            <a:ext cx="5160509" cy="684000"/>
            <a:chOff x="7092409" y="2291302"/>
            <a:chExt cx="3550922" cy="88786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AD6B817E-A5F0-F41F-7665-0B172EE406CD}"/>
                    </a:ext>
                  </a:extLst>
                </p:cNvPr>
                <p:cNvSpPr/>
                <p:nvPr/>
              </p:nvSpPr>
              <p:spPr>
                <a:xfrm>
                  <a:off x="7143844" y="2316152"/>
                  <a:ext cx="3448051" cy="722117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lvl="1" algn="just">
                    <a:lnSpc>
                      <a:spcPct val="150000"/>
                    </a:lnSpc>
                    <a:spcBef>
                      <a:spcPts val="500"/>
                    </a:spcBef>
                    <a:buClr>
                      <a:srgbClr val="B84742"/>
                    </a:buClr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2800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∵</m:t>
                        </m:r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p</m:t>
                        </m:r>
                        <m:r>
                          <a:rPr lang="en-US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⇄</m:t>
                        </m:r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q</m:t>
                        </m:r>
                        <m:r>
                          <a:rPr lang="en-US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≡</m:t>
                        </m:r>
                        <m:d>
                          <m:dPr>
                            <m:ctrlPr>
                              <a:rPr lang="en-IN" sz="2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sz="28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p</m:t>
                            </m:r>
                            <m:r>
                              <a:rPr lang="en-US" sz="2800" b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→</m:t>
                            </m:r>
                            <m:r>
                              <m:rPr>
                                <m:sty m:val="p"/>
                              </m:rPr>
                              <a:rPr lang="en-US" sz="28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q</m:t>
                            </m:r>
                            <m:r>
                              <a:rPr lang="en-US" sz="28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  <m: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˄ </m:t>
                        </m:r>
                        <m:d>
                          <m:dPr>
                            <m:ctrlPr>
                              <a:rPr lang="en-IN" sz="2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sz="28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q</m:t>
                            </m:r>
                            <m:r>
                              <a:rPr lang="en-US" sz="2800" b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→</m:t>
                            </m:r>
                            <m:r>
                              <m:rPr>
                                <m:sty m:val="p"/>
                              </m:rPr>
                              <a:rPr lang="en-US" sz="28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p</m:t>
                            </m:r>
                            <m:r>
                              <a:rPr lang="en-US" sz="28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AD6B817E-A5F0-F41F-7665-0B172EE406C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43844" y="2316152"/>
                  <a:ext cx="3448051" cy="72211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0B882B40-2FDE-161B-CD51-83FAE6092701}"/>
                </a:ext>
              </a:extLst>
            </p:cNvPr>
            <p:cNvSpPr/>
            <p:nvPr/>
          </p:nvSpPr>
          <p:spPr>
            <a:xfrm>
              <a:off x="7092409" y="2291302"/>
              <a:ext cx="3550922" cy="887867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80EA0BA5-46D2-0119-36D2-D0B285998655}"/>
                  </a:ext>
                </a:extLst>
              </p:cNvPr>
              <p:cNvSpPr/>
              <p:nvPr/>
            </p:nvSpPr>
            <p:spPr>
              <a:xfrm>
                <a:off x="81331" y="2954962"/>
                <a:ext cx="4421468" cy="63222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d>
                        <m:dPr>
                          <m:ctrlP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¬ </m:t>
                          </m:r>
                          <m:d>
                            <m:dPr>
                              <m:ctrlPr>
                                <a:rPr lang="en-US" sz="28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800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p</m:t>
                              </m:r>
                              <m:r>
                                <a:rPr lang="en-US" sz="2800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˅ </m:t>
                              </m:r>
                              <m:r>
                                <m:rPr>
                                  <m:sty m:val="p"/>
                                </m:rPr>
                                <a:rPr lang="en-US" sz="2800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q</m:t>
                              </m:r>
                              <m:r>
                                <a:rPr lang="en-US" sz="2800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US" sz="2800" b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→</m:t>
                          </m:r>
                          <m:d>
                            <m:dPr>
                              <m:ctrlPr>
                                <a:rPr lang="en-US" sz="2800" i="1" dirty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dirty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800" dirty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p</m:t>
                              </m:r>
                              <m:r>
                                <a:rPr lang="en-US" sz="2800" dirty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 ˄ </m:t>
                              </m:r>
                              <m:r>
                                <m:rPr>
                                  <m:sty m:val="p"/>
                                </m:rPr>
                                <a:rPr lang="en-US" sz="2800" dirty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q</m:t>
                              </m:r>
                              <m:r>
                                <a:rPr lang="en-US" sz="2800" dirty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80EA0BA5-46D2-0119-36D2-D0B2859986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31" y="2954962"/>
                <a:ext cx="4421468" cy="632226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97B1E41C-59D4-2452-2373-79F04ABCEB07}"/>
                  </a:ext>
                </a:extLst>
              </p:cNvPr>
              <p:cNvSpPr/>
              <p:nvPr/>
            </p:nvSpPr>
            <p:spPr>
              <a:xfrm>
                <a:off x="4211371" y="2954962"/>
                <a:ext cx="405728" cy="63222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˄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97B1E41C-59D4-2452-2373-79F04ABCEB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1371" y="2954962"/>
                <a:ext cx="405728" cy="632226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3E496EE3-E2E3-F6E2-B9DB-4E9B110BD936}"/>
                  </a:ext>
                </a:extLst>
              </p:cNvPr>
              <p:cNvSpPr/>
              <p:nvPr/>
            </p:nvSpPr>
            <p:spPr>
              <a:xfrm>
                <a:off x="4471385" y="2954962"/>
                <a:ext cx="4097107" cy="63222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sz="2800" i="1" dirty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dirty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800" dirty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p</m:t>
                              </m:r>
                              <m:r>
                                <a:rPr lang="en-US" sz="2800" dirty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 ˄ </m:t>
                              </m:r>
                              <m:r>
                                <m:rPr>
                                  <m:sty m:val="p"/>
                                </m:rPr>
                                <a:rPr lang="en-US" sz="2800" dirty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q</m:t>
                              </m:r>
                              <m:r>
                                <a:rPr lang="en-US" sz="2800" dirty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US" sz="2800" b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→</m:t>
                          </m:r>
                          <m:d>
                            <m:dPr>
                              <m:ctrlPr>
                                <a:rPr lang="en-IN" sz="2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¬</m:t>
                              </m:r>
                              <m:r>
                                <a:rPr lang="en-IN" sz="28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ctrlPr>
                                    <a:rPr lang="en-US" sz="2800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800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p</m:t>
                                  </m:r>
                                  <m:r>
                                    <a:rPr lang="en-US" sz="2800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 ˅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800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q</m:t>
                                  </m:r>
                                  <m:r>
                                    <a:rPr lang="en-US" sz="2800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3E496EE3-E2E3-F6E2-B9DB-4E9B110BD9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1385" y="2954962"/>
                <a:ext cx="4097107" cy="632226"/>
              </a:xfrm>
              <a:prstGeom prst="rect">
                <a:avLst/>
              </a:prstGeom>
              <a:blipFill rotWithShape="0">
                <a:blip r:embed="rId8"/>
                <a:stretch>
                  <a:fillRect b="-97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9493545-FE63-054D-5D51-B2DDF8101FB0}"/>
              </a:ext>
            </a:extLst>
          </p:cNvPr>
          <p:cNvSpPr/>
          <p:nvPr/>
        </p:nvSpPr>
        <p:spPr>
          <a:xfrm>
            <a:off x="2437091" y="3109735"/>
            <a:ext cx="411855" cy="3600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532BB91-B81D-38CE-5D88-8664E5171FC5}"/>
              </a:ext>
            </a:extLst>
          </p:cNvPr>
          <p:cNvSpPr/>
          <p:nvPr/>
        </p:nvSpPr>
        <p:spPr>
          <a:xfrm>
            <a:off x="5979524" y="3109735"/>
            <a:ext cx="411855" cy="3600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906A984-5E23-01FA-43EB-1A182387EE83}"/>
              </a:ext>
            </a:extLst>
          </p:cNvPr>
          <p:cNvGrpSpPr/>
          <p:nvPr/>
        </p:nvGrpSpPr>
        <p:grpSpPr>
          <a:xfrm>
            <a:off x="8238465" y="4485498"/>
            <a:ext cx="3550922" cy="703771"/>
            <a:chOff x="7092409" y="2248504"/>
            <a:chExt cx="3550922" cy="76492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64AF01AA-648E-0E8E-7D87-5077A6CDE729}"/>
                    </a:ext>
                  </a:extLst>
                </p:cNvPr>
                <p:cNvSpPr/>
                <p:nvPr/>
              </p:nvSpPr>
              <p:spPr>
                <a:xfrm>
                  <a:off x="7143844" y="2248504"/>
                  <a:ext cx="3448051" cy="72211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lvl="1" algn="just">
                    <a:lnSpc>
                      <a:spcPct val="150000"/>
                    </a:lnSpc>
                    <a:spcBef>
                      <a:spcPts val="500"/>
                    </a:spcBef>
                    <a:buClr>
                      <a:srgbClr val="B84742"/>
                    </a:buClr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2800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∵</m:t>
                        </m:r>
                        <m:r>
                          <m:rPr>
                            <m:sty m:val="p"/>
                          </m:rPr>
                          <a:rPr lang="en-US" sz="2800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p</m:t>
                        </m:r>
                        <m:r>
                          <a:rPr lang="en-US" sz="2800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sz="2800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q</m:t>
                        </m:r>
                        <m:r>
                          <a:rPr lang="en-US" sz="2800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≡( ¬ </m:t>
                        </m:r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p</m:t>
                        </m:r>
                        <m:r>
                          <a:rPr lang="en-US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˅ </m:t>
                        </m:r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q</m:t>
                        </m:r>
                        <m: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800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CD8FD37C-1C09-6F63-C8F0-BBD0341C273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43844" y="2248504"/>
                  <a:ext cx="3448051" cy="722118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A9D40DD7-8462-9270-5F39-55A7CC403535}"/>
                </a:ext>
              </a:extLst>
            </p:cNvPr>
            <p:cNvSpPr/>
            <p:nvPr/>
          </p:nvSpPr>
          <p:spPr>
            <a:xfrm>
              <a:off x="7092409" y="2291305"/>
              <a:ext cx="3550922" cy="722119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D3FF8C65-6028-A760-4697-449BE9F759C3}"/>
                  </a:ext>
                </a:extLst>
              </p:cNvPr>
              <p:cNvSpPr/>
              <p:nvPr/>
            </p:nvSpPr>
            <p:spPr>
              <a:xfrm>
                <a:off x="772847" y="3766186"/>
                <a:ext cx="2304324" cy="63222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¬</m:t>
                      </m:r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IN" sz="2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¬ </m:t>
                          </m:r>
                          <m:d>
                            <m:dPr>
                              <m:ctrlPr>
                                <a:rPr lang="en-US" sz="28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80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p</m:t>
                              </m:r>
                              <m:r>
                                <a:rPr lang="en-US" sz="280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˅ </m:t>
                              </m:r>
                              <m:r>
                                <m:rPr>
                                  <m:sty m:val="p"/>
                                </m:rPr>
                                <a:rPr lang="en-US" sz="280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q</m:t>
                              </m:r>
                              <m:r>
                                <a:rPr lang="en-US" sz="280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D3FF8C65-6028-A760-4697-449BE9F759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847" y="3766186"/>
                <a:ext cx="2304324" cy="632226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F9AC8E1C-175B-158C-8D1E-23002E507B4C}"/>
                  </a:ext>
                </a:extLst>
              </p:cNvPr>
              <p:cNvSpPr/>
              <p:nvPr/>
            </p:nvSpPr>
            <p:spPr>
              <a:xfrm>
                <a:off x="3246332" y="3766186"/>
                <a:ext cx="1370767" cy="63222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p</m:t>
                          </m:r>
                          <m:r>
                            <a:rPr lang="en-US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˄ </m:t>
                          </m:r>
                          <m:r>
                            <m:rPr>
                              <m:sty m:val="p"/>
                            </m:rPr>
                            <a:rPr lang="en-US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q</m:t>
                          </m:r>
                          <m:r>
                            <a:rPr lang="en-US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F9AC8E1C-175B-158C-8D1E-23002E507B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6332" y="3766186"/>
                <a:ext cx="1370767" cy="632226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3C0C2C54-ACC3-2161-EF5C-63837097EE52}"/>
                  </a:ext>
                </a:extLst>
              </p:cNvPr>
              <p:cNvSpPr/>
              <p:nvPr/>
            </p:nvSpPr>
            <p:spPr>
              <a:xfrm>
                <a:off x="2974275" y="3766186"/>
                <a:ext cx="442690" cy="63222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˅</m:t>
                      </m:r>
                    </m:oMath>
                  </m:oMathPara>
                </a14:m>
                <a:endParaRPr lang="en-IN" sz="2800" dirty="0">
                  <a:solidFill>
                    <a:srgbClr val="FF000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3C0C2C54-ACC3-2161-EF5C-63837097EE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4275" y="3766186"/>
                <a:ext cx="442690" cy="632226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C235F666-E500-177E-2DBC-3B30DFE9BC92}"/>
                  </a:ext>
                </a:extLst>
              </p:cNvPr>
              <p:cNvSpPr/>
              <p:nvPr/>
            </p:nvSpPr>
            <p:spPr>
              <a:xfrm>
                <a:off x="4680099" y="3766186"/>
                <a:ext cx="442690" cy="63222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˄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C235F666-E500-177E-2DBC-3B30DFE9BC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0099" y="3766186"/>
                <a:ext cx="442690" cy="632226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40149B6-4209-16B7-39D2-539E9B6087CA}"/>
              </a:ext>
            </a:extLst>
          </p:cNvPr>
          <p:cNvCxnSpPr>
            <a:cxnSpLocks/>
          </p:cNvCxnSpPr>
          <p:nvPr/>
        </p:nvCxnSpPr>
        <p:spPr>
          <a:xfrm>
            <a:off x="4414235" y="3469735"/>
            <a:ext cx="462878" cy="542630"/>
          </a:xfrm>
          <a:prstGeom prst="straightConnector1">
            <a:avLst/>
          </a:prstGeom>
          <a:ln w="381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1F478BED-103D-011D-25CE-36D0E719C002}"/>
                  </a:ext>
                </a:extLst>
              </p:cNvPr>
              <p:cNvSpPr/>
              <p:nvPr/>
            </p:nvSpPr>
            <p:spPr>
              <a:xfrm>
                <a:off x="4953316" y="3760076"/>
                <a:ext cx="4421469" cy="63222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IN" sz="28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8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                                            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1F478BED-103D-011D-25CE-36D0E719C0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3316" y="3760076"/>
                <a:ext cx="4421469" cy="632226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954B9887-3491-DDBA-C1A2-3165A70FC33E}"/>
                  </a:ext>
                </a:extLst>
              </p:cNvPr>
              <p:cNvSpPr/>
              <p:nvPr/>
            </p:nvSpPr>
            <p:spPr>
              <a:xfrm>
                <a:off x="5194316" y="3766186"/>
                <a:ext cx="1702949" cy="63222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¬</m:t>
                      </m:r>
                      <m:r>
                        <a:rPr lang="en-IN" sz="280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80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p</m:t>
                          </m:r>
                          <m:r>
                            <a:rPr lang="en-US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˄ </m:t>
                          </m:r>
                          <m:r>
                            <m:rPr>
                              <m:sty m:val="p"/>
                            </m:rPr>
                            <a:rPr lang="en-US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q</m:t>
                          </m:r>
                          <m:r>
                            <a:rPr lang="en-US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954B9887-3491-DDBA-C1A2-3165A70FC3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4316" y="3766186"/>
                <a:ext cx="1702949" cy="632226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DA650111-5337-CF15-B727-451A1DF14D9E}"/>
                  </a:ext>
                </a:extLst>
              </p:cNvPr>
              <p:cNvSpPr/>
              <p:nvPr/>
            </p:nvSpPr>
            <p:spPr>
              <a:xfrm>
                <a:off x="6794996" y="3772296"/>
                <a:ext cx="442690" cy="63222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˅</m:t>
                      </m:r>
                    </m:oMath>
                  </m:oMathPara>
                </a14:m>
                <a:endParaRPr lang="en-IN" sz="2800" dirty="0">
                  <a:solidFill>
                    <a:srgbClr val="FF000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DA650111-5337-CF15-B727-451A1DF14D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4996" y="3772296"/>
                <a:ext cx="442690" cy="632226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583F075C-9185-906F-CF64-2B27378EEF2A}"/>
                  </a:ext>
                </a:extLst>
              </p:cNvPr>
              <p:cNvSpPr/>
              <p:nvPr/>
            </p:nvSpPr>
            <p:spPr>
              <a:xfrm>
                <a:off x="6974006" y="3763829"/>
                <a:ext cx="2304324" cy="63222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N" sz="2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¬ </m:t>
                          </m:r>
                          <m:d>
                            <m:dPr>
                              <m:ctrlPr>
                                <a:rPr lang="en-US" sz="28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80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p</m:t>
                              </m:r>
                              <m:r>
                                <a:rPr lang="en-US" sz="280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˅ </m:t>
                              </m:r>
                              <m:r>
                                <m:rPr>
                                  <m:sty m:val="p"/>
                                </m:rPr>
                                <a:rPr lang="en-US" sz="280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q</m:t>
                              </m:r>
                              <m:r>
                                <a:rPr lang="en-US" sz="280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583F075C-9185-906F-CF64-2B27378EEF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4006" y="3763829"/>
                <a:ext cx="2304324" cy="632226"/>
              </a:xfrm>
              <a:prstGeom prst="rect">
                <a:avLst/>
              </a:prstGeom>
              <a:blipFill rotWithShape="0">
                <a:blip r:embed="rId1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9712D0A-7F11-F0DC-A383-9C5FFFA97B1A}"/>
              </a:ext>
            </a:extLst>
          </p:cNvPr>
          <p:cNvCxnSpPr>
            <a:cxnSpLocks/>
          </p:cNvCxnSpPr>
          <p:nvPr/>
        </p:nvCxnSpPr>
        <p:spPr>
          <a:xfrm>
            <a:off x="897851" y="4388191"/>
            <a:ext cx="217932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DBE959A1-DF75-4C37-1FAF-E4F4DF73F685}"/>
                  </a:ext>
                </a:extLst>
              </p:cNvPr>
              <p:cNvSpPr/>
              <p:nvPr/>
            </p:nvSpPr>
            <p:spPr>
              <a:xfrm>
                <a:off x="254987" y="5189269"/>
                <a:ext cx="3318974" cy="63222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d>
                        <m:dPr>
                          <m:ctrlPr>
                            <a:rPr lang="en-IN" sz="2800" b="1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sz="28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80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p</m:t>
                              </m:r>
                              <m:r>
                                <a:rPr lang="en-US" sz="280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˅ </m:t>
                              </m:r>
                              <m:r>
                                <m:rPr>
                                  <m:sty m:val="p"/>
                                </m:rPr>
                                <a:rPr lang="en-US" sz="280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q</m:t>
                              </m:r>
                              <m:r>
                                <a:rPr lang="en-US" sz="280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IN" sz="2800" b="1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                   </m:t>
                          </m:r>
                        </m:e>
                      </m:d>
                    </m:oMath>
                  </m:oMathPara>
                </a14:m>
                <a:endParaRPr lang="en-IN" sz="2800" b="1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DBE959A1-DF75-4C37-1FAF-E4F4DF73F6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987" y="5189269"/>
                <a:ext cx="3318974" cy="632226"/>
              </a:xfrm>
              <a:prstGeom prst="rect">
                <a:avLst/>
              </a:prstGeom>
              <a:blipFill rotWithShape="0">
                <a:blip r:embed="rId18"/>
                <a:stretch>
                  <a:fillRect r="-551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CB095530-D885-9C1B-63D3-732C8E0CE824}"/>
                  </a:ext>
                </a:extLst>
              </p:cNvPr>
              <p:cNvSpPr/>
              <p:nvPr/>
            </p:nvSpPr>
            <p:spPr>
              <a:xfrm>
                <a:off x="2039721" y="5189269"/>
                <a:ext cx="1618448" cy="63222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smtClean="0">
                          <a:solidFill>
                            <a:srgbClr val="301B92"/>
                          </a:solidFill>
                          <a:latin typeface="Cambria Math" panose="02040503050406030204" pitchFamily="18" charset="0"/>
                        </a:rPr>
                        <m:t>˅</m:t>
                      </m:r>
                      <m:r>
                        <a:rPr lang="en-IN" sz="2800" b="0" i="0" smtClean="0">
                          <a:solidFill>
                            <a:srgbClr val="301B9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800" i="1" dirty="0">
                              <a:solidFill>
                                <a:srgbClr val="301B9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dirty="0">
                              <a:solidFill>
                                <a:srgbClr val="301B92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 dirty="0">
                              <a:solidFill>
                                <a:srgbClr val="301B92"/>
                              </a:solidFill>
                              <a:latin typeface="Cambria Math" panose="02040503050406030204" pitchFamily="18" charset="0"/>
                            </a:rPr>
                            <m:t>p</m:t>
                          </m:r>
                          <m:r>
                            <a:rPr lang="en-US" sz="2800" dirty="0">
                              <a:solidFill>
                                <a:srgbClr val="301B92"/>
                              </a:solidFill>
                              <a:latin typeface="Cambria Math" panose="02040503050406030204" pitchFamily="18" charset="0"/>
                            </a:rPr>
                            <m:t> ˄ </m:t>
                          </m:r>
                          <m:r>
                            <m:rPr>
                              <m:sty m:val="p"/>
                            </m:rPr>
                            <a:rPr lang="en-US" sz="2800" dirty="0">
                              <a:solidFill>
                                <a:srgbClr val="301B92"/>
                              </a:solidFill>
                              <a:latin typeface="Cambria Math" panose="02040503050406030204" pitchFamily="18" charset="0"/>
                            </a:rPr>
                            <m:t>q</m:t>
                          </m:r>
                          <m:r>
                            <a:rPr lang="en-US" sz="2800" dirty="0">
                              <a:solidFill>
                                <a:srgbClr val="301B92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301B92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CB095530-D885-9C1B-63D3-732C8E0CE8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9721" y="5189269"/>
                <a:ext cx="1618448" cy="632226"/>
              </a:xfrm>
              <a:prstGeom prst="rect">
                <a:avLst/>
              </a:prstGeom>
              <a:blipFill rotWithShape="0">
                <a:blip r:embed="rId1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6F77A85D-F357-AE18-9A80-22C1BB43F564}"/>
                  </a:ext>
                </a:extLst>
              </p:cNvPr>
              <p:cNvSpPr/>
              <p:nvPr/>
            </p:nvSpPr>
            <p:spPr>
              <a:xfrm>
                <a:off x="3774892" y="5194791"/>
                <a:ext cx="442690" cy="63222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˄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6F77A85D-F357-AE18-9A80-22C1BB43F5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4892" y="5194791"/>
                <a:ext cx="442690" cy="632226"/>
              </a:xfrm>
              <a:prstGeom prst="rect">
                <a:avLst/>
              </a:prstGeom>
              <a:blipFill rotWithShape="0">
                <a:blip r:embed="rId2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023EE076-0120-C381-07DE-47C540CF8AA2}"/>
                  </a:ext>
                </a:extLst>
              </p:cNvPr>
              <p:cNvSpPr/>
              <p:nvPr/>
            </p:nvSpPr>
            <p:spPr>
              <a:xfrm>
                <a:off x="4071479" y="5194791"/>
                <a:ext cx="4464578" cy="63222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IN" sz="28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8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                                             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023EE076-0120-C381-07DE-47C540CF8A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1479" y="5194791"/>
                <a:ext cx="4464578" cy="632226"/>
              </a:xfrm>
              <a:prstGeom prst="rect">
                <a:avLst/>
              </a:prstGeom>
              <a:blipFill rotWithShape="0">
                <a:blip r:embed="rId2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CC596873-1F59-C030-75F0-26A1427B1D6C}"/>
              </a:ext>
            </a:extLst>
          </p:cNvPr>
          <p:cNvCxnSpPr>
            <a:cxnSpLocks/>
          </p:cNvCxnSpPr>
          <p:nvPr/>
        </p:nvCxnSpPr>
        <p:spPr>
          <a:xfrm>
            <a:off x="5318501" y="4396055"/>
            <a:ext cx="1488505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727B7D84-AFA4-DD73-8B4F-B7F29FB93C1A}"/>
                  </a:ext>
                </a:extLst>
              </p:cNvPr>
              <p:cNvSpPr/>
              <p:nvPr/>
            </p:nvSpPr>
            <p:spPr>
              <a:xfrm>
                <a:off x="4246023" y="5191626"/>
                <a:ext cx="1896586" cy="63222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¬</m:t>
                          </m:r>
                          <m: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p</m:t>
                          </m:r>
                          <m: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smtClean="0">
                              <a:solidFill>
                                <a:srgbClr val="301B92"/>
                              </a:solidFill>
                              <a:latin typeface="Cambria Math" panose="02040503050406030204" pitchFamily="18" charset="0"/>
                            </a:rPr>
                            <m:t>˅</m:t>
                          </m:r>
                          <m:r>
                            <a:rPr lang="en-IN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¬</m:t>
                          </m:r>
                          <m: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q</m:t>
                          </m:r>
                          <m:r>
                            <a:rPr lang="en-US" sz="2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IN" sz="2800" i="1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727B7D84-AFA4-DD73-8B4F-B7F29FB93C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6023" y="5191626"/>
                <a:ext cx="1896586" cy="632226"/>
              </a:xfrm>
              <a:prstGeom prst="rect">
                <a:avLst/>
              </a:prstGeom>
              <a:blipFill rotWithShape="0">
                <a:blip r:embed="rId2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1203FEDF-B7F2-7664-A724-038E739845C4}"/>
              </a:ext>
            </a:extLst>
          </p:cNvPr>
          <p:cNvCxnSpPr>
            <a:cxnSpLocks/>
          </p:cNvCxnSpPr>
          <p:nvPr/>
        </p:nvCxnSpPr>
        <p:spPr>
          <a:xfrm flipH="1">
            <a:off x="6348663" y="4308417"/>
            <a:ext cx="662497" cy="1065007"/>
          </a:xfrm>
          <a:prstGeom prst="straightConnector1">
            <a:avLst/>
          </a:prstGeom>
          <a:ln w="381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959EA30E-7160-262B-61C3-0577B2D1F011}"/>
                  </a:ext>
                </a:extLst>
              </p:cNvPr>
              <p:cNvSpPr/>
              <p:nvPr/>
            </p:nvSpPr>
            <p:spPr>
              <a:xfrm>
                <a:off x="6076073" y="5189269"/>
                <a:ext cx="442690" cy="63222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>
                          <a:solidFill>
                            <a:srgbClr val="301B92"/>
                          </a:solidFill>
                          <a:latin typeface="Cambria Math" panose="02040503050406030204" pitchFamily="18" charset="0"/>
                        </a:rPr>
                        <m:t>˅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959EA30E-7160-262B-61C3-0577B2D1F0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6073" y="5189269"/>
                <a:ext cx="442690" cy="632226"/>
              </a:xfrm>
              <a:prstGeom prst="rect">
                <a:avLst/>
              </a:prstGeom>
              <a:blipFill rotWithShape="0">
                <a:blip r:embed="rId2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9AF16542-98CC-B72E-50AE-5471D861EA75}"/>
                  </a:ext>
                </a:extLst>
              </p:cNvPr>
              <p:cNvSpPr/>
              <p:nvPr/>
            </p:nvSpPr>
            <p:spPr>
              <a:xfrm>
                <a:off x="6388421" y="5186133"/>
                <a:ext cx="1896586" cy="63222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¬</m:t>
                          </m:r>
                          <m: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p</m:t>
                          </m:r>
                          <m: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˄</m:t>
                          </m:r>
                          <m: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¬</m:t>
                          </m:r>
                          <m: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q</m:t>
                          </m:r>
                          <m:r>
                            <a:rPr lang="en-US" sz="2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IN" sz="2800" i="1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9AF16542-98CC-B72E-50AE-5471D861EA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8421" y="5186133"/>
                <a:ext cx="1896586" cy="632226"/>
              </a:xfrm>
              <a:prstGeom prst="rect">
                <a:avLst/>
              </a:prstGeom>
              <a:blipFill rotWithShape="0">
                <a:blip r:embed="rId2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576139A-CCC6-2127-88C2-58A379EE09C0}"/>
              </a:ext>
            </a:extLst>
          </p:cNvPr>
          <p:cNvCxnSpPr>
            <a:cxnSpLocks/>
          </p:cNvCxnSpPr>
          <p:nvPr/>
        </p:nvCxnSpPr>
        <p:spPr>
          <a:xfrm>
            <a:off x="7235909" y="4404522"/>
            <a:ext cx="180109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C58D64FF-309A-ABC5-035E-683726E3ED8B}"/>
              </a:ext>
            </a:extLst>
          </p:cNvPr>
          <p:cNvSpPr/>
          <p:nvPr/>
        </p:nvSpPr>
        <p:spPr>
          <a:xfrm>
            <a:off x="4041936" y="5915685"/>
            <a:ext cx="1430124" cy="46800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dirty="0">
                <a:solidFill>
                  <a:srgbClr val="002060"/>
                </a:solidFill>
                <a:latin typeface="+mj-lt"/>
              </a:rPr>
              <a:t>Remove</a:t>
            </a:r>
          </a:p>
        </p:txBody>
      </p: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D2E238B2-0C31-0B8D-41CE-D3F3EEBDCF11}"/>
              </a:ext>
            </a:extLst>
          </p:cNvPr>
          <p:cNvCxnSpPr>
            <a:cxnSpLocks/>
            <a:stCxn id="25" idx="4"/>
            <a:endCxn id="50" idx="1"/>
          </p:cNvCxnSpPr>
          <p:nvPr/>
        </p:nvCxnSpPr>
        <p:spPr>
          <a:xfrm rot="16200000" flipH="1">
            <a:off x="3297140" y="5404888"/>
            <a:ext cx="455877" cy="1033716"/>
          </a:xfrm>
          <a:prstGeom prst="bentConnector2">
            <a:avLst/>
          </a:prstGeom>
          <a:ln w="381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09E26FAC-5AC3-4AB5-1D6E-92208EDC8AFC}"/>
              </a:ext>
            </a:extLst>
          </p:cNvPr>
          <p:cNvCxnSpPr>
            <a:cxnSpLocks/>
            <a:stCxn id="26" idx="4"/>
            <a:endCxn id="50" idx="3"/>
          </p:cNvCxnSpPr>
          <p:nvPr/>
        </p:nvCxnSpPr>
        <p:spPr>
          <a:xfrm rot="5400000">
            <a:off x="6183599" y="4990220"/>
            <a:ext cx="447926" cy="1871004"/>
          </a:xfrm>
          <a:prstGeom prst="bentConnector2">
            <a:avLst/>
          </a:prstGeom>
          <a:ln w="381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3B17CA99-F04D-ECC9-DFBC-65C641D201DE}"/>
              </a:ext>
            </a:extLst>
          </p:cNvPr>
          <p:cNvSpPr/>
          <p:nvPr/>
        </p:nvSpPr>
        <p:spPr>
          <a:xfrm>
            <a:off x="2864220" y="5405808"/>
            <a:ext cx="288000" cy="288000"/>
          </a:xfrm>
          <a:prstGeom prst="ellipse">
            <a:avLst/>
          </a:prstGeom>
          <a:ln w="38100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688C52A-BB5E-C62C-0AEE-47E783758D21}"/>
              </a:ext>
            </a:extLst>
          </p:cNvPr>
          <p:cNvSpPr/>
          <p:nvPr/>
        </p:nvSpPr>
        <p:spPr>
          <a:xfrm>
            <a:off x="7199064" y="5413759"/>
            <a:ext cx="288000" cy="288000"/>
          </a:xfrm>
          <a:prstGeom prst="ellipse">
            <a:avLst/>
          </a:prstGeom>
          <a:ln w="38100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40285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7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4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8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1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" fill="hold">
                            <p:stCondLst>
                              <p:cond delay="1000"/>
                            </p:stCondLst>
                            <p:childTnLst>
                              <p:par>
                                <p:cTn id="16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5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8" dur="8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6" grpId="0" animBg="1"/>
      <p:bldP spid="2" grpId="0" animBg="1"/>
      <p:bldP spid="63" grpId="0" animBg="1"/>
      <p:bldP spid="3" grpId="0"/>
      <p:bldP spid="8" grpId="0" animBg="1"/>
      <p:bldP spid="8" grpId="1" animBg="1"/>
      <p:bldP spid="17" grpId="0"/>
      <p:bldP spid="19" grpId="0" animBg="1"/>
      <p:bldP spid="20" grpId="0"/>
      <p:bldP spid="5" grpId="0" animBg="1"/>
      <p:bldP spid="5" grpId="1" animBg="1"/>
      <p:bldP spid="7" grpId="0" animBg="1"/>
      <p:bldP spid="7" grpId="1" animBg="1"/>
      <p:bldP spid="15" grpId="0"/>
      <p:bldP spid="16" grpId="0"/>
      <p:bldP spid="18" grpId="0"/>
      <p:bldP spid="22" grpId="0"/>
      <p:bldP spid="30" grpId="0"/>
      <p:bldP spid="31" grpId="0"/>
      <p:bldP spid="32" grpId="0"/>
      <p:bldP spid="33" grpId="0"/>
      <p:bldP spid="35" grpId="0"/>
      <p:bldP spid="36" grpId="0"/>
      <p:bldP spid="37" grpId="0"/>
      <p:bldP spid="38" grpId="0"/>
      <p:bldP spid="40" grpId="0"/>
      <p:bldP spid="44" grpId="0"/>
      <p:bldP spid="46" grpId="0"/>
      <p:bldP spid="50" grpId="0" animBg="1"/>
      <p:bldP spid="50" grpId="1" animBg="1"/>
      <p:bldP spid="25" grpId="0" animBg="1"/>
      <p:bldP spid="25" grpId="1" animBg="1"/>
      <p:bldP spid="26" grpId="0" animBg="1"/>
      <p:bldP spid="26" grpId="1" animBg="1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4CEE54-F8D3-E00A-71F1-D3A7AA18A2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D821DDF-FC28-7FA4-840E-3093A4AF3D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 7.2</a:t>
            </a:r>
            <a:r>
              <a:rPr lang="en-GB" dirty="0"/>
              <a:t> ⇝ Example 1.2</a:t>
            </a:r>
            <a:r>
              <a:rPr lang="en-IN" sz="3200" dirty="0"/>
              <a:t> (</a:t>
            </a:r>
            <a:r>
              <a:rPr lang="en-IN" sz="3200" dirty="0">
                <a:solidFill>
                  <a:srgbClr val="FF0000"/>
                </a:solidFill>
              </a:rPr>
              <a:t>Cont’d</a:t>
            </a:r>
            <a:r>
              <a:rPr lang="en-IN" sz="3200" dirty="0"/>
              <a:t>)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FB083363-ADFD-653A-25E4-CDA8F8940C54}"/>
                  </a:ext>
                </a:extLst>
              </p:cNvPr>
              <p:cNvSpPr/>
              <p:nvPr/>
            </p:nvSpPr>
            <p:spPr>
              <a:xfrm>
                <a:off x="1891446" y="792914"/>
                <a:ext cx="8129918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spAutoFit/>
              </a:bodyPr>
              <a:lstStyle/>
              <a:p>
                <a:r>
                  <a:rPr lang="en-US" sz="2800" dirty="0">
                    <a:solidFill>
                      <a:srgbClr val="002060"/>
                    </a:solidFill>
                    <a:latin typeface="+mj-lt"/>
                  </a:rPr>
                  <a:t>Find conjunctive normal form of </a:t>
                </a:r>
                <a14:m>
                  <m:oMath xmlns:m="http://schemas.openxmlformats.org/officeDocument/2006/math">
                    <m:r>
                      <a:rPr lang="en-US" sz="280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¬ ( </m:t>
                    </m:r>
                    <m:r>
                      <m:rPr>
                        <m:sty m:val="p"/>
                      </m:rPr>
                      <a:rPr lang="en-US" sz="280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sz="280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˅ </m:t>
                    </m:r>
                    <m:r>
                      <m:rPr>
                        <m:sty m:val="p"/>
                      </m:rPr>
                      <a:rPr lang="en-US" sz="280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q</m:t>
                    </m:r>
                    <m:r>
                      <a:rPr lang="en-US" sz="280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)⇄( </m:t>
                    </m:r>
                    <m:r>
                      <m:rPr>
                        <m:sty m:val="p"/>
                      </m:rPr>
                      <a:rPr lang="en-US" sz="280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sz="280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˄ </m:t>
                    </m:r>
                    <m:r>
                      <m:rPr>
                        <m:sty m:val="p"/>
                      </m:rPr>
                      <a:rPr lang="en-US" sz="280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q</m:t>
                    </m:r>
                    <m:r>
                      <a:rPr lang="en-US" sz="280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)</m:t>
                    </m:r>
                  </m:oMath>
                </a14:m>
                <a:r>
                  <a:rPr lang="en-US" sz="2800" dirty="0">
                    <a:solidFill>
                      <a:srgbClr val="002060"/>
                    </a:solidFill>
                    <a:latin typeface="+mj-lt"/>
                  </a:rPr>
                  <a:t>.</a:t>
                </a:r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FB083363-ADFD-653A-25E4-CDA8F8940C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1446" y="792914"/>
                <a:ext cx="8129918" cy="523220"/>
              </a:xfrm>
              <a:prstGeom prst="rect">
                <a:avLst/>
              </a:prstGeom>
              <a:blipFill rotWithShape="0">
                <a:blip r:embed="rId2"/>
                <a:stretch>
                  <a:fillRect l="-1499" t="-11628" r="-525" b="-3139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450FCD01-C3F3-5606-A80B-C55C310A5B77}"/>
              </a:ext>
            </a:extLst>
          </p:cNvPr>
          <p:cNvSpPr/>
          <p:nvPr/>
        </p:nvSpPr>
        <p:spPr>
          <a:xfrm>
            <a:off x="81331" y="1457692"/>
            <a:ext cx="1810115" cy="483098"/>
          </a:xfrm>
          <a:prstGeom prst="roundRect">
            <a:avLst/>
          </a:pr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Solution </a:t>
            </a:r>
            <a:endParaRPr lang="en-IN" sz="28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DBE959A1-DF75-4C37-1FAF-E4F4DF73F685}"/>
                  </a:ext>
                </a:extLst>
              </p:cNvPr>
              <p:cNvSpPr/>
              <p:nvPr/>
            </p:nvSpPr>
            <p:spPr>
              <a:xfrm>
                <a:off x="81331" y="2085484"/>
                <a:ext cx="3318974" cy="64493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d>
                        <m:dPr>
                          <m:ctrlPr>
                            <a:rPr lang="en-IN" sz="2800" b="1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sz="28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80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p</m:t>
                              </m:r>
                              <m:r>
                                <a:rPr lang="en-US" sz="280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˅ </m:t>
                              </m:r>
                              <m:r>
                                <m:rPr>
                                  <m:sty m:val="p"/>
                                </m:rPr>
                                <a:rPr lang="en-US" sz="280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q</m:t>
                              </m:r>
                              <m:r>
                                <a:rPr lang="en-US" sz="280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IN" sz="2800" b="1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                   </m:t>
                          </m:r>
                        </m:e>
                      </m:d>
                    </m:oMath>
                  </m:oMathPara>
                </a14:m>
                <a:endParaRPr lang="en-IN" sz="2800" b="1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DBE959A1-DF75-4C37-1FAF-E4F4DF73F6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31" y="2085484"/>
                <a:ext cx="3318974" cy="644933"/>
              </a:xfrm>
              <a:prstGeom prst="rect">
                <a:avLst/>
              </a:prstGeom>
              <a:blipFill rotWithShape="0">
                <a:blip r:embed="rId3"/>
                <a:stretch>
                  <a:fillRect r="-550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CB095530-D885-9C1B-63D3-732C8E0CE824}"/>
                  </a:ext>
                </a:extLst>
              </p:cNvPr>
              <p:cNvSpPr/>
              <p:nvPr/>
            </p:nvSpPr>
            <p:spPr>
              <a:xfrm>
                <a:off x="1866065" y="2085484"/>
                <a:ext cx="1618448" cy="64493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˅</m:t>
                      </m:r>
                      <m:r>
                        <a:rPr lang="en-IN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p</m:t>
                          </m:r>
                          <m:r>
                            <a:rPr lang="en-US" sz="2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˄ </m:t>
                          </m:r>
                          <m:r>
                            <m:rPr>
                              <m:sty m:val="p"/>
                            </m:rPr>
                            <a:rPr lang="en-US" sz="2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q</m:t>
                          </m:r>
                          <m:r>
                            <a:rPr lang="en-US" sz="2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IN" sz="2800" i="1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CB095530-D885-9C1B-63D3-732C8E0CE8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6065" y="2085484"/>
                <a:ext cx="1618448" cy="644933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6F77A85D-F357-AE18-9A80-22C1BB43F564}"/>
                  </a:ext>
                </a:extLst>
              </p:cNvPr>
              <p:cNvSpPr/>
              <p:nvPr/>
            </p:nvSpPr>
            <p:spPr>
              <a:xfrm>
                <a:off x="3601236" y="2091006"/>
                <a:ext cx="442690" cy="64493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˄</m:t>
                      </m:r>
                    </m:oMath>
                  </m:oMathPara>
                </a14:m>
                <a:endParaRPr lang="en-IN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6F77A85D-F357-AE18-9A80-22C1BB43F5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1236" y="2091006"/>
                <a:ext cx="442690" cy="644933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023EE076-0120-C381-07DE-47C540CF8AA2}"/>
                  </a:ext>
                </a:extLst>
              </p:cNvPr>
              <p:cNvSpPr/>
              <p:nvPr/>
            </p:nvSpPr>
            <p:spPr>
              <a:xfrm>
                <a:off x="3897823" y="2091006"/>
                <a:ext cx="4464578" cy="64493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IN" sz="28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8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                                             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023EE076-0120-C381-07DE-47C540CF8A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7823" y="2091006"/>
                <a:ext cx="4464578" cy="644933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727B7D84-AFA4-DD73-8B4F-B7F29FB93C1A}"/>
                  </a:ext>
                </a:extLst>
              </p:cNvPr>
              <p:cNvSpPr/>
              <p:nvPr/>
            </p:nvSpPr>
            <p:spPr>
              <a:xfrm>
                <a:off x="4072367" y="2087841"/>
                <a:ext cx="1896586" cy="64493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¬</m:t>
                          </m:r>
                          <m: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p</m:t>
                          </m:r>
                          <m: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smtClean="0">
                              <a:solidFill>
                                <a:srgbClr val="301B92"/>
                              </a:solidFill>
                              <a:latin typeface="Cambria Math" panose="02040503050406030204" pitchFamily="18" charset="0"/>
                            </a:rPr>
                            <m:t>˅</m:t>
                          </m:r>
                          <m:r>
                            <a:rPr lang="en-IN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¬</m:t>
                          </m:r>
                          <m: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q</m:t>
                          </m:r>
                          <m:r>
                            <a:rPr lang="en-US" sz="2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IN" sz="2800" i="1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727B7D84-AFA4-DD73-8B4F-B7F29FB93C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2367" y="2087841"/>
                <a:ext cx="1896586" cy="644933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959EA30E-7160-262B-61C3-0577B2D1F011}"/>
                  </a:ext>
                </a:extLst>
              </p:cNvPr>
              <p:cNvSpPr/>
              <p:nvPr/>
            </p:nvSpPr>
            <p:spPr>
              <a:xfrm>
                <a:off x="5902417" y="2085484"/>
                <a:ext cx="442690" cy="64493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>
                          <a:solidFill>
                            <a:srgbClr val="301B92"/>
                          </a:solidFill>
                          <a:latin typeface="Cambria Math" panose="02040503050406030204" pitchFamily="18" charset="0"/>
                        </a:rPr>
                        <m:t>˅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959EA30E-7160-262B-61C3-0577B2D1F0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2417" y="2085484"/>
                <a:ext cx="442690" cy="644933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9AF16542-98CC-B72E-50AE-5471D861EA75}"/>
                  </a:ext>
                </a:extLst>
              </p:cNvPr>
              <p:cNvSpPr/>
              <p:nvPr/>
            </p:nvSpPr>
            <p:spPr>
              <a:xfrm>
                <a:off x="6214765" y="2082348"/>
                <a:ext cx="1896586" cy="64493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¬</m:t>
                          </m:r>
                          <m: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p</m:t>
                          </m:r>
                          <m: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˄</m:t>
                          </m:r>
                          <m: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¬</m:t>
                          </m:r>
                          <m: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q</m:t>
                          </m:r>
                          <m:r>
                            <a:rPr lang="en-US" sz="2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IN" sz="2800" i="1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9AF16542-98CC-B72E-50AE-5471D861EA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4765" y="2082348"/>
                <a:ext cx="1896586" cy="644933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52AEEC06-C026-5897-9B58-D658F7D459A0}"/>
                  </a:ext>
                </a:extLst>
              </p:cNvPr>
              <p:cNvSpPr/>
              <p:nvPr/>
            </p:nvSpPr>
            <p:spPr>
              <a:xfrm>
                <a:off x="81331" y="3110114"/>
                <a:ext cx="5735316" cy="64493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800" dirty="0">
                    <a:solidFill>
                      <a:srgbClr val="002060"/>
                    </a:solidFill>
                    <a:latin typeface="+mj-lt"/>
                  </a:rPr>
                  <a:t>Let,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s</m:t>
                    </m:r>
                    <m:r>
                      <a:rPr lang="en-IN" sz="2800" b="0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8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sz="28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˅ </m:t>
                    </m:r>
                    <m:r>
                      <m:rPr>
                        <m:sty m:val="p"/>
                      </m:rPr>
                      <a:rPr lang="en-US" sz="28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q</m:t>
                    </m:r>
                  </m:oMath>
                </a14:m>
                <a:r>
                  <a:rPr lang="en-IN" sz="2800" dirty="0">
                    <a:solidFill>
                      <a:srgbClr val="FF0000"/>
                    </a:solidFill>
                    <a:latin typeface="+mj-lt"/>
                  </a:rPr>
                  <a:t>     </a:t>
                </a:r>
                <a:r>
                  <a:rPr lang="en-IN" sz="2800" dirty="0">
                    <a:solidFill>
                      <a:srgbClr val="002060"/>
                    </a:solidFill>
                    <a:latin typeface="+mj-lt"/>
                  </a:rPr>
                  <a:t>and</a:t>
                </a:r>
                <a:r>
                  <a:rPr lang="en-IN" sz="2800" dirty="0">
                    <a:solidFill>
                      <a:srgbClr val="FF0000"/>
                    </a:solidFill>
                    <a:latin typeface="+mj-lt"/>
                  </a:rPr>
                  <a:t> 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r</m:t>
                    </m:r>
                    <m:r>
                      <a:rPr lang="en-IN" sz="2800" b="0" i="0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0" i="0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¬</m:t>
                    </m:r>
                    <m:r>
                      <a:rPr lang="en-IN" sz="2800" b="0" i="0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800" b="0" i="0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p</m:t>
                    </m:r>
                    <m:r>
                      <a:rPr lang="en-IN" sz="2800" b="0" i="0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0" i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˅</m:t>
                    </m:r>
                    <m:r>
                      <a:rPr lang="en-IN" sz="2800" b="0" i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0" i="0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¬</m:t>
                    </m:r>
                    <m:r>
                      <a:rPr lang="en-IN" sz="2800" b="0" i="0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800" b="0" i="0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q</m:t>
                    </m:r>
                  </m:oMath>
                </a14:m>
                <a:endParaRPr lang="en-IN" sz="2800" dirty="0">
                  <a:solidFill>
                    <a:srgbClr val="FF000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52AEEC06-C026-5897-9B58-D658F7D459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31" y="3110114"/>
                <a:ext cx="5735316" cy="644933"/>
              </a:xfrm>
              <a:prstGeom prst="rect">
                <a:avLst/>
              </a:prstGeom>
              <a:blipFill rotWithShape="0">
                <a:blip r:embed="rId10"/>
                <a:stretch>
                  <a:fillRect l="-2125" b="-1698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DCBA6965-CA28-C4C0-92F3-983730965E80}"/>
              </a:ext>
            </a:extLst>
          </p:cNvPr>
          <p:cNvCxnSpPr>
            <a:cxnSpLocks/>
          </p:cNvCxnSpPr>
          <p:nvPr/>
        </p:nvCxnSpPr>
        <p:spPr>
          <a:xfrm>
            <a:off x="695935" y="2708204"/>
            <a:ext cx="1230169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2C86CEF6-C8E9-CAE1-54D3-CE9CD4E4D2BB}"/>
              </a:ext>
            </a:extLst>
          </p:cNvPr>
          <p:cNvCxnSpPr>
            <a:cxnSpLocks/>
          </p:cNvCxnSpPr>
          <p:nvPr/>
        </p:nvCxnSpPr>
        <p:spPr>
          <a:xfrm>
            <a:off x="4263511" y="2708204"/>
            <a:ext cx="163735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B84D93C2-5679-E49A-DAE9-E87DBFC51CA1}"/>
                  </a:ext>
                </a:extLst>
              </p:cNvPr>
              <p:cNvSpPr/>
              <p:nvPr/>
            </p:nvSpPr>
            <p:spPr>
              <a:xfrm>
                <a:off x="81331" y="4140267"/>
                <a:ext cx="5735316" cy="64493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d>
                        <m:dPr>
                          <m:ctrlPr>
                            <a:rPr lang="en-IN" sz="2800" b="1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1" i="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𝐬</m:t>
                          </m:r>
                          <m:r>
                            <a:rPr lang="en-IN" sz="28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˅</m:t>
                          </m:r>
                          <m: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US" sz="28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8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p</m:t>
                              </m:r>
                              <m:r>
                                <a:rPr lang="en-US" sz="28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˄ </m:t>
                              </m:r>
                              <m:r>
                                <m:rPr>
                                  <m:sty m:val="p"/>
                                </m:rPr>
                                <a:rPr lang="en-US" sz="28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q</m:t>
                              </m:r>
                              <m:r>
                                <a:rPr lang="en-US" sz="28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e>
                      </m:d>
                      <m:r>
                        <a:rPr lang="en-IN" sz="2800" b="0" i="0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80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˄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en-IN" sz="2800" b="1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𝐫</m:t>
                          </m:r>
                          <m:r>
                            <a:rPr lang="en-IN" sz="2800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˅</m:t>
                          </m:r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US" sz="28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¬</m:t>
                              </m:r>
                              <m:r>
                                <a:rPr lang="en-IN" sz="28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8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p</m:t>
                              </m:r>
                              <m:r>
                                <a:rPr lang="en-IN" sz="280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80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˄</m:t>
                              </m:r>
                              <m:r>
                                <a:rPr lang="en-IN" sz="28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8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¬</m:t>
                              </m:r>
                              <m:r>
                                <a:rPr lang="en-IN" sz="28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8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q</m:t>
                              </m:r>
                              <m:r>
                                <a:rPr lang="en-US" sz="28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B84D93C2-5679-E49A-DAE9-E87DBFC51C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31" y="4140267"/>
                <a:ext cx="5735316" cy="644933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014F25B9-DA53-5819-A9B9-5C5BDCFCF497}"/>
                  </a:ext>
                </a:extLst>
              </p:cNvPr>
              <p:cNvSpPr/>
              <p:nvPr/>
            </p:nvSpPr>
            <p:spPr>
              <a:xfrm>
                <a:off x="81331" y="5175049"/>
                <a:ext cx="3184622" cy="64493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d>
                        <m:dPr>
                          <m:ctrlPr>
                            <a:rPr lang="en-IN" sz="2800" b="1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1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IN" sz="2800" b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𝐬</m:t>
                          </m:r>
                          <m:r>
                            <a:rPr lang="en-IN" sz="28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˅</m:t>
                          </m:r>
                          <m: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p</m:t>
                          </m:r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IN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˄</m:t>
                      </m:r>
                      <m:r>
                        <a:rPr lang="en-IN" sz="2800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IN" sz="2800" b="1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IN" sz="2800" b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𝐬</m:t>
                          </m:r>
                          <m:r>
                            <a:rPr lang="en-IN" sz="28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˅</m:t>
                          </m:r>
                          <m: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q</m:t>
                          </m:r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014F25B9-DA53-5819-A9B9-5C5BDCFCF4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31" y="5175049"/>
                <a:ext cx="3184622" cy="644933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6FE94E59-8F3F-1FE1-F782-EF6145C3492D}"/>
              </a:ext>
            </a:extLst>
          </p:cNvPr>
          <p:cNvCxnSpPr>
            <a:cxnSpLocks/>
          </p:cNvCxnSpPr>
          <p:nvPr/>
        </p:nvCxnSpPr>
        <p:spPr>
          <a:xfrm>
            <a:off x="430708" y="4785200"/>
            <a:ext cx="2179321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EB9F50D1-626C-3F43-543D-3299FB9D2AE5}"/>
                  </a:ext>
                </a:extLst>
              </p:cNvPr>
              <p:cNvSpPr/>
              <p:nvPr/>
            </p:nvSpPr>
            <p:spPr>
              <a:xfrm>
                <a:off x="3265953" y="5187756"/>
                <a:ext cx="442690" cy="63222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˄</m:t>
                      </m:r>
                    </m:oMath>
                  </m:oMathPara>
                </a14:m>
                <a:endParaRPr lang="en-IN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EB9F50D1-626C-3F43-543D-3299FB9D2A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5953" y="5187756"/>
                <a:ext cx="442690" cy="632226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EAB481EA-AE8F-1024-40F1-6EF420997EDC}"/>
              </a:ext>
            </a:extLst>
          </p:cNvPr>
          <p:cNvCxnSpPr>
            <a:cxnSpLocks/>
          </p:cNvCxnSpPr>
          <p:nvPr/>
        </p:nvCxnSpPr>
        <p:spPr>
          <a:xfrm>
            <a:off x="2852066" y="4679720"/>
            <a:ext cx="548239" cy="725227"/>
          </a:xfrm>
          <a:prstGeom prst="straightConnector1">
            <a:avLst/>
          </a:prstGeom>
          <a:ln w="381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EEA339EF-1CC6-5727-A5DE-903CA2C1FA23}"/>
                  </a:ext>
                </a:extLst>
              </p:cNvPr>
              <p:cNvSpPr/>
              <p:nvPr/>
            </p:nvSpPr>
            <p:spPr>
              <a:xfrm>
                <a:off x="3601236" y="5175048"/>
                <a:ext cx="3456394" cy="64493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N" sz="2800" b="1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1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IN" sz="2800" b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𝐫</m:t>
                          </m:r>
                          <m:r>
                            <a:rPr lang="en-IN" sz="2800" b="1" i="0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˅</m:t>
                          </m:r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¬</m:t>
                          </m:r>
                          <m: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p</m:t>
                          </m:r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IN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˄</m:t>
                      </m:r>
                      <m:r>
                        <a:rPr lang="en-IN" sz="2800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IN" sz="2800" b="1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1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IN" sz="2800" b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𝐫</m:t>
                          </m:r>
                          <m:r>
                            <a:rPr lang="en-IN" sz="2800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˅</m:t>
                          </m:r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¬</m:t>
                          </m:r>
                          <m: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q</m:t>
                          </m:r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EEA339EF-1CC6-5727-A5DE-903CA2C1FA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1236" y="5175048"/>
                <a:ext cx="3456394" cy="644933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C456F662-99C5-F1E7-71EF-7295D13EBBF5}"/>
              </a:ext>
            </a:extLst>
          </p:cNvPr>
          <p:cNvCxnSpPr>
            <a:cxnSpLocks/>
          </p:cNvCxnSpPr>
          <p:nvPr/>
        </p:nvCxnSpPr>
        <p:spPr>
          <a:xfrm>
            <a:off x="3055509" y="4785200"/>
            <a:ext cx="2636978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F6A14E3C-FC47-8269-E10A-9366C07D7822}"/>
              </a:ext>
            </a:extLst>
          </p:cNvPr>
          <p:cNvCxnSpPr>
            <a:cxnSpLocks/>
          </p:cNvCxnSpPr>
          <p:nvPr/>
        </p:nvCxnSpPr>
        <p:spPr>
          <a:xfrm>
            <a:off x="510649" y="5775652"/>
            <a:ext cx="1230169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B2CF48B4-F9F7-6BA1-B8BA-13EEAE387081}"/>
              </a:ext>
            </a:extLst>
          </p:cNvPr>
          <p:cNvCxnSpPr>
            <a:cxnSpLocks/>
          </p:cNvCxnSpPr>
          <p:nvPr/>
        </p:nvCxnSpPr>
        <p:spPr>
          <a:xfrm>
            <a:off x="2035784" y="5794796"/>
            <a:ext cx="1230169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E482AA90-2247-99D4-4495-42F2393BBEBE}"/>
              </a:ext>
            </a:extLst>
          </p:cNvPr>
          <p:cNvCxnSpPr>
            <a:cxnSpLocks/>
          </p:cNvCxnSpPr>
          <p:nvPr/>
        </p:nvCxnSpPr>
        <p:spPr>
          <a:xfrm>
            <a:off x="3683445" y="5817980"/>
            <a:ext cx="1488505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6E6AAD1D-7604-1424-D1C6-537D6438EA66}"/>
              </a:ext>
            </a:extLst>
          </p:cNvPr>
          <p:cNvCxnSpPr>
            <a:cxnSpLocks/>
          </p:cNvCxnSpPr>
          <p:nvPr/>
        </p:nvCxnSpPr>
        <p:spPr>
          <a:xfrm>
            <a:off x="5585664" y="5817980"/>
            <a:ext cx="1488505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Oval 79">
            <a:extLst>
              <a:ext uri="{FF2B5EF4-FFF2-40B4-BE49-F238E27FC236}">
                <a16:creationId xmlns:a16="http://schemas.microsoft.com/office/drawing/2014/main" id="{FB893916-89FD-34EE-EF0E-B0B89FCA7574}"/>
              </a:ext>
            </a:extLst>
          </p:cNvPr>
          <p:cNvSpPr/>
          <p:nvPr/>
        </p:nvSpPr>
        <p:spPr>
          <a:xfrm>
            <a:off x="2680817" y="2316650"/>
            <a:ext cx="288000" cy="288000"/>
          </a:xfrm>
          <a:prstGeom prst="ellipse">
            <a:avLst/>
          </a:prstGeom>
          <a:ln w="38100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2FFA007F-3352-BED2-A0D6-C20818A272DA}"/>
              </a:ext>
            </a:extLst>
          </p:cNvPr>
          <p:cNvSpPr/>
          <p:nvPr/>
        </p:nvSpPr>
        <p:spPr>
          <a:xfrm>
            <a:off x="7015661" y="2312244"/>
            <a:ext cx="288000" cy="288000"/>
          </a:xfrm>
          <a:prstGeom prst="ellipse">
            <a:avLst/>
          </a:prstGeom>
          <a:ln w="38100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9161D599-B6B9-DE6C-63AE-1DA2369D4B9F}"/>
              </a:ext>
            </a:extLst>
          </p:cNvPr>
          <p:cNvGrpSpPr/>
          <p:nvPr/>
        </p:nvGrpSpPr>
        <p:grpSpPr>
          <a:xfrm>
            <a:off x="8920726" y="4811371"/>
            <a:ext cx="3066866" cy="1384996"/>
            <a:chOff x="7896139" y="1715776"/>
            <a:chExt cx="1943461" cy="192287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Rectangle 83">
                  <a:extLst>
                    <a:ext uri="{FF2B5EF4-FFF2-40B4-BE49-F238E27FC236}">
                      <a16:creationId xmlns:a16="http://schemas.microsoft.com/office/drawing/2014/main" id="{6842EE74-972F-666D-39E6-D17F77F6215C}"/>
                    </a:ext>
                  </a:extLst>
                </p:cNvPr>
                <p:cNvSpPr/>
                <p:nvPr/>
              </p:nvSpPr>
              <p:spPr>
                <a:xfrm>
                  <a:off x="7896139" y="1715776"/>
                  <a:ext cx="1943461" cy="192287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spAutoFit/>
                </a:bodyPr>
                <a:lstStyle/>
                <a:p>
                  <a:pPr marL="0" lvl="1" algn="just">
                    <a:lnSpc>
                      <a:spcPct val="150000"/>
                    </a:lnSpc>
                    <a:spcBef>
                      <a:spcPts val="500"/>
                    </a:spcBef>
                    <a:buClr>
                      <a:srgbClr val="B84742"/>
                    </a:buClr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2800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∵</m:t>
                        </m:r>
                        <m:r>
                          <m:rPr>
                            <m:sty m:val="p"/>
                          </m:rPr>
                          <a:rPr lang="pt-BR" sz="2800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p</m:t>
                        </m:r>
                        <m:r>
                          <a:rPr lang="pt-BR" sz="2800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˅ </m:t>
                        </m:r>
                        <m:d>
                          <m:dPr>
                            <m:ctrlPr>
                              <a:rPr lang="pt-BR" sz="2800" i="1" dirty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sz="2800" dirty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pt-BR" sz="2800" dirty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q</m:t>
                            </m:r>
                            <m:r>
                              <a:rPr lang="pt-BR" sz="2800" dirty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˄ </m:t>
                            </m:r>
                            <m:r>
                              <m:rPr>
                                <m:sty m:val="p"/>
                              </m:rPr>
                              <a:rPr lang="pt-BR" sz="2800" dirty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r</m:t>
                            </m:r>
                            <m:r>
                              <a:rPr lang="en-IN" sz="2800" b="0" i="0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  <m:r>
                          <a:rPr lang="pt-BR" sz="2800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≡</m:t>
                        </m:r>
                      </m:oMath>
                    </m:oMathPara>
                  </a14:m>
                  <a:endParaRPr lang="en-US" sz="2800" dirty="0">
                    <a:solidFill>
                      <a:srgbClr val="002060"/>
                    </a:solidFill>
                    <a:latin typeface="Cambria Math" panose="02040503050406030204" pitchFamily="18" charset="0"/>
                  </a:endParaRPr>
                </a:p>
                <a:p>
                  <a:pPr marL="0" lvl="1" algn="just">
                    <a:lnSpc>
                      <a:spcPct val="150000"/>
                    </a:lnSpc>
                    <a:spcBef>
                      <a:spcPts val="500"/>
                    </a:spcBef>
                    <a:buClr>
                      <a:srgbClr val="B84742"/>
                    </a:buClr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pt-BR" sz="2800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IN" sz="2800" b="0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pt-BR" sz="2800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p</m:t>
                        </m:r>
                        <m:r>
                          <a:rPr lang="pt-BR" sz="2800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˅ </m:t>
                        </m:r>
                        <m:r>
                          <m:rPr>
                            <m:sty m:val="p"/>
                          </m:rPr>
                          <a:rPr lang="pt-BR" sz="2800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q</m:t>
                        </m:r>
                        <m:r>
                          <a:rPr lang="en-IN" sz="2800" b="0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pt-BR" sz="2800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)  ˄ (</m:t>
                        </m:r>
                        <m:r>
                          <a:rPr lang="en-IN" sz="2800" b="0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pt-BR" sz="2800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p</m:t>
                        </m:r>
                        <m:r>
                          <a:rPr lang="pt-BR" sz="2800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˅ </m:t>
                        </m:r>
                        <m:r>
                          <m:rPr>
                            <m:sty m:val="p"/>
                          </m:rPr>
                          <a:rPr lang="pt-BR" sz="2800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  <m:r>
                          <a:rPr lang="en-IN" sz="2800" b="0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pt-BR" sz="2800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84" name="Rectangle 83">
                  <a:extLst>
                    <a:ext uri="{FF2B5EF4-FFF2-40B4-BE49-F238E27FC236}">
                      <a16:creationId xmlns:a16="http://schemas.microsoft.com/office/drawing/2014/main" xmlns="" xmlns:a14="http://schemas.microsoft.com/office/drawing/2010/main" id="{6842EE74-972F-666D-39E6-D17F77F6215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96139" y="1715776"/>
                  <a:ext cx="1943461" cy="1922871"/>
                </a:xfrm>
                <a:prstGeom prst="rect">
                  <a:avLst/>
                </a:prstGeom>
                <a:blipFill rotWithShape="0">
                  <a:blip r:embed="rId1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5" name="Rectangle: Rounded Corners 41">
              <a:extLst>
                <a:ext uri="{FF2B5EF4-FFF2-40B4-BE49-F238E27FC236}">
                  <a16:creationId xmlns:a16="http://schemas.microsoft.com/office/drawing/2014/main" id="{9C3D58B1-45D8-B954-A569-6E20F9574D8A}"/>
                </a:ext>
              </a:extLst>
            </p:cNvPr>
            <p:cNvSpPr/>
            <p:nvPr/>
          </p:nvSpPr>
          <p:spPr>
            <a:xfrm>
              <a:off x="7898787" y="1949576"/>
              <a:ext cx="1912191" cy="1650372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endParaRPr lang="en-IN"/>
            </a:p>
          </p:txBody>
        </p:sp>
      </p:grpSp>
      <p:sp>
        <p:nvSpPr>
          <p:cNvPr id="86" name="Rectangle: Rounded Corners 5">
            <a:extLst>
              <a:ext uri="{FF2B5EF4-FFF2-40B4-BE49-F238E27FC236}">
                <a16:creationId xmlns:a16="http://schemas.microsoft.com/office/drawing/2014/main" id="{C2573ED7-A941-7F9E-C3E0-02299F79ADCE}"/>
              </a:ext>
            </a:extLst>
          </p:cNvPr>
          <p:cNvSpPr/>
          <p:nvPr/>
        </p:nvSpPr>
        <p:spPr>
          <a:xfrm>
            <a:off x="81333" y="808739"/>
            <a:ext cx="1810115" cy="483098"/>
          </a:xfrm>
          <a:prstGeom prst="roundRect">
            <a:avLst/>
          </a:pr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Question</a:t>
            </a:r>
            <a:endParaRPr lang="en-IN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0832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  <p:bldP spid="59" grpId="0"/>
      <p:bldP spid="65" grpId="0"/>
      <p:bldP spid="67" grpId="0"/>
      <p:bldP spid="69" grpId="0"/>
      <p:bldP spid="80" grpId="0" animBg="1"/>
      <p:bldP spid="81" grpId="0" animBg="1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4CEE54-F8D3-E00A-71F1-D3A7AA18A2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D821DDF-FC28-7FA4-840E-3093A4AF3D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 7.2</a:t>
            </a:r>
            <a:r>
              <a:rPr lang="en-GB" dirty="0"/>
              <a:t> ⇝ Example 1.2</a:t>
            </a:r>
            <a:r>
              <a:rPr lang="en-IN" sz="3200" dirty="0"/>
              <a:t> (</a:t>
            </a:r>
            <a:r>
              <a:rPr lang="en-IN" sz="3200" dirty="0">
                <a:solidFill>
                  <a:srgbClr val="FF0000"/>
                </a:solidFill>
              </a:rPr>
              <a:t>Cont’d</a:t>
            </a:r>
            <a:r>
              <a:rPr lang="en-IN" sz="3200" dirty="0"/>
              <a:t>)</a:t>
            </a:r>
            <a:endParaRPr lang="en-IN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2573ED7-A941-7F9E-C3E0-02299F79ADCE}"/>
              </a:ext>
            </a:extLst>
          </p:cNvPr>
          <p:cNvSpPr/>
          <p:nvPr/>
        </p:nvSpPr>
        <p:spPr>
          <a:xfrm>
            <a:off x="81333" y="808739"/>
            <a:ext cx="1810115" cy="483098"/>
          </a:xfrm>
          <a:prstGeom prst="roundRect">
            <a:avLst/>
          </a:pr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Question</a:t>
            </a:r>
            <a:endParaRPr lang="en-IN" sz="28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FB083363-ADFD-653A-25E4-CDA8F8940C54}"/>
                  </a:ext>
                </a:extLst>
              </p:cNvPr>
              <p:cNvSpPr/>
              <p:nvPr/>
            </p:nvSpPr>
            <p:spPr>
              <a:xfrm>
                <a:off x="1891446" y="792914"/>
                <a:ext cx="8129918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spAutoFit/>
              </a:bodyPr>
              <a:lstStyle/>
              <a:p>
                <a:r>
                  <a:rPr lang="en-US" sz="2800" dirty="0">
                    <a:solidFill>
                      <a:srgbClr val="002060"/>
                    </a:solidFill>
                    <a:latin typeface="+mj-lt"/>
                  </a:rPr>
                  <a:t>Find conjunctive normal form of </a:t>
                </a:r>
                <a14:m>
                  <m:oMath xmlns:m="http://schemas.openxmlformats.org/officeDocument/2006/math">
                    <m:r>
                      <a:rPr lang="en-US" sz="280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¬ ( </m:t>
                    </m:r>
                    <m:r>
                      <m:rPr>
                        <m:sty m:val="p"/>
                      </m:rPr>
                      <a:rPr lang="en-US" sz="280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sz="280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˅ </m:t>
                    </m:r>
                    <m:r>
                      <m:rPr>
                        <m:sty m:val="p"/>
                      </m:rPr>
                      <a:rPr lang="en-US" sz="280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q</m:t>
                    </m:r>
                    <m:r>
                      <a:rPr lang="en-US" sz="280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)⇄( </m:t>
                    </m:r>
                    <m:r>
                      <m:rPr>
                        <m:sty m:val="p"/>
                      </m:rPr>
                      <a:rPr lang="en-US" sz="280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sz="280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˄ </m:t>
                    </m:r>
                    <m:r>
                      <m:rPr>
                        <m:sty m:val="p"/>
                      </m:rPr>
                      <a:rPr lang="en-US" sz="280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q</m:t>
                    </m:r>
                    <m:r>
                      <a:rPr lang="en-US" sz="280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)</m:t>
                    </m:r>
                  </m:oMath>
                </a14:m>
                <a:r>
                  <a:rPr lang="en-US" sz="2800" dirty="0">
                    <a:solidFill>
                      <a:srgbClr val="002060"/>
                    </a:solidFill>
                    <a:latin typeface="+mj-lt"/>
                  </a:rPr>
                  <a:t>.</a:t>
                </a:r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FB083363-ADFD-653A-25E4-CDA8F8940C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1446" y="792914"/>
                <a:ext cx="8129918" cy="523220"/>
              </a:xfrm>
              <a:prstGeom prst="rect">
                <a:avLst/>
              </a:prstGeom>
              <a:blipFill rotWithShape="0">
                <a:blip r:embed="rId2"/>
                <a:stretch>
                  <a:fillRect l="-1499" t="-11628" r="-525" b="-3139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450FCD01-C3F3-5606-A80B-C55C310A5B77}"/>
              </a:ext>
            </a:extLst>
          </p:cNvPr>
          <p:cNvSpPr/>
          <p:nvPr/>
        </p:nvSpPr>
        <p:spPr>
          <a:xfrm>
            <a:off x="81331" y="1457692"/>
            <a:ext cx="1810115" cy="483098"/>
          </a:xfrm>
          <a:prstGeom prst="roundRect">
            <a:avLst/>
          </a:pr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Solution </a:t>
            </a:r>
            <a:endParaRPr lang="en-IN" sz="28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3C7AEBC0-12FC-9D66-287F-27A509D6624D}"/>
                  </a:ext>
                </a:extLst>
              </p:cNvPr>
              <p:cNvSpPr/>
              <p:nvPr/>
            </p:nvSpPr>
            <p:spPr>
              <a:xfrm>
                <a:off x="81331" y="3346141"/>
                <a:ext cx="5735316" cy="64493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800" dirty="0">
                    <a:solidFill>
                      <a:srgbClr val="002060"/>
                    </a:solidFill>
                    <a:latin typeface="+mj-lt"/>
                  </a:rPr>
                  <a:t>Put,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s</m:t>
                    </m:r>
                    <m:r>
                      <a:rPr lang="en-IN" sz="2800" b="0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8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sz="28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˅ </m:t>
                    </m:r>
                    <m:r>
                      <m:rPr>
                        <m:sty m:val="p"/>
                      </m:rPr>
                      <a:rPr lang="en-US" sz="28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q</m:t>
                    </m:r>
                  </m:oMath>
                </a14:m>
                <a:r>
                  <a:rPr lang="en-IN" sz="2800" dirty="0">
                    <a:solidFill>
                      <a:srgbClr val="FF0000"/>
                    </a:solidFill>
                    <a:latin typeface="+mj-lt"/>
                  </a:rPr>
                  <a:t>     </a:t>
                </a:r>
                <a:r>
                  <a:rPr lang="en-IN" sz="2800" dirty="0">
                    <a:solidFill>
                      <a:srgbClr val="002060"/>
                    </a:solidFill>
                    <a:latin typeface="+mj-lt"/>
                  </a:rPr>
                  <a:t>and</a:t>
                </a:r>
                <a:r>
                  <a:rPr lang="en-IN" sz="2800" dirty="0">
                    <a:solidFill>
                      <a:srgbClr val="FF0000"/>
                    </a:solidFill>
                    <a:latin typeface="+mj-lt"/>
                  </a:rPr>
                  <a:t> 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r</m:t>
                    </m:r>
                    <m:r>
                      <a:rPr lang="en-IN" sz="2800" b="0" i="0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0" i="0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¬</m:t>
                    </m:r>
                    <m:r>
                      <a:rPr lang="en-IN" sz="2800" b="0" i="0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800" b="0" i="0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p</m:t>
                    </m:r>
                    <m:r>
                      <a:rPr lang="en-IN" sz="2800" b="0" i="0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0" i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˅</m:t>
                    </m:r>
                    <m:r>
                      <a:rPr lang="en-IN" sz="2800" b="0" i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0" i="0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¬</m:t>
                    </m:r>
                    <m:r>
                      <a:rPr lang="en-IN" sz="2800" b="0" i="0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800" b="0" i="0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q</m:t>
                    </m:r>
                  </m:oMath>
                </a14:m>
                <a:endParaRPr lang="en-IN" sz="2800" dirty="0">
                  <a:solidFill>
                    <a:srgbClr val="FF000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3C7AEBC0-12FC-9D66-287F-27A509D662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31" y="3346141"/>
                <a:ext cx="5735316" cy="644933"/>
              </a:xfrm>
              <a:prstGeom prst="rect">
                <a:avLst/>
              </a:prstGeom>
              <a:blipFill rotWithShape="0">
                <a:blip r:embed="rId3"/>
                <a:stretch>
                  <a:fillRect l="-2125" b="-1603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E683DF3B-071B-ADF4-BAB5-7E36A9E0A7CB}"/>
                  </a:ext>
                </a:extLst>
              </p:cNvPr>
              <p:cNvSpPr/>
              <p:nvPr/>
            </p:nvSpPr>
            <p:spPr>
              <a:xfrm>
                <a:off x="81331" y="4408290"/>
                <a:ext cx="2299097" cy="64493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d>
                        <m:dPr>
                          <m:ctrlPr>
                            <a:rPr lang="en-IN" sz="2800" b="1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p</m:t>
                          </m:r>
                          <m:r>
                            <a:rPr lang="en-US" sz="280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˅ </m:t>
                          </m:r>
                          <m:r>
                            <m:rPr>
                              <m:sty m:val="p"/>
                            </m:rPr>
                            <a:rPr lang="en-US" sz="280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q</m:t>
                          </m:r>
                          <m: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˅</m:t>
                          </m:r>
                          <m: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p</m:t>
                          </m:r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E683DF3B-071B-ADF4-BAB5-7E36A9E0A7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31" y="4408290"/>
                <a:ext cx="2299097" cy="644933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1F6B9193-2366-793B-3710-A12FD79D86FC}"/>
                  </a:ext>
                </a:extLst>
              </p:cNvPr>
              <p:cNvSpPr/>
              <p:nvPr/>
            </p:nvSpPr>
            <p:spPr>
              <a:xfrm>
                <a:off x="2250756" y="4408290"/>
                <a:ext cx="2299097" cy="64493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˄</m:t>
                      </m:r>
                      <m:r>
                        <a:rPr lang="en-IN" sz="2800" b="1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IN" sz="2800" b="1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p</m:t>
                          </m:r>
                          <m:r>
                            <a:rPr lang="en-US" sz="280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˅ </m:t>
                          </m:r>
                          <m:r>
                            <m:rPr>
                              <m:sty m:val="p"/>
                            </m:rPr>
                            <a:rPr lang="en-US" sz="280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q</m:t>
                          </m:r>
                          <m:r>
                            <a:rPr lang="en-IN" sz="28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˅</m:t>
                          </m:r>
                          <m: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q</m:t>
                          </m:r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1F6B9193-2366-793B-3710-A12FD79D86F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0756" y="4408290"/>
                <a:ext cx="2299097" cy="644933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DD3CC517-1D45-0A88-BA82-69D7F3FB7408}"/>
                  </a:ext>
                </a:extLst>
              </p:cNvPr>
              <p:cNvSpPr/>
              <p:nvPr/>
            </p:nvSpPr>
            <p:spPr>
              <a:xfrm>
                <a:off x="4401477" y="4408290"/>
                <a:ext cx="3134952" cy="64493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˄</m:t>
                      </m:r>
                      <m:r>
                        <a:rPr lang="en-IN" sz="2800" b="1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IN" sz="2800" b="1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¬</m:t>
                          </m:r>
                          <m:r>
                            <a:rPr lang="en-IN" sz="2800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p</m:t>
                          </m:r>
                          <m:r>
                            <a:rPr lang="en-US" sz="2800" b="0" i="0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˅</m:t>
                          </m:r>
                          <m:r>
                            <a:rPr lang="en-US" sz="28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¬</m:t>
                          </m:r>
                          <m:r>
                            <a:rPr lang="en-IN" sz="2800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q</m:t>
                          </m:r>
                          <m:r>
                            <a:rPr lang="en-IN" sz="2800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˅</m:t>
                          </m:r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¬</m:t>
                          </m:r>
                          <m:r>
                            <a:rPr lang="en-IN" sz="2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p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DD3CC517-1D45-0A88-BA82-69D7F3FB74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1477" y="4408290"/>
                <a:ext cx="3134952" cy="644933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DD4A5857-B786-A562-92D4-CDDB4F8E0CD0}"/>
                  </a:ext>
                </a:extLst>
              </p:cNvPr>
              <p:cNvSpPr/>
              <p:nvPr/>
            </p:nvSpPr>
            <p:spPr>
              <a:xfrm>
                <a:off x="7422205" y="4402866"/>
                <a:ext cx="3134952" cy="64493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˄</m:t>
                      </m:r>
                      <m:r>
                        <a:rPr lang="en-IN" sz="2800" b="1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IN" sz="2800" b="1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¬</m:t>
                          </m:r>
                          <m:r>
                            <a:rPr lang="en-IN" sz="2800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p</m:t>
                          </m:r>
                          <m:r>
                            <a:rPr lang="en-US" sz="2800" b="0" i="0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˅</m:t>
                          </m:r>
                          <m:r>
                            <a:rPr lang="en-US" sz="28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¬</m:t>
                          </m:r>
                          <m:r>
                            <a:rPr lang="en-IN" sz="2800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q</m:t>
                          </m:r>
                          <m:r>
                            <a:rPr lang="en-IN" sz="2800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˅</m:t>
                          </m:r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¬</m:t>
                          </m:r>
                          <m:r>
                            <a:rPr lang="en-IN" sz="2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q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DD4A5857-B786-A562-92D4-CDDB4F8E0C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2205" y="4402866"/>
                <a:ext cx="3134952" cy="644933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014F25B9-DA53-5819-A9B9-5C5BDCFCF497}"/>
                  </a:ext>
                </a:extLst>
              </p:cNvPr>
              <p:cNvSpPr/>
              <p:nvPr/>
            </p:nvSpPr>
            <p:spPr>
              <a:xfrm>
                <a:off x="81331" y="2106646"/>
                <a:ext cx="3184622" cy="64493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d>
                        <m:dPr>
                          <m:ctrlPr>
                            <a:rPr lang="en-IN" sz="2800" b="1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1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IN" sz="2800" b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𝐬</m:t>
                          </m:r>
                          <m:r>
                            <a:rPr lang="en-IN" sz="28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˅</m:t>
                          </m:r>
                          <m: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p</m:t>
                          </m:r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IN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˄</m:t>
                      </m:r>
                      <m:r>
                        <a:rPr lang="en-IN" sz="2800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IN" sz="2800" b="1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IN" sz="2800" b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𝐬</m:t>
                          </m:r>
                          <m:r>
                            <a:rPr lang="en-IN" sz="28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˅</m:t>
                          </m:r>
                          <m: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q</m:t>
                          </m:r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014F25B9-DA53-5819-A9B9-5C5BDCFCF4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31" y="2106646"/>
                <a:ext cx="3184622" cy="644933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EB9F50D1-626C-3F43-543D-3299FB9D2AE5}"/>
                  </a:ext>
                </a:extLst>
              </p:cNvPr>
              <p:cNvSpPr/>
              <p:nvPr/>
            </p:nvSpPr>
            <p:spPr>
              <a:xfrm>
                <a:off x="3265953" y="2119353"/>
                <a:ext cx="442690" cy="63222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˄</m:t>
                      </m:r>
                    </m:oMath>
                  </m:oMathPara>
                </a14:m>
                <a:endParaRPr lang="en-IN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EB9F50D1-626C-3F43-543D-3299FB9D2A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5953" y="2119353"/>
                <a:ext cx="442690" cy="632226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EEA339EF-1CC6-5727-A5DE-903CA2C1FA23}"/>
                  </a:ext>
                </a:extLst>
              </p:cNvPr>
              <p:cNvSpPr/>
              <p:nvPr/>
            </p:nvSpPr>
            <p:spPr>
              <a:xfrm>
                <a:off x="3601236" y="2106645"/>
                <a:ext cx="3456394" cy="64493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N" sz="2800" b="1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1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IN" sz="2800" b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𝐫</m:t>
                          </m:r>
                          <m:r>
                            <a:rPr lang="en-IN" sz="2800" b="1" i="0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˅</m:t>
                          </m:r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¬</m:t>
                          </m:r>
                          <m: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p</m:t>
                          </m:r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IN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˄</m:t>
                      </m:r>
                      <m:r>
                        <a:rPr lang="en-IN" sz="2800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IN" sz="2800" b="1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1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IN" sz="2800" b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𝐫</m:t>
                          </m:r>
                          <m:r>
                            <a:rPr lang="en-IN" sz="2800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˅</m:t>
                          </m:r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¬</m:t>
                          </m:r>
                          <m: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q</m:t>
                          </m:r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EEA339EF-1CC6-5727-A5DE-903CA2C1FA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1236" y="2106645"/>
                <a:ext cx="3456394" cy="644933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Content Placeholder 2">
            <a:extLst>
              <a:ext uri="{FF2B5EF4-FFF2-40B4-BE49-F238E27FC236}">
                <a16:creationId xmlns:a16="http://schemas.microsoft.com/office/drawing/2014/main" id="{B5EFE042-B23D-BE40-8DD5-39E879E6B331}"/>
              </a:ext>
            </a:extLst>
          </p:cNvPr>
          <p:cNvSpPr txBox="1">
            <a:spLocks/>
          </p:cNvSpPr>
          <p:nvPr/>
        </p:nvSpPr>
        <p:spPr>
          <a:xfrm>
            <a:off x="81331" y="5470439"/>
            <a:ext cx="4787798" cy="7221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algn="l">
              <a:lnSpc>
                <a:spcPct val="150000"/>
              </a:lnSpc>
              <a:buNone/>
            </a:pPr>
            <a:r>
              <a:rPr lang="en-US" dirty="0"/>
              <a:t>Which is required form of a </a:t>
            </a:r>
            <a:r>
              <a:rPr lang="en-US" b="1" dirty="0">
                <a:solidFill>
                  <a:srgbClr val="FF0000"/>
                </a:solidFill>
              </a:rPr>
              <a:t>CNF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98993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/>
      <p:bldP spid="72" grpId="0"/>
      <p:bldP spid="73" grpId="0"/>
      <p:bldP spid="76" grpId="0"/>
      <p:bldP spid="78" grpId="0"/>
      <p:bldP spid="46" grpId="0" build="p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49" y="1709738"/>
            <a:ext cx="11165709" cy="2852737"/>
          </a:xfrm>
        </p:spPr>
        <p:txBody>
          <a:bodyPr/>
          <a:lstStyle/>
          <a:p>
            <a:r>
              <a:rPr lang="en-IN" dirty="0"/>
              <a:t>Method 7.3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F66629-F349-43A0-B5A5-A51D2BBB74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dirty="0">
                <a:effectLst/>
                <a:latin typeface="+mj-lt"/>
                <a:ea typeface="Calibri" panose="020F0502020204030204" pitchFamily="34" charset="0"/>
                <a:cs typeface="Shruti" panose="020B0502040204020203" pitchFamily="34" charset="0"/>
              </a:rPr>
              <a:t>Principal Disjunctive Normal Form</a:t>
            </a:r>
            <a:endParaRPr lang="en-I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89404156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FA00D5-A286-E9F1-8A72-C96002079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  <a:cs typeface="Shruti" panose="020B0502040204020203" pitchFamily="34" charset="0"/>
              </a:rPr>
              <a:t>Principal Disjunctive Normal Form (</a:t>
            </a:r>
            <a:r>
              <a:rPr lang="en-US" sz="3600" dirty="0">
                <a:solidFill>
                  <a:srgbClr val="FF0000"/>
                </a:solidFill>
                <a:effectLst/>
                <a:latin typeface="+mn-lt"/>
                <a:ea typeface="Times New Roman" panose="02020603050405020304" pitchFamily="18" charset="0"/>
                <a:cs typeface="Shruti" panose="020B0502040204020203" pitchFamily="34" charset="0"/>
              </a:rPr>
              <a:t>PDNF</a:t>
            </a:r>
            <a:r>
              <a:rPr lang="en-US" sz="3600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  <a:cs typeface="Shruti" panose="020B0502040204020203" pitchFamily="34" charset="0"/>
              </a:rPr>
              <a:t>)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A9E1F8-7887-8DEF-7E3A-BCDEEBFA8AA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>
                  <a:lnSpc>
                    <a:spcPct val="150000"/>
                  </a:lnSpc>
                </a:pPr>
                <a:r>
                  <a:rPr lang="en-US" dirty="0">
                    <a:latin typeface="+mj-lt"/>
                  </a:rPr>
                  <a:t>Principal disjunctive normal form of a given formula can be defined as an equivalent formula consisting of disjunctives of </a:t>
                </a:r>
                <a:r>
                  <a:rPr lang="en-US" dirty="0">
                    <a:solidFill>
                      <a:srgbClr val="FF0000"/>
                    </a:solidFill>
                    <a:latin typeface="+mj-lt"/>
                  </a:rPr>
                  <a:t>minterms</a:t>
                </a:r>
                <a:r>
                  <a:rPr lang="en-US" dirty="0">
                    <a:latin typeface="+mj-lt"/>
                  </a:rPr>
                  <a:t> only.</a:t>
                </a:r>
                <a:endParaRPr lang="en-IN" dirty="0">
                  <a:latin typeface="+mj-lt"/>
                </a:endParaRPr>
              </a:p>
              <a:p>
                <a:pPr lvl="0">
                  <a:lnSpc>
                    <a:spcPct val="150000"/>
                  </a:lnSpc>
                </a:pPr>
                <a:r>
                  <a:rPr lang="en-US" dirty="0">
                    <a:latin typeface="+mj-lt"/>
                  </a:rPr>
                  <a:t>This is also known as </a:t>
                </a:r>
                <a:r>
                  <a:rPr lang="en-US" b="1" dirty="0">
                    <a:solidFill>
                      <a:srgbClr val="FF0000"/>
                    </a:solidFill>
                    <a:latin typeface="+mj-lt"/>
                  </a:rPr>
                  <a:t>Sum of Products Canonical Form</a:t>
                </a:r>
                <a:r>
                  <a:rPr lang="en-US" dirty="0">
                    <a:latin typeface="+mj-lt"/>
                  </a:rPr>
                  <a:t>.</a:t>
                </a:r>
              </a:p>
              <a:p>
                <a:pPr lvl="0">
                  <a:lnSpc>
                    <a:spcPct val="150000"/>
                  </a:lnSpc>
                </a:pPr>
                <a:r>
                  <a:rPr lang="en-US" b="1" dirty="0">
                    <a:latin typeface="+mj-lt"/>
                  </a:rPr>
                  <a:t>Example:</a:t>
                </a:r>
                <a:endParaRPr lang="en-IN" dirty="0">
                  <a:latin typeface="+mj-lt"/>
                </a:endParaRPr>
              </a:p>
              <a:p>
                <a:pPr lvl="1">
                  <a:lnSpc>
                    <a:spcPct val="150000"/>
                  </a:lnSpc>
                  <a:tabLst>
                    <a:tab pos="5921375" algn="l"/>
                  </a:tabLst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¬ 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p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 ˄ 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q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IN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˅</m:t>
                    </m:r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q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 ˄ ¬ 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p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US" dirty="0">
                    <a:latin typeface="+mj-lt"/>
                  </a:rPr>
                  <a:t>	is a </a:t>
                </a:r>
                <a:r>
                  <a:rPr lang="en-US" b="1" dirty="0">
                    <a:solidFill>
                      <a:srgbClr val="FF0000"/>
                    </a:solidFill>
                    <a:latin typeface="+mj-lt"/>
                  </a:rPr>
                  <a:t>PDNF</a:t>
                </a:r>
                <a:r>
                  <a:rPr lang="en-US" dirty="0">
                    <a:latin typeface="+mj-lt"/>
                  </a:rPr>
                  <a:t>.</a:t>
                </a:r>
                <a:endParaRPr lang="en-IN" dirty="0">
                  <a:latin typeface="+mj-lt"/>
                </a:endParaRPr>
              </a:p>
              <a:p>
                <a:pPr lvl="1">
                  <a:lnSpc>
                    <a:spcPct val="150000"/>
                  </a:lnSpc>
                  <a:tabLst>
                    <a:tab pos="5921375" algn="l"/>
                  </a:tabLst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¬ 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p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 ˄ 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q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 ˄ ¬ 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r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IN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˅</m:t>
                    </m:r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p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 ˄ ¬ 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q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 ˄ 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r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US" dirty="0">
                    <a:latin typeface="+mj-lt"/>
                  </a:rPr>
                  <a:t>	is a </a:t>
                </a:r>
                <a:r>
                  <a:rPr lang="en-US" b="1" dirty="0">
                    <a:solidFill>
                      <a:srgbClr val="FF0000"/>
                    </a:solidFill>
                    <a:latin typeface="+mj-lt"/>
                  </a:rPr>
                  <a:t>PDNF</a:t>
                </a:r>
                <a:r>
                  <a:rPr lang="en-US" dirty="0">
                    <a:latin typeface="+mj-lt"/>
                  </a:rPr>
                  <a:t>.</a:t>
                </a:r>
                <a:endParaRPr lang="en-IN" dirty="0">
                  <a:latin typeface="+mj-lt"/>
                </a:endParaRPr>
              </a:p>
              <a:p>
                <a:pPr lvl="1">
                  <a:lnSpc>
                    <a:spcPct val="150000"/>
                  </a:lnSpc>
                  <a:tabLst>
                    <a:tab pos="5921375" algn="l"/>
                  </a:tabLst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¬ 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p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 ˅ 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q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 ˅ ¬ 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r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IN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˅</m:t>
                    </m:r>
                    <m:r>
                      <a:rPr lang="en-IN" b="0" i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p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 ˅ ¬ 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q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US" dirty="0">
                    <a:latin typeface="+mj-lt"/>
                  </a:rPr>
                  <a:t>	is a </a:t>
                </a:r>
                <a:r>
                  <a:rPr lang="en-US" b="1" dirty="0">
                    <a:solidFill>
                      <a:srgbClr val="FF0000"/>
                    </a:solidFill>
                    <a:latin typeface="+mj-lt"/>
                  </a:rPr>
                  <a:t>DNF but not PDNF</a:t>
                </a:r>
                <a:r>
                  <a:rPr lang="en-US" dirty="0">
                    <a:latin typeface="+mj-lt"/>
                  </a:rPr>
                  <a:t>.</a:t>
                </a:r>
                <a:endParaRPr lang="en-IN" dirty="0">
                  <a:latin typeface="+mj-lt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A2A9E1F8-7887-8DEF-7E3A-BCDEEBFA8A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71" r="-10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70049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FA00D5-A286-E9F1-8A72-C96002079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  <a:cs typeface="Shruti" panose="020B0502040204020203" pitchFamily="34" charset="0"/>
              </a:rPr>
              <a:t>Principal Disjunctive Normal Form </a:t>
            </a:r>
            <a:r>
              <a:rPr lang="en-IN" sz="3600" dirty="0"/>
              <a:t>(</a:t>
            </a:r>
            <a:r>
              <a:rPr lang="en-IN" sz="3600" dirty="0">
                <a:solidFill>
                  <a:srgbClr val="FF0000"/>
                </a:solidFill>
              </a:rPr>
              <a:t>Cont’d</a:t>
            </a:r>
            <a:r>
              <a:rPr lang="en-IN" sz="3600" dirty="0"/>
              <a:t>)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A9E1F8-7887-8DEF-7E3A-BCDEEBFA8A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lnSpc>
                <a:spcPct val="150000"/>
              </a:lnSpc>
            </a:pPr>
            <a:r>
              <a:rPr lang="en-US" b="1" dirty="0">
                <a:latin typeface="+mj-lt"/>
              </a:rPr>
              <a:t>Procedure to construct PDNF:</a:t>
            </a:r>
            <a:endParaRPr lang="en-IN" dirty="0">
              <a:latin typeface="+mj-lt"/>
            </a:endParaRPr>
          </a:p>
          <a:p>
            <a:pPr lvl="1">
              <a:lnSpc>
                <a:spcPct val="150000"/>
              </a:lnSpc>
            </a:pPr>
            <a:r>
              <a:rPr lang="en-US" b="1" dirty="0">
                <a:latin typeface="+mj-lt"/>
              </a:rPr>
              <a:t>Step 1:</a:t>
            </a:r>
            <a:r>
              <a:rPr lang="en-US" dirty="0">
                <a:latin typeface="+mj-lt"/>
              </a:rPr>
              <a:t> Construct a truth table of the given compound propositions.</a:t>
            </a:r>
            <a:endParaRPr lang="en-IN" dirty="0">
              <a:latin typeface="+mj-lt"/>
            </a:endParaRPr>
          </a:p>
          <a:p>
            <a:pPr lvl="1">
              <a:lnSpc>
                <a:spcPct val="150000"/>
              </a:lnSpc>
            </a:pPr>
            <a:r>
              <a:rPr lang="en-US" b="1" dirty="0">
                <a:latin typeface="+mj-lt"/>
              </a:rPr>
              <a:t>Step 2:</a:t>
            </a:r>
            <a:r>
              <a:rPr lang="en-US" dirty="0">
                <a:latin typeface="+mj-lt"/>
              </a:rPr>
              <a:t> For every truth value T of the given proposition, 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US" dirty="0">
                <a:latin typeface="+mj-lt"/>
              </a:rPr>
              <a:t>		 select the minterm, which also has the truth value T for the same 		 combination of the truth value of the statement variables.</a:t>
            </a:r>
            <a:endParaRPr lang="en-IN" dirty="0">
              <a:latin typeface="+mj-lt"/>
            </a:endParaRPr>
          </a:p>
          <a:p>
            <a:pPr lvl="1">
              <a:lnSpc>
                <a:spcPct val="150000"/>
              </a:lnSpc>
            </a:pPr>
            <a:r>
              <a:rPr lang="en-US" b="1" dirty="0">
                <a:latin typeface="+mj-lt"/>
              </a:rPr>
              <a:t>Step 3:</a:t>
            </a:r>
            <a:r>
              <a:rPr lang="en-US" dirty="0">
                <a:latin typeface="+mj-lt"/>
              </a:rPr>
              <a:t> Join the every selected minterms in step (2) by disjunction. </a:t>
            </a:r>
            <a:r>
              <a:rPr lang="en-GB" b="1" dirty="0">
                <a:latin typeface="+mj-lt"/>
                <a:cs typeface="Shruti" panose="020B0502040204020203" pitchFamily="34" charset="0"/>
              </a:rPr>
              <a:t>      </a:t>
            </a:r>
            <a:endParaRPr lang="en-IN" b="1" dirty="0">
              <a:latin typeface="+mj-lt"/>
              <a:cs typeface="Shrut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2957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FA00D5-A286-E9F1-8A72-C96002079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  <a:cs typeface="Shruti" panose="020B0502040204020203" pitchFamily="34" charset="0"/>
              </a:rPr>
              <a:t>Principal Disjunctive Normal Form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A9E1F8-7887-8DEF-7E3A-BCDEEBFA8A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lnSpc>
                <a:spcPct val="150000"/>
              </a:lnSpc>
            </a:pPr>
            <a:r>
              <a:rPr lang="en-US" b="1" dirty="0"/>
              <a:t>Advantages of Principal Disjunctive Normal Forms:</a:t>
            </a:r>
            <a:endParaRPr lang="en-IN" dirty="0"/>
          </a:p>
          <a:p>
            <a:pPr lvl="1">
              <a:lnSpc>
                <a:spcPct val="150000"/>
              </a:lnSpc>
            </a:pPr>
            <a:r>
              <a:rPr lang="en-US" dirty="0"/>
              <a:t>The principal disjunctive normal form of a given formula is unique.</a:t>
            </a:r>
            <a:endParaRPr lang="en-IN" dirty="0"/>
          </a:p>
          <a:p>
            <a:pPr lvl="1">
              <a:lnSpc>
                <a:spcPct val="150000"/>
              </a:lnSpc>
            </a:pPr>
            <a:r>
              <a:rPr lang="en-US" dirty="0"/>
              <a:t>Two formulas are equivalent if and only if their principal disjunctive normal forms are same.</a:t>
            </a:r>
            <a:endParaRPr lang="en-IN" dirty="0"/>
          </a:p>
          <a:p>
            <a:pPr lvl="1">
              <a:lnSpc>
                <a:spcPct val="150000"/>
              </a:lnSpc>
            </a:pPr>
            <a:r>
              <a:rPr lang="en-US" dirty="0"/>
              <a:t>If the given compound proposition is a tautology, then its principal disjunctive normal form will contain all possible minterms of its components.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72993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FA00D5-A286-E9F1-8A72-C96002079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Simple Proposition (Atomic </a:t>
            </a:r>
            <a:r>
              <a:rPr lang="en-US" dirty="0"/>
              <a:t>Proposition)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A9E1F8-7887-8DEF-7E3A-BCDEEBFA8AA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>
                  <a:lnSpc>
                    <a:spcPct val="150000"/>
                  </a:lnSpc>
                  <a:buClr>
                    <a:srgbClr val="B84742"/>
                  </a:buClr>
                  <a:defRPr/>
                </a:pPr>
                <a:r>
                  <a:rPr lang="en-IN" dirty="0">
                    <a:latin typeface="+mj-lt"/>
                  </a:rPr>
                  <a:t>A proposition which </a:t>
                </a:r>
                <a:r>
                  <a:rPr lang="en-IN" b="1" dirty="0">
                    <a:solidFill>
                      <a:srgbClr val="FF0000"/>
                    </a:solidFill>
                    <a:latin typeface="+mj-lt"/>
                  </a:rPr>
                  <a:t>cannot be divide further</a:t>
                </a:r>
                <a:r>
                  <a:rPr lang="en-IN" dirty="0">
                    <a:latin typeface="+mj-lt"/>
                  </a:rPr>
                  <a:t> is known as simple proposition.</a:t>
                </a:r>
              </a:p>
              <a:p>
                <a:pPr>
                  <a:lnSpc>
                    <a:spcPct val="150000"/>
                  </a:lnSpc>
                </a:pPr>
                <a:r>
                  <a:rPr lang="en-GB" b="1" dirty="0">
                    <a:latin typeface="+mj-lt"/>
                    <a:cs typeface="Shruti" panose="020B0502040204020203" pitchFamily="34" charset="0"/>
                  </a:rPr>
                  <a:t>Example:</a:t>
                </a:r>
                <a:endParaRPr lang="en-IN" b="1" dirty="0">
                  <a:latin typeface="+mj-lt"/>
                  <a:cs typeface="Shruti" panose="020B0502040204020203" pitchFamily="34" charset="0"/>
                </a:endParaRP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p</m:t>
                    </m:r>
                    <m:r>
                      <a:rPr lang="en-IN" i="0" dirty="0" smtClean="0">
                        <a:latin typeface="Cambria Math" panose="02040503050406030204" pitchFamily="18" charset="0"/>
                      </a:rPr>
                      <m:t> :</m:t>
                    </m:r>
                    <m:r>
                      <m:rPr>
                        <m:nor/>
                      </m:rPr>
                      <a:rPr lang="en-IN" dirty="0">
                        <a:latin typeface="+mj-lt"/>
                      </a:rPr>
                      <m:t>Delhi</m:t>
                    </m:r>
                    <m:r>
                      <m:rPr>
                        <m:nor/>
                      </m:rPr>
                      <a:rPr lang="en-IN" dirty="0">
                        <a:latin typeface="+mj-lt"/>
                      </a:rPr>
                      <m:t> </m:t>
                    </m:r>
                    <m:r>
                      <m:rPr>
                        <m:nor/>
                      </m:rPr>
                      <a:rPr lang="en-IN" dirty="0">
                        <a:latin typeface="+mj-lt"/>
                      </a:rPr>
                      <m:t>is</m:t>
                    </m:r>
                    <m:r>
                      <m:rPr>
                        <m:nor/>
                      </m:rPr>
                      <a:rPr lang="en-IN" dirty="0">
                        <a:latin typeface="+mj-lt"/>
                      </a:rPr>
                      <m:t> </m:t>
                    </m:r>
                    <m:r>
                      <m:rPr>
                        <m:nor/>
                      </m:rPr>
                      <a:rPr lang="en-IN" dirty="0">
                        <a:latin typeface="+mj-lt"/>
                      </a:rPr>
                      <m:t>capital</m:t>
                    </m:r>
                    <m:r>
                      <m:rPr>
                        <m:nor/>
                      </m:rPr>
                      <a:rPr lang="en-IN" dirty="0">
                        <a:latin typeface="+mj-lt"/>
                      </a:rPr>
                      <m:t> </m:t>
                    </m:r>
                    <m:r>
                      <m:rPr>
                        <m:nor/>
                      </m:rPr>
                      <a:rPr lang="en-IN" dirty="0">
                        <a:latin typeface="+mj-lt"/>
                      </a:rPr>
                      <m:t>of</m:t>
                    </m:r>
                    <m:r>
                      <m:rPr>
                        <m:nor/>
                      </m:rPr>
                      <a:rPr lang="en-IN" dirty="0">
                        <a:latin typeface="+mj-lt"/>
                      </a:rPr>
                      <m:t> </m:t>
                    </m:r>
                    <m:r>
                      <m:rPr>
                        <m:nor/>
                      </m:rPr>
                      <a:rPr lang="en-IN" dirty="0">
                        <a:latin typeface="+mj-lt"/>
                      </a:rPr>
                      <m:t>India</m:t>
                    </m:r>
                  </m:oMath>
                </a14:m>
                <a:r>
                  <a:rPr lang="en-US" dirty="0">
                    <a:latin typeface="+mj-lt"/>
                  </a:rPr>
                  <a:t>.</a:t>
                </a: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q</m:t>
                    </m:r>
                    <m:r>
                      <a:rPr lang="en-IN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:2∈</m:t>
                    </m:r>
                    <m:r>
                      <a:rPr lang="en-IN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ℕ</m:t>
                    </m:r>
                  </m:oMath>
                </a14:m>
                <a:endParaRPr lang="en-IN" dirty="0">
                  <a:latin typeface="+mj-lt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A2A9E1F8-7887-8DEF-7E3A-BCDEEBFA8A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7527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4CEE54-F8D3-E00A-71F1-D3A7AA18A2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2">
            <a:extLst>
              <a:ext uri="{FF2B5EF4-FFF2-40B4-BE49-F238E27FC236}">
                <a16:creationId xmlns:a16="http://schemas.microsoft.com/office/drawing/2014/main" id="{DEE3836D-0C30-0A6C-D673-C35537FA1E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255500"/>
              </p:ext>
            </p:extLst>
          </p:nvPr>
        </p:nvGraphicFramePr>
        <p:xfrm>
          <a:off x="1992225" y="1572893"/>
          <a:ext cx="8826054" cy="339974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57794">
                  <a:extLst>
                    <a:ext uri="{9D8B030D-6E8A-4147-A177-3AD203B41FA5}">
                      <a16:colId xmlns:a16="http://schemas.microsoft.com/office/drawing/2014/main" val="2543531497"/>
                    </a:ext>
                  </a:extLst>
                </a:gridCol>
                <a:gridCol w="957794">
                  <a:extLst>
                    <a:ext uri="{9D8B030D-6E8A-4147-A177-3AD203B41FA5}">
                      <a16:colId xmlns:a16="http://schemas.microsoft.com/office/drawing/2014/main" val="230489491"/>
                    </a:ext>
                  </a:extLst>
                </a:gridCol>
                <a:gridCol w="1874363">
                  <a:extLst>
                    <a:ext uri="{9D8B030D-6E8A-4147-A177-3AD203B41FA5}">
                      <a16:colId xmlns:a16="http://schemas.microsoft.com/office/drawing/2014/main" val="844060273"/>
                    </a:ext>
                  </a:extLst>
                </a:gridCol>
                <a:gridCol w="959403">
                  <a:extLst>
                    <a:ext uri="{9D8B030D-6E8A-4147-A177-3AD203B41FA5}">
                      <a16:colId xmlns:a16="http://schemas.microsoft.com/office/drawing/2014/main" val="378897886"/>
                    </a:ext>
                  </a:extLst>
                </a:gridCol>
                <a:gridCol w="2400300">
                  <a:extLst>
                    <a:ext uri="{9D8B030D-6E8A-4147-A177-3AD203B41FA5}">
                      <a16:colId xmlns:a16="http://schemas.microsoft.com/office/drawing/2014/main" val="1254533878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2342788026"/>
                    </a:ext>
                  </a:extLst>
                </a:gridCol>
              </a:tblGrid>
              <a:tr h="679949">
                <a:tc>
                  <a:txBody>
                    <a:bodyPr/>
                    <a:lstStyle/>
                    <a:p>
                      <a:pPr algn="ctr"/>
                      <a:endParaRPr lang="en-IN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8869193"/>
                  </a:ext>
                </a:extLst>
              </a:tr>
              <a:tr h="679949">
                <a:tc>
                  <a:txBody>
                    <a:bodyPr/>
                    <a:lstStyle/>
                    <a:p>
                      <a:pPr algn="ctr"/>
                      <a:endParaRPr lang="en-IN" sz="280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61066291"/>
                  </a:ext>
                </a:extLst>
              </a:tr>
              <a:tr h="679949">
                <a:tc>
                  <a:txBody>
                    <a:bodyPr/>
                    <a:lstStyle/>
                    <a:p>
                      <a:pPr algn="ctr"/>
                      <a:endParaRPr lang="en-IN" sz="28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2607411"/>
                  </a:ext>
                </a:extLst>
              </a:tr>
              <a:tr h="679949">
                <a:tc>
                  <a:txBody>
                    <a:bodyPr/>
                    <a:lstStyle/>
                    <a:p>
                      <a:pPr algn="ctr"/>
                      <a:endParaRPr lang="en-IN" sz="280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29497343"/>
                  </a:ext>
                </a:extLst>
              </a:tr>
              <a:tr h="679949">
                <a:tc>
                  <a:txBody>
                    <a:bodyPr/>
                    <a:lstStyle/>
                    <a:p>
                      <a:pPr algn="ctr"/>
                      <a:endParaRPr lang="en-IN" sz="28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0946856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C71A7963-4AE3-049E-3F56-BCC028FFE41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7208735"/>
                  </p:ext>
                </p:extLst>
              </p:nvPr>
            </p:nvGraphicFramePr>
            <p:xfrm>
              <a:off x="2004924" y="2264754"/>
              <a:ext cx="932451" cy="2707884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932451">
                      <a:extLst>
                        <a:ext uri="{9D8B030D-6E8A-4147-A177-3AD203B41FA5}">
                          <a16:colId xmlns:a16="http://schemas.microsoft.com/office/drawing/2014/main" val="3532356644"/>
                        </a:ext>
                      </a:extLst>
                    </a:gridCol>
                  </a:tblGrid>
                  <a:tr h="67697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IN" sz="2800" b="0" i="0" dirty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T</m:t>
                                </m:r>
                              </m:oMath>
                            </m:oMathPara>
                          </a14:m>
                          <a:endParaRPr lang="en-IN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9918738"/>
                      </a:ext>
                    </a:extLst>
                  </a:tr>
                  <a:tr h="67697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IN" sz="2800" b="0" i="0" dirty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T</m:t>
                                </m:r>
                              </m:oMath>
                            </m:oMathPara>
                          </a14:m>
                          <a:endParaRPr lang="en-IN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934534138"/>
                      </a:ext>
                    </a:extLst>
                  </a:tr>
                  <a:tr h="67697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kumimoji="0" lang="en-IN" sz="2800" b="0" i="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srgbClr val="00206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F</m:t>
                                </m:r>
                              </m:oMath>
                            </m:oMathPara>
                          </a14:m>
                          <a:endParaRPr kumimoji="0" lang="en-IN" sz="2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Roboto Condensed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25418007"/>
                      </a:ext>
                    </a:extLst>
                  </a:tr>
                  <a:tr h="67697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kumimoji="0" lang="en-IN" sz="2800" b="0" i="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srgbClr val="00206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F</m:t>
                                </m:r>
                              </m:oMath>
                            </m:oMathPara>
                          </a14:m>
                          <a:endParaRPr kumimoji="0" lang="en-IN" sz="2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Roboto Condensed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2433299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C71A7963-4AE3-049E-3F56-BCC028FFE41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7208735"/>
                  </p:ext>
                </p:extLst>
              </p:nvPr>
            </p:nvGraphicFramePr>
            <p:xfrm>
              <a:off x="2004924" y="2264754"/>
              <a:ext cx="932451" cy="2707884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932451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3532356644"/>
                        </a:ext>
                      </a:extLst>
                    </a:gridCol>
                  </a:tblGrid>
                  <a:tr h="67697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3"/>
                          <a:stretch>
                            <a:fillRect b="-30090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219918738"/>
                      </a:ext>
                    </a:extLst>
                  </a:tr>
                  <a:tr h="67697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3"/>
                          <a:stretch>
                            <a:fillRect t="-99107" b="-19821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934534138"/>
                      </a:ext>
                    </a:extLst>
                  </a:tr>
                  <a:tr h="67697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3"/>
                          <a:stretch>
                            <a:fillRect t="-200901" b="-1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2025418007"/>
                      </a:ext>
                    </a:extLst>
                  </a:tr>
                  <a:tr h="67697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3"/>
                          <a:stretch>
                            <a:fillRect t="-30090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392433299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Title 3">
            <a:extLst>
              <a:ext uri="{FF2B5EF4-FFF2-40B4-BE49-F238E27FC236}">
                <a16:creationId xmlns:a16="http://schemas.microsoft.com/office/drawing/2014/main" id="{CD821DDF-FC28-7FA4-840E-3093A4AF3D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 7.3</a:t>
            </a:r>
            <a:r>
              <a:rPr lang="en-GB" dirty="0"/>
              <a:t> ⇝ Example 1</a:t>
            </a:r>
            <a:endParaRPr lang="en-IN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2573ED7-A941-7F9E-C3E0-02299F79ADCE}"/>
              </a:ext>
            </a:extLst>
          </p:cNvPr>
          <p:cNvSpPr/>
          <p:nvPr/>
        </p:nvSpPr>
        <p:spPr>
          <a:xfrm>
            <a:off x="74142" y="801644"/>
            <a:ext cx="1810115" cy="483098"/>
          </a:xfrm>
          <a:prstGeom prst="roundRect">
            <a:avLst/>
          </a:pr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Question</a:t>
            </a:r>
            <a:endParaRPr lang="en-IN" sz="28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FB083363-ADFD-653A-25E4-CDA8F8940C54}"/>
                  </a:ext>
                </a:extLst>
              </p:cNvPr>
              <p:cNvSpPr/>
              <p:nvPr/>
            </p:nvSpPr>
            <p:spPr>
              <a:xfrm>
                <a:off x="1884257" y="783914"/>
                <a:ext cx="9333517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spAutoFit/>
              </a:bodyPr>
              <a:lstStyle/>
              <a:p>
                <a:r>
                  <a:rPr lang="en-US" sz="2800" dirty="0">
                    <a:solidFill>
                      <a:srgbClr val="002060"/>
                    </a:solidFill>
                  </a:rPr>
                  <a:t>Find principal disjunctive normal form of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p</m:t>
                        </m:r>
                        <m:r>
                          <a:rPr lang="en-US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q</m:t>
                        </m:r>
                        <m:r>
                          <a:rPr lang="en-US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˄ </m:t>
                    </m:r>
                    <m:d>
                      <m:dPr>
                        <m:ctrlPr>
                          <a:rPr lang="en-I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¬ </m:t>
                        </m:r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p</m:t>
                        </m:r>
                        <m:r>
                          <a:rPr lang="en-US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˄ </m:t>
                        </m:r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q</m:t>
                        </m:r>
                        <m:r>
                          <a:rPr lang="en-US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.</a:t>
                </a:r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FB083363-ADFD-653A-25E4-CDA8F8940C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4257" y="783914"/>
                <a:ext cx="9333517" cy="523220"/>
              </a:xfrm>
              <a:prstGeom prst="rect">
                <a:avLst/>
              </a:prstGeom>
              <a:blipFill rotWithShape="0">
                <a:blip r:embed="rId4"/>
                <a:stretch>
                  <a:fillRect l="-1306" t="-11765" r="-392" b="-3294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D9A5CF2E-4393-3E3E-61D4-F53B99E8003A}"/>
              </a:ext>
            </a:extLst>
          </p:cNvPr>
          <p:cNvSpPr/>
          <p:nvPr/>
        </p:nvSpPr>
        <p:spPr>
          <a:xfrm>
            <a:off x="74142" y="1572893"/>
            <a:ext cx="1810115" cy="483098"/>
          </a:xfrm>
          <a:prstGeom prst="roundRect">
            <a:avLst/>
          </a:pr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Solution </a:t>
            </a:r>
            <a:endParaRPr lang="en-IN" sz="28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BE2A951-3D4D-7A51-1DF8-9BC8323372AE}"/>
                  </a:ext>
                </a:extLst>
              </p:cNvPr>
              <p:cNvSpPr txBox="1"/>
              <p:nvPr/>
            </p:nvSpPr>
            <p:spPr>
              <a:xfrm>
                <a:off x="2248437" y="1612385"/>
                <a:ext cx="47752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𝐩</m:t>
                      </m:r>
                    </m:oMath>
                  </m:oMathPara>
                </a14:m>
                <a:endParaRPr lang="en-IN" sz="28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2BE2A951-3D4D-7A51-1DF8-9BC8323372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8437" y="1612385"/>
                <a:ext cx="477520" cy="52322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1C8B912-2E67-6677-F7B3-98F829D2E2F0}"/>
                  </a:ext>
                </a:extLst>
              </p:cNvPr>
              <p:cNvSpPr txBox="1"/>
              <p:nvPr/>
            </p:nvSpPr>
            <p:spPr>
              <a:xfrm>
                <a:off x="3228360" y="1612223"/>
                <a:ext cx="47752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𝐪</m:t>
                      </m:r>
                    </m:oMath>
                  </m:oMathPara>
                </a14:m>
                <a:endParaRPr lang="en-IN" sz="28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21C8B912-2E67-6677-F7B3-98F829D2E2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8360" y="1612223"/>
                <a:ext cx="477520" cy="52322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22A6A60-E414-0ED4-A50C-88D2283BABC1}"/>
                  </a:ext>
                </a:extLst>
              </p:cNvPr>
              <p:cNvSpPr txBox="1"/>
              <p:nvPr/>
            </p:nvSpPr>
            <p:spPr>
              <a:xfrm>
                <a:off x="3932985" y="1639889"/>
                <a:ext cx="185465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𝐏</m:t>
                      </m:r>
                      <m:r>
                        <a:rPr lang="en-IN" sz="2800" b="1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𝐩</m:t>
                      </m:r>
                      <m:r>
                        <a:rPr lang="en-US" sz="28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28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𝐪</m:t>
                      </m:r>
                    </m:oMath>
                  </m:oMathPara>
                </a14:m>
                <a:endParaRPr lang="en-IN" sz="28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222A6A60-E414-0ED4-A50C-88D2283BAB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2985" y="1639889"/>
                <a:ext cx="1854656" cy="523220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le 9">
                <a:extLst>
                  <a:ext uri="{FF2B5EF4-FFF2-40B4-BE49-F238E27FC236}">
                    <a16:creationId xmlns:a16="http://schemas.microsoft.com/office/drawing/2014/main" id="{4DC26917-F03C-D027-B15D-5200D03ABF6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03695722"/>
                  </p:ext>
                </p:extLst>
              </p:nvPr>
            </p:nvGraphicFramePr>
            <p:xfrm>
              <a:off x="2950074" y="2264754"/>
              <a:ext cx="951597" cy="2707884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951597">
                      <a:extLst>
                        <a:ext uri="{9D8B030D-6E8A-4147-A177-3AD203B41FA5}">
                          <a16:colId xmlns:a16="http://schemas.microsoft.com/office/drawing/2014/main" val="3532356644"/>
                        </a:ext>
                      </a:extLst>
                    </a:gridCol>
                  </a:tblGrid>
                  <a:tr h="67697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IN" sz="2800" b="0" i="0" dirty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T</m:t>
                                </m:r>
                              </m:oMath>
                            </m:oMathPara>
                          </a14:m>
                          <a:endParaRPr lang="en-IN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9918738"/>
                      </a:ext>
                    </a:extLst>
                  </a:tr>
                  <a:tr h="67697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IN" sz="2800" b="0" i="0" dirty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F</m:t>
                                </m:r>
                              </m:oMath>
                            </m:oMathPara>
                          </a14:m>
                          <a:endParaRPr lang="en-IN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934534138"/>
                      </a:ext>
                    </a:extLst>
                  </a:tr>
                  <a:tr h="67697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kumimoji="0" lang="en-IN" sz="2800" b="0" i="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srgbClr val="00206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T</m:t>
                                </m:r>
                              </m:oMath>
                            </m:oMathPara>
                          </a14:m>
                          <a:endParaRPr kumimoji="0" lang="en-IN" sz="2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Roboto Condensed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25418007"/>
                      </a:ext>
                    </a:extLst>
                  </a:tr>
                  <a:tr h="67697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kumimoji="0" lang="en-IN" sz="2800" b="0" i="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srgbClr val="00206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F</m:t>
                                </m:r>
                              </m:oMath>
                            </m:oMathPara>
                          </a14:m>
                          <a:endParaRPr kumimoji="0" lang="en-IN" sz="2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Roboto Condensed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2433299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le 9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4DC26917-F03C-D027-B15D-5200D03ABF6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03695722"/>
                  </p:ext>
                </p:extLst>
              </p:nvPr>
            </p:nvGraphicFramePr>
            <p:xfrm>
              <a:off x="2950074" y="2264754"/>
              <a:ext cx="951597" cy="2707884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951597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3532356644"/>
                        </a:ext>
                      </a:extLst>
                    </a:gridCol>
                  </a:tblGrid>
                  <a:tr h="67697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8"/>
                          <a:stretch>
                            <a:fillRect b="-30090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219918738"/>
                      </a:ext>
                    </a:extLst>
                  </a:tr>
                  <a:tr h="67697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8"/>
                          <a:stretch>
                            <a:fillRect t="-99107" b="-19821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934534138"/>
                      </a:ext>
                    </a:extLst>
                  </a:tr>
                  <a:tr h="67697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8"/>
                          <a:stretch>
                            <a:fillRect t="-200901" b="-1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2025418007"/>
                      </a:ext>
                    </a:extLst>
                  </a:tr>
                  <a:tr h="67697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8"/>
                          <a:stretch>
                            <a:fillRect t="-30090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392433299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3" name="Table 12">
                <a:extLst>
                  <a:ext uri="{FF2B5EF4-FFF2-40B4-BE49-F238E27FC236}">
                    <a16:creationId xmlns:a16="http://schemas.microsoft.com/office/drawing/2014/main" id="{611FED03-2F7F-AE6A-9B48-FAFFEF3FAC9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01141907"/>
                  </p:ext>
                </p:extLst>
              </p:nvPr>
            </p:nvGraphicFramePr>
            <p:xfrm>
              <a:off x="4384514" y="2250559"/>
              <a:ext cx="951597" cy="2707884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951597">
                      <a:extLst>
                        <a:ext uri="{9D8B030D-6E8A-4147-A177-3AD203B41FA5}">
                          <a16:colId xmlns:a16="http://schemas.microsoft.com/office/drawing/2014/main" val="3532356644"/>
                        </a:ext>
                      </a:extLst>
                    </a:gridCol>
                  </a:tblGrid>
                  <a:tr h="676971">
                    <a:tc>
                      <a:txBody>
                        <a:bodyPr/>
                        <a:lstStyle/>
                        <a:p>
                          <a:pPr algn="ctr"/>
                          <a:endParaRPr lang="en-IN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9918738"/>
                      </a:ext>
                    </a:extLst>
                  </a:tr>
                  <a:tr h="67697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IN" sz="2800" b="0" i="0" dirty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F</m:t>
                                </m:r>
                              </m:oMath>
                            </m:oMathPara>
                          </a14:m>
                          <a:endParaRPr lang="en-IN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934534138"/>
                      </a:ext>
                    </a:extLst>
                  </a:tr>
                  <a:tr h="67697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IN" sz="2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Roboto Condensed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25418007"/>
                      </a:ext>
                    </a:extLst>
                  </a:tr>
                  <a:tr h="67697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IN" sz="2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Roboto Condensed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2433299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3" name="Table 1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611FED03-2F7F-AE6A-9B48-FAFFEF3FAC9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01141907"/>
                  </p:ext>
                </p:extLst>
              </p:nvPr>
            </p:nvGraphicFramePr>
            <p:xfrm>
              <a:off x="4384514" y="2250559"/>
              <a:ext cx="951597" cy="2707884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951597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3532356644"/>
                        </a:ext>
                      </a:extLst>
                    </a:gridCol>
                  </a:tblGrid>
                  <a:tr h="676971">
                    <a:tc>
                      <a:txBody>
                        <a:bodyPr/>
                        <a:lstStyle/>
                        <a:p>
                          <a:pPr algn="ctr"/>
                          <a:endParaRPr lang="en-IN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219918738"/>
                      </a:ext>
                    </a:extLst>
                  </a:tr>
                  <a:tr h="67697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9"/>
                          <a:stretch>
                            <a:fillRect t="-99107" b="-19821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934534138"/>
                      </a:ext>
                    </a:extLst>
                  </a:tr>
                  <a:tr h="67697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IN" sz="2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Roboto Condensed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2025418007"/>
                      </a:ext>
                    </a:extLst>
                  </a:tr>
                  <a:tr h="67697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IN" sz="2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Roboto Condensed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392433299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" name="Table 13">
                <a:extLst>
                  <a:ext uri="{FF2B5EF4-FFF2-40B4-BE49-F238E27FC236}">
                    <a16:creationId xmlns:a16="http://schemas.microsoft.com/office/drawing/2014/main" id="{D12F925F-6EF8-2919-0474-D180725889A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72136738"/>
                  </p:ext>
                </p:extLst>
              </p:nvPr>
            </p:nvGraphicFramePr>
            <p:xfrm>
              <a:off x="4376502" y="2250559"/>
              <a:ext cx="951597" cy="2707884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951597">
                      <a:extLst>
                        <a:ext uri="{9D8B030D-6E8A-4147-A177-3AD203B41FA5}">
                          <a16:colId xmlns:a16="http://schemas.microsoft.com/office/drawing/2014/main" val="3532356644"/>
                        </a:ext>
                      </a:extLst>
                    </a:gridCol>
                  </a:tblGrid>
                  <a:tr h="67697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IN" sz="2800" b="0" i="0" dirty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T</m:t>
                                </m:r>
                              </m:oMath>
                            </m:oMathPara>
                          </a14:m>
                          <a:endParaRPr lang="en-IN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9918738"/>
                      </a:ext>
                    </a:extLst>
                  </a:tr>
                  <a:tr h="67697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IN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934534138"/>
                      </a:ext>
                    </a:extLst>
                  </a:tr>
                  <a:tr h="67697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kumimoji="0" lang="en-IN" sz="2800" b="0" i="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srgbClr val="00206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T</m:t>
                                </m:r>
                              </m:oMath>
                            </m:oMathPara>
                          </a14:m>
                          <a:endParaRPr kumimoji="0" lang="en-IN" sz="2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Roboto Condensed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25418007"/>
                      </a:ext>
                    </a:extLst>
                  </a:tr>
                  <a:tr h="67697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kumimoji="0" lang="en-IN" sz="2800" b="0" i="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srgbClr val="00206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T</m:t>
                                </m:r>
                              </m:oMath>
                            </m:oMathPara>
                          </a14:m>
                          <a:endParaRPr kumimoji="0" lang="en-IN" sz="2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Roboto Condensed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2433299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" name="Table 13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D12F925F-6EF8-2919-0474-D180725889A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72136738"/>
                  </p:ext>
                </p:extLst>
              </p:nvPr>
            </p:nvGraphicFramePr>
            <p:xfrm>
              <a:off x="4376502" y="2250559"/>
              <a:ext cx="951597" cy="2707884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951597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3532356644"/>
                        </a:ext>
                      </a:extLst>
                    </a:gridCol>
                  </a:tblGrid>
                  <a:tr h="67697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10"/>
                          <a:stretch>
                            <a:fillRect b="-30090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219918738"/>
                      </a:ext>
                    </a:extLst>
                  </a:tr>
                  <a:tr h="67697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IN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934534138"/>
                      </a:ext>
                    </a:extLst>
                  </a:tr>
                  <a:tr h="67697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10"/>
                          <a:stretch>
                            <a:fillRect t="-200901" b="-1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2025418007"/>
                      </a:ext>
                    </a:extLst>
                  </a:tr>
                  <a:tr h="67697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10"/>
                          <a:stretch>
                            <a:fillRect t="-30090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392433299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B720E03-2575-E50F-29AC-328814EDD6AF}"/>
                  </a:ext>
                </a:extLst>
              </p:cNvPr>
              <p:cNvSpPr txBox="1"/>
              <p:nvPr/>
            </p:nvSpPr>
            <p:spPr>
              <a:xfrm>
                <a:off x="6079513" y="1648188"/>
                <a:ext cx="47752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¬</m:t>
                      </m:r>
                      <m:r>
                        <a:rPr lang="en-IN" sz="2800" b="1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IN" sz="2800" b="1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𝐩</m:t>
                      </m:r>
                    </m:oMath>
                  </m:oMathPara>
                </a14:m>
                <a:endParaRPr lang="en-IN" sz="28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4B720E03-2575-E50F-29AC-328814EDD6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9513" y="1648188"/>
                <a:ext cx="477520" cy="523220"/>
              </a:xfrm>
              <a:prstGeom prst="rect">
                <a:avLst/>
              </a:prstGeom>
              <a:blipFill rotWithShape="0">
                <a:blip r:embed="rId11"/>
                <a:stretch>
                  <a:fillRect l="-126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5189A55-2C2E-E8B2-5498-13BA6A139555}"/>
                  </a:ext>
                </a:extLst>
              </p:cNvPr>
              <p:cNvSpPr txBox="1"/>
              <p:nvPr/>
            </p:nvSpPr>
            <p:spPr>
              <a:xfrm>
                <a:off x="6786020" y="1633794"/>
                <a:ext cx="238870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𝐐</m:t>
                      </m:r>
                      <m:r>
                        <a:rPr lang="en-IN" sz="2800" b="1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b="1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¬</m:t>
                      </m:r>
                      <m:r>
                        <a:rPr lang="en-IN" sz="2800" b="1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IN" sz="2800" b="1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𝐩</m:t>
                      </m:r>
                      <m:r>
                        <a:rPr lang="en-IN" sz="2800" b="1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1" i="0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˄ </m:t>
                      </m:r>
                      <m:r>
                        <a:rPr lang="en-US" sz="2800" b="1" i="0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𝐪</m:t>
                      </m:r>
                    </m:oMath>
                  </m:oMathPara>
                </a14:m>
                <a:endParaRPr lang="en-IN" sz="28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25189A55-2C2E-E8B2-5498-13BA6A1395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6020" y="1633794"/>
                <a:ext cx="2388709" cy="523220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717C811-B15B-14F0-BAC7-58B8A071BE38}"/>
                  </a:ext>
                </a:extLst>
              </p:cNvPr>
              <p:cNvSpPr txBox="1"/>
              <p:nvPr/>
            </p:nvSpPr>
            <p:spPr>
              <a:xfrm>
                <a:off x="9431158" y="1639722"/>
                <a:ext cx="116622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𝐏</m:t>
                      </m:r>
                      <m:r>
                        <a:rPr lang="en-IN" sz="28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sz="2800" b="1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˄</m:t>
                      </m:r>
                      <m:r>
                        <a:rPr lang="en-IN" sz="28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sz="2800" b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𝐐</m:t>
                      </m:r>
                    </m:oMath>
                  </m:oMathPara>
                </a14:m>
                <a:endParaRPr lang="en-IN" sz="28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7717C811-B15B-14F0-BAC7-58B8A071BE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31158" y="1639722"/>
                <a:ext cx="1166221" cy="523220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7" name="Table 26">
                <a:extLst>
                  <a:ext uri="{FF2B5EF4-FFF2-40B4-BE49-F238E27FC236}">
                    <a16:creationId xmlns:a16="http://schemas.microsoft.com/office/drawing/2014/main" id="{FD55D4F6-2F5D-5538-11A3-6F1870D94AF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82762932"/>
                  </p:ext>
                </p:extLst>
              </p:nvPr>
            </p:nvGraphicFramePr>
            <p:xfrm>
              <a:off x="6014746" y="2264754"/>
              <a:ext cx="661504" cy="2707884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661504">
                      <a:extLst>
                        <a:ext uri="{9D8B030D-6E8A-4147-A177-3AD203B41FA5}">
                          <a16:colId xmlns:a16="http://schemas.microsoft.com/office/drawing/2014/main" val="3532356644"/>
                        </a:ext>
                      </a:extLst>
                    </a:gridCol>
                  </a:tblGrid>
                  <a:tr h="67697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F</m:t>
                                </m:r>
                              </m:oMath>
                            </m:oMathPara>
                          </a14:m>
                          <a:endParaRPr lang="en-IN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9918738"/>
                      </a:ext>
                    </a:extLst>
                  </a:tr>
                  <a:tr h="67697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IN" sz="2800" b="0" i="0" dirty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F</m:t>
                                </m:r>
                              </m:oMath>
                            </m:oMathPara>
                          </a14:m>
                          <a:endParaRPr lang="en-IN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934534138"/>
                      </a:ext>
                    </a:extLst>
                  </a:tr>
                  <a:tr h="67697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kumimoji="0" lang="en-IN" sz="2800" b="0" i="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srgbClr val="00206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T</m:t>
                                </m:r>
                              </m:oMath>
                            </m:oMathPara>
                          </a14:m>
                          <a:endParaRPr kumimoji="0" lang="en-IN" sz="2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Roboto Condensed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25418007"/>
                      </a:ext>
                    </a:extLst>
                  </a:tr>
                  <a:tr h="67697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kumimoji="0" lang="en-IN" sz="2800" b="0" i="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srgbClr val="00206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T</m:t>
                                </m:r>
                              </m:oMath>
                            </m:oMathPara>
                          </a14:m>
                          <a:endParaRPr kumimoji="0" lang="en-IN" sz="2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Roboto Condensed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2433299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7" name="Table 26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FD55D4F6-2F5D-5538-11A3-6F1870D94AF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82762932"/>
                  </p:ext>
                </p:extLst>
              </p:nvPr>
            </p:nvGraphicFramePr>
            <p:xfrm>
              <a:off x="6014746" y="2264754"/>
              <a:ext cx="661504" cy="2707884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661504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3532356644"/>
                        </a:ext>
                      </a:extLst>
                    </a:gridCol>
                  </a:tblGrid>
                  <a:tr h="67697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14"/>
                          <a:stretch>
                            <a:fillRect b="-30090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219918738"/>
                      </a:ext>
                    </a:extLst>
                  </a:tr>
                  <a:tr h="67697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14"/>
                          <a:stretch>
                            <a:fillRect t="-99107" b="-19821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934534138"/>
                      </a:ext>
                    </a:extLst>
                  </a:tr>
                  <a:tr h="67697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14"/>
                          <a:stretch>
                            <a:fillRect t="-200901" b="-1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2025418007"/>
                      </a:ext>
                    </a:extLst>
                  </a:tr>
                  <a:tr h="67697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14"/>
                          <a:stretch>
                            <a:fillRect t="-30090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392433299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0" name="Table 29">
                <a:extLst>
                  <a:ext uri="{FF2B5EF4-FFF2-40B4-BE49-F238E27FC236}">
                    <a16:creationId xmlns:a16="http://schemas.microsoft.com/office/drawing/2014/main" id="{3B3FCC11-B8CF-F749-0490-94BF628035A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9757068"/>
                  </p:ext>
                </p:extLst>
              </p:nvPr>
            </p:nvGraphicFramePr>
            <p:xfrm>
              <a:off x="7537676" y="2261989"/>
              <a:ext cx="661504" cy="2707884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661504">
                      <a:extLst>
                        <a:ext uri="{9D8B030D-6E8A-4147-A177-3AD203B41FA5}">
                          <a16:colId xmlns:a16="http://schemas.microsoft.com/office/drawing/2014/main" val="3532356644"/>
                        </a:ext>
                      </a:extLst>
                    </a:gridCol>
                  </a:tblGrid>
                  <a:tr h="67697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IN" sz="2800" b="0" i="0" dirty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F</m:t>
                                </m:r>
                              </m:oMath>
                            </m:oMathPara>
                          </a14:m>
                          <a:endParaRPr lang="en-IN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9918738"/>
                      </a:ext>
                    </a:extLst>
                  </a:tr>
                  <a:tr h="67697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IN" sz="2800" b="0" i="0" dirty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F</m:t>
                                </m:r>
                              </m:oMath>
                            </m:oMathPara>
                          </a14:m>
                          <a:endParaRPr lang="en-IN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934534138"/>
                      </a:ext>
                    </a:extLst>
                  </a:tr>
                  <a:tr h="67697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kumimoji="0" lang="en-IN" sz="2800" b="0" i="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srgbClr val="00206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T</m:t>
                                </m:r>
                              </m:oMath>
                            </m:oMathPara>
                          </a14:m>
                          <a:endParaRPr kumimoji="0" lang="en-IN" sz="2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Roboto Condensed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25418007"/>
                      </a:ext>
                    </a:extLst>
                  </a:tr>
                  <a:tr h="67697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kumimoji="0" lang="en-IN" sz="2800" b="0" i="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srgbClr val="00206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F</m:t>
                                </m:r>
                              </m:oMath>
                            </m:oMathPara>
                          </a14:m>
                          <a:endParaRPr kumimoji="0" lang="en-IN" sz="2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Roboto Condensed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2433299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0" name="Table 29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3B3FCC11-B8CF-F749-0490-94BF628035A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9757068"/>
                  </p:ext>
                </p:extLst>
              </p:nvPr>
            </p:nvGraphicFramePr>
            <p:xfrm>
              <a:off x="7537676" y="2261989"/>
              <a:ext cx="661504" cy="2707884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661504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3532356644"/>
                        </a:ext>
                      </a:extLst>
                    </a:gridCol>
                  </a:tblGrid>
                  <a:tr h="67697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15"/>
                          <a:stretch>
                            <a:fillRect b="-30090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219918738"/>
                      </a:ext>
                    </a:extLst>
                  </a:tr>
                  <a:tr h="67697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15"/>
                          <a:stretch>
                            <a:fillRect t="-99107" b="-19821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934534138"/>
                      </a:ext>
                    </a:extLst>
                  </a:tr>
                  <a:tr h="67697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15"/>
                          <a:stretch>
                            <a:fillRect t="-200901" b="-1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2025418007"/>
                      </a:ext>
                    </a:extLst>
                  </a:tr>
                  <a:tr h="67697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15"/>
                          <a:stretch>
                            <a:fillRect t="-30090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392433299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7" name="Table 36">
                <a:extLst>
                  <a:ext uri="{FF2B5EF4-FFF2-40B4-BE49-F238E27FC236}">
                    <a16:creationId xmlns:a16="http://schemas.microsoft.com/office/drawing/2014/main" id="{DB8A362A-767D-A8A4-DFED-948BD1B707A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91049973"/>
                  </p:ext>
                </p:extLst>
              </p:nvPr>
            </p:nvGraphicFramePr>
            <p:xfrm>
              <a:off x="9683516" y="2257445"/>
              <a:ext cx="661504" cy="2707884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661504">
                      <a:extLst>
                        <a:ext uri="{9D8B030D-6E8A-4147-A177-3AD203B41FA5}">
                          <a16:colId xmlns:a16="http://schemas.microsoft.com/office/drawing/2014/main" val="3532356644"/>
                        </a:ext>
                      </a:extLst>
                    </a:gridCol>
                  </a:tblGrid>
                  <a:tr h="67697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IN" sz="2800" b="0" i="0" dirty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F</m:t>
                                </m:r>
                              </m:oMath>
                            </m:oMathPara>
                          </a14:m>
                          <a:endParaRPr lang="en-IN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9918738"/>
                      </a:ext>
                    </a:extLst>
                  </a:tr>
                  <a:tr h="67697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IN" sz="2800" b="0" i="0" dirty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F</m:t>
                                </m:r>
                              </m:oMath>
                            </m:oMathPara>
                          </a14:m>
                          <a:endParaRPr lang="en-IN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934534138"/>
                      </a:ext>
                    </a:extLst>
                  </a:tr>
                  <a:tr h="67697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kumimoji="0" lang="en-IN" sz="2800" b="0" i="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srgbClr val="00206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T</m:t>
                                </m:r>
                              </m:oMath>
                            </m:oMathPara>
                          </a14:m>
                          <a:endParaRPr kumimoji="0" lang="en-IN" sz="2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Roboto Condensed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25418007"/>
                      </a:ext>
                    </a:extLst>
                  </a:tr>
                  <a:tr h="67697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kumimoji="0" lang="en-IN" sz="2800" b="0" i="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srgbClr val="00206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F</m:t>
                                </m:r>
                              </m:oMath>
                            </m:oMathPara>
                          </a14:m>
                          <a:endParaRPr kumimoji="0" lang="en-IN" sz="2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Roboto Condensed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2433299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7" name="Table 36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DB8A362A-767D-A8A4-DFED-948BD1B707A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91049973"/>
                  </p:ext>
                </p:extLst>
              </p:nvPr>
            </p:nvGraphicFramePr>
            <p:xfrm>
              <a:off x="9683516" y="2257445"/>
              <a:ext cx="661504" cy="2707884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661504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3532356644"/>
                        </a:ext>
                      </a:extLst>
                    </a:gridCol>
                  </a:tblGrid>
                  <a:tr h="67697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16"/>
                          <a:stretch>
                            <a:fillRect b="-30090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219918738"/>
                      </a:ext>
                    </a:extLst>
                  </a:tr>
                  <a:tr h="67697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16"/>
                          <a:stretch>
                            <a:fillRect t="-99107" b="-19821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934534138"/>
                      </a:ext>
                    </a:extLst>
                  </a:tr>
                  <a:tr h="67697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16"/>
                          <a:stretch>
                            <a:fillRect t="-200901" b="-1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2025418007"/>
                      </a:ext>
                    </a:extLst>
                  </a:tr>
                  <a:tr h="67697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16"/>
                          <a:stretch>
                            <a:fillRect t="-30090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392433299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6517617-F15F-1280-77CB-A6E08B1875D5}"/>
              </a:ext>
            </a:extLst>
          </p:cNvPr>
          <p:cNvSpPr/>
          <p:nvPr/>
        </p:nvSpPr>
        <p:spPr>
          <a:xfrm>
            <a:off x="9700448" y="3685157"/>
            <a:ext cx="536680" cy="51592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7635833-2B5B-8967-02F4-6F45A4CFAC1F}"/>
              </a:ext>
            </a:extLst>
          </p:cNvPr>
          <p:cNvSpPr/>
          <p:nvPr/>
        </p:nvSpPr>
        <p:spPr>
          <a:xfrm>
            <a:off x="2004924" y="3619873"/>
            <a:ext cx="1896747" cy="63923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D532A49-E7B4-AD4A-1226-F0727F82B7AB}"/>
              </a:ext>
            </a:extLst>
          </p:cNvPr>
          <p:cNvSpPr txBox="1"/>
          <p:nvPr/>
        </p:nvSpPr>
        <p:spPr>
          <a:xfrm>
            <a:off x="74142" y="5593943"/>
            <a:ext cx="367851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rgbClr val="002060"/>
                </a:solidFill>
              </a:rPr>
              <a:t>Hence, required PDNF 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97AA5D2-3C02-2CD1-8D1C-399BB76A1638}"/>
                  </a:ext>
                </a:extLst>
              </p:cNvPr>
              <p:cNvSpPr/>
              <p:nvPr/>
            </p:nvSpPr>
            <p:spPr>
              <a:xfrm>
                <a:off x="3621148" y="5489876"/>
                <a:ext cx="810145" cy="63222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¬</m:t>
                      </m:r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E97AA5D2-3C02-2CD1-8D1C-399BB76A16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1148" y="5489876"/>
                <a:ext cx="810145" cy="632226"/>
              </a:xfrm>
              <a:prstGeom prst="rect">
                <a:avLst/>
              </a:prstGeom>
              <a:blipFill rotWithShape="0">
                <a:blip r:embed="rId1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507A1C19-0640-6A15-47A0-824011B902A0}"/>
                  </a:ext>
                </a:extLst>
              </p:cNvPr>
              <p:cNvSpPr/>
              <p:nvPr/>
            </p:nvSpPr>
            <p:spPr>
              <a:xfrm>
                <a:off x="2009159" y="3619872"/>
                <a:ext cx="923735" cy="639233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507A1C19-0640-6A15-47A0-824011B902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9159" y="3619872"/>
                <a:ext cx="923735" cy="639233"/>
              </a:xfrm>
              <a:prstGeom prst="rect">
                <a:avLst/>
              </a:prstGeom>
              <a:blipFill rotWithShape="0">
                <a:blip r:embed="rId18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2F93E9F7-25B3-E72D-0DC8-92602CB2EBC0}"/>
                  </a:ext>
                </a:extLst>
              </p:cNvPr>
              <p:cNvSpPr/>
              <p:nvPr/>
            </p:nvSpPr>
            <p:spPr>
              <a:xfrm>
                <a:off x="4314945" y="5498175"/>
                <a:ext cx="478713" cy="63222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˅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2F93E9F7-25B3-E72D-0DC8-92602CB2EB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4945" y="5498175"/>
                <a:ext cx="478713" cy="632226"/>
              </a:xfrm>
              <a:prstGeom prst="rect">
                <a:avLst/>
              </a:prstGeom>
              <a:blipFill rotWithShape="0">
                <a:blip r:embed="rId1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0F4968FD-A4D3-EEBD-DD8B-223DAC82B854}"/>
                  </a:ext>
                </a:extLst>
              </p:cNvPr>
              <p:cNvSpPr/>
              <p:nvPr/>
            </p:nvSpPr>
            <p:spPr>
              <a:xfrm>
                <a:off x="2959863" y="3619871"/>
                <a:ext cx="923735" cy="639233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0F4968FD-A4D3-EEBD-DD8B-223DAC82B8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9863" y="3619871"/>
                <a:ext cx="923735" cy="639233"/>
              </a:xfrm>
              <a:prstGeom prst="rect">
                <a:avLst/>
              </a:prstGeom>
              <a:blipFill rotWithShape="0">
                <a:blip r:embed="rId20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72F8D26C-27C8-7820-9B68-4A9114D4FABF}"/>
                  </a:ext>
                </a:extLst>
              </p:cNvPr>
              <p:cNvSpPr/>
              <p:nvPr/>
            </p:nvSpPr>
            <p:spPr>
              <a:xfrm>
                <a:off x="4650981" y="5498175"/>
                <a:ext cx="541939" cy="63222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q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72F8D26C-27C8-7820-9B68-4A9114D4FA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0981" y="5498175"/>
                <a:ext cx="541939" cy="632226"/>
              </a:xfrm>
              <a:prstGeom prst="rect">
                <a:avLst/>
              </a:prstGeom>
              <a:blipFill rotWithShape="0">
                <a:blip r:embed="rId2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5331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" grpId="0" animBg="1"/>
      <p:bldP spid="19" grpId="0" animBg="1"/>
      <p:bldP spid="20" grpId="0"/>
      <p:bldP spid="26" grpId="0"/>
      <p:bldP spid="57" grpId="0"/>
      <p:bldP spid="16" grpId="0"/>
      <p:bldP spid="17" grpId="0"/>
      <p:bldP spid="18" grpId="0"/>
      <p:bldP spid="3" grpId="0" animBg="1"/>
      <p:bldP spid="3" grpId="1" animBg="1"/>
      <p:bldP spid="8" grpId="0" animBg="1"/>
      <p:bldP spid="8" grpId="1" animBg="1"/>
      <p:bldP spid="9" grpId="0"/>
      <p:bldP spid="11" grpId="0"/>
      <p:bldP spid="22" grpId="0" animBg="1"/>
      <p:bldP spid="22" grpId="1" animBg="1"/>
      <p:bldP spid="23" grpId="0"/>
      <p:bldP spid="31" grpId="0" animBg="1"/>
      <p:bldP spid="31" grpId="1" animBg="1"/>
      <p:bldP spid="32" grpId="0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4CEE54-F8D3-E00A-71F1-D3A7AA18A2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5" name="Table 94">
                <a:extLst>
                  <a:ext uri="{FF2B5EF4-FFF2-40B4-BE49-F238E27FC236}">
                    <a16:creationId xmlns:a16="http://schemas.microsoft.com/office/drawing/2014/main" id="{344F2DD6-88A5-75ED-BB93-246FD442C6F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4146821"/>
                  </p:ext>
                </p:extLst>
              </p:nvPr>
            </p:nvGraphicFramePr>
            <p:xfrm>
              <a:off x="2031081" y="1890154"/>
              <a:ext cx="9687157" cy="45669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87074">
                      <a:extLst>
                        <a:ext uri="{9D8B030D-6E8A-4147-A177-3AD203B41FA5}">
                          <a16:colId xmlns:a16="http://schemas.microsoft.com/office/drawing/2014/main" val="290085631"/>
                        </a:ext>
                      </a:extLst>
                    </a:gridCol>
                    <a:gridCol w="487074">
                      <a:extLst>
                        <a:ext uri="{9D8B030D-6E8A-4147-A177-3AD203B41FA5}">
                          <a16:colId xmlns:a16="http://schemas.microsoft.com/office/drawing/2014/main" val="1194861981"/>
                        </a:ext>
                      </a:extLst>
                    </a:gridCol>
                    <a:gridCol w="487074">
                      <a:extLst>
                        <a:ext uri="{9D8B030D-6E8A-4147-A177-3AD203B41FA5}">
                          <a16:colId xmlns:a16="http://schemas.microsoft.com/office/drawing/2014/main" val="157806434"/>
                        </a:ext>
                      </a:extLst>
                    </a:gridCol>
                    <a:gridCol w="895542">
                      <a:extLst>
                        <a:ext uri="{9D8B030D-6E8A-4147-A177-3AD203B41FA5}">
                          <a16:colId xmlns:a16="http://schemas.microsoft.com/office/drawing/2014/main" val="745800522"/>
                        </a:ext>
                      </a:extLst>
                    </a:gridCol>
                    <a:gridCol w="1612987">
                      <a:extLst>
                        <a:ext uri="{9D8B030D-6E8A-4147-A177-3AD203B41FA5}">
                          <a16:colId xmlns:a16="http://schemas.microsoft.com/office/drawing/2014/main" val="3610466827"/>
                        </a:ext>
                      </a:extLst>
                    </a:gridCol>
                    <a:gridCol w="1155032">
                      <a:extLst>
                        <a:ext uri="{9D8B030D-6E8A-4147-A177-3AD203B41FA5}">
                          <a16:colId xmlns:a16="http://schemas.microsoft.com/office/drawing/2014/main" val="3808905623"/>
                        </a:ext>
                      </a:extLst>
                    </a:gridCol>
                    <a:gridCol w="1694046">
                      <a:extLst>
                        <a:ext uri="{9D8B030D-6E8A-4147-A177-3AD203B41FA5}">
                          <a16:colId xmlns:a16="http://schemas.microsoft.com/office/drawing/2014/main" val="3202152875"/>
                        </a:ext>
                      </a:extLst>
                    </a:gridCol>
                    <a:gridCol w="1405288">
                      <a:extLst>
                        <a:ext uri="{9D8B030D-6E8A-4147-A177-3AD203B41FA5}">
                          <a16:colId xmlns:a16="http://schemas.microsoft.com/office/drawing/2014/main" val="2031795560"/>
                        </a:ext>
                      </a:extLst>
                    </a:gridCol>
                    <a:gridCol w="1463040">
                      <a:extLst>
                        <a:ext uri="{9D8B030D-6E8A-4147-A177-3AD203B41FA5}">
                          <a16:colId xmlns:a16="http://schemas.microsoft.com/office/drawing/2014/main" val="3057554248"/>
                        </a:ext>
                      </a:extLst>
                    </a:gridCol>
                  </a:tblGrid>
                  <a:tr h="7560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400" b="1" i="0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𝐩</m:t>
                                </m:r>
                              </m:oMath>
                            </m:oMathPara>
                          </a14:m>
                          <a:endParaRPr lang="en-IN" sz="24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IN" sz="2400" b="1" i="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𝐪</m:t>
                                </m:r>
                              </m:oMath>
                            </m:oMathPara>
                          </a14:m>
                          <a:endParaRPr kumimoji="0" lang="en-IN" sz="24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Roboto Condensed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IN" sz="2400" b="1" i="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𝐫</m:t>
                                </m:r>
                              </m:oMath>
                            </m:oMathPara>
                          </a14:m>
                          <a:endParaRPr kumimoji="0" lang="en-IN" sz="24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Roboto Condensed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IN" sz="2400" b="1" i="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𝐩</m:t>
                                </m:r>
                                <m:r>
                                  <a:rPr kumimoji="0" lang="en-IN" sz="2400" b="1" i="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˄ </m:t>
                                </m:r>
                                <m:r>
                                  <a:rPr kumimoji="0" lang="en-IN" sz="2400" b="1" i="0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𝐫</m:t>
                                </m:r>
                              </m:oMath>
                            </m:oMathPara>
                          </a14:m>
                          <a:endParaRPr kumimoji="0" lang="en-IN" sz="24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93663" indent="0"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IN" sz="2400" b="1" i="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𝐏</m:t>
                                </m:r>
                                <m:r>
                                  <a:rPr kumimoji="0" lang="en-IN" sz="2400" b="1" i="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</m:t>
                                </m:r>
                              </m:oMath>
                            </m:oMathPara>
                          </a14:m>
                          <a:endParaRPr kumimoji="0" lang="en-IN" sz="24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  <a:p>
                          <a:pPr marL="93663" indent="0"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2400" b="1" i="1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𝐪</m:t>
                                </m:r>
                                <m:r>
                                  <a:rPr kumimoji="0" lang="en-IN" sz="2400" b="1" i="1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</m:t>
                                </m:r>
                                <m:r>
                                  <a:rPr kumimoji="0" lang="en-IN" sz="2400" b="1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˅</m:t>
                                </m:r>
                                <m:r>
                                  <a:rPr kumimoji="0" lang="en-IN" sz="2400" b="1" i="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 </m:t>
                                </m:r>
                                <m:r>
                                  <a:rPr kumimoji="0" lang="en-IN" sz="2400" b="1" i="0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( </m:t>
                                </m:r>
                                <m:r>
                                  <a:rPr kumimoji="0" lang="en-IN" sz="2400" b="1" i="0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𝐩</m:t>
                                </m:r>
                                <m:r>
                                  <a:rPr kumimoji="0" lang="en-IN" sz="2400" b="1" i="0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 ˄ </m:t>
                                </m:r>
                                <m:r>
                                  <a:rPr kumimoji="0" lang="en-IN" sz="2400" b="1" i="0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𝐫</m:t>
                                </m:r>
                                <m:r>
                                  <a:rPr kumimoji="0" lang="en-IN" sz="2400" b="1" i="0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 )</m:t>
                                </m:r>
                              </m:oMath>
                            </m:oMathPara>
                          </a14:m>
                          <a:endParaRPr lang="en-IN" sz="2400" dirty="0"/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400" b="1" i="0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𝐩</m:t>
                                </m:r>
                                <m:r>
                                  <a:rPr lang="pt-BR" sz="2400" b="1" i="0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 ˅ </m:t>
                                </m:r>
                                <m:r>
                                  <a:rPr lang="pt-BR" sz="2400" b="1" i="0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𝐫</m:t>
                                </m:r>
                              </m:oMath>
                            </m:oMathPara>
                          </a14:m>
                          <a:endParaRPr lang="en-IN" sz="24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IN" sz="2400" b="1" i="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𝐐</m:t>
                                </m:r>
                                <m:r>
                                  <a:rPr kumimoji="0" lang="en-IN" sz="2400" b="1" i="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</m:t>
                                </m:r>
                              </m:oMath>
                            </m:oMathPara>
                          </a14:m>
                          <a:endParaRPr kumimoji="0" lang="en-IN" sz="24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kumimoji="0" lang="en-IN" sz="2400" b="1" i="1" u="none" strike="noStrike" kern="1200" cap="none" spc="0" normalizeH="0" baseline="0" noProof="0" dirty="0">
                                        <a:ln>
                                          <a:noFill/>
                                        </a:ln>
                                        <a:solidFill>
                                          <a:prstClr val="white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r>
                                      <a:rPr kumimoji="0" lang="en-IN" sz="2400" b="1" i="0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white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+mn-cs"/>
                                      </a:rPr>
                                      <m:t> </m:t>
                                    </m:r>
                                    <m:r>
                                      <a:rPr kumimoji="0" lang="en-IN" sz="2400" b="1" i="0" u="none" strike="noStrike" kern="1200" cap="none" spc="0" normalizeH="0" baseline="0" noProof="0" dirty="0">
                                        <a:ln>
                                          <a:noFill/>
                                        </a:ln>
                                        <a:solidFill>
                                          <a:prstClr val="white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𝐩</m:t>
                                    </m:r>
                                    <m:r>
                                      <a:rPr kumimoji="0" lang="pt-BR" sz="2400" b="1" i="0" u="none" strike="noStrike" kern="1200" cap="none" spc="0" normalizeH="0" baseline="0" noProof="0" dirty="0">
                                        <a:ln>
                                          <a:noFill/>
                                        </a:ln>
                                        <a:solidFill>
                                          <a:prstClr val="white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 ˅ </m:t>
                                    </m:r>
                                    <m:r>
                                      <a:rPr kumimoji="0" lang="pt-BR" sz="2400" b="1" i="0" u="none" strike="noStrike" kern="1200" cap="none" spc="0" normalizeH="0" baseline="0" noProof="0" dirty="0">
                                        <a:ln>
                                          <a:noFill/>
                                        </a:ln>
                                        <a:solidFill>
                                          <a:prstClr val="white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𝐫</m:t>
                                    </m:r>
                                    <m:r>
                                      <a:rPr kumimoji="0" lang="en-IN" sz="2400" b="1" i="0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white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 </m:t>
                                    </m:r>
                                  </m:e>
                                </m:d>
                                <m:r>
                                  <a:rPr kumimoji="0" lang="en-IN" sz="2400" b="1" i="1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 </m:t>
                                </m:r>
                                <m:r>
                                  <a:rPr kumimoji="0" lang="en-IN" sz="2400" b="1" i="0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˄</m:t>
                                </m:r>
                                <m:r>
                                  <a:rPr kumimoji="0" lang="en-IN" sz="2400" b="1" i="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 </m:t>
                                </m:r>
                                <m:r>
                                  <a:rPr kumimoji="0" lang="en-US" sz="2400" b="1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𝐪</m:t>
                                </m:r>
                              </m:oMath>
                            </m:oMathPara>
                          </a14:m>
                          <a:endParaRPr kumimoji="0" lang="en-IN" sz="24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400" b="1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¬</m:t>
                                </m:r>
                                <m:r>
                                  <a:rPr lang="en-IN" sz="2400" b="1" i="0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IN" sz="2400" b="1" i="0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𝐐</m:t>
                                </m:r>
                              </m:oMath>
                            </m:oMathPara>
                          </a14:m>
                          <a:endParaRPr lang="en-IN" sz="24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kumimoji="0" lang="en-IN" sz="2400" b="1" i="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𝐏</m:t>
                                </m:r>
                                <m:r>
                                  <a:rPr kumimoji="0" lang="en-IN" sz="2400" b="1" i="1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 </m:t>
                                </m:r>
                                <m:r>
                                  <a:rPr kumimoji="0" lang="en-IN" sz="2400" b="1" i="0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˄</m:t>
                                </m:r>
                                <m:r>
                                  <a:rPr kumimoji="0" lang="en-IN" sz="2400" b="1" i="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 </m:t>
                                </m:r>
                                <m:r>
                                  <a:rPr lang="en-IN" sz="2400" b="1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¬</m:t>
                                </m:r>
                                <m:r>
                                  <a:rPr lang="en-IN" sz="2400" b="1" i="0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IN" sz="2400" b="1" i="0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𝐐</m:t>
                                </m:r>
                              </m:oMath>
                            </m:oMathPara>
                          </a14:m>
                          <a:endParaRPr lang="en-IN" sz="24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87648584"/>
                      </a:ext>
                    </a:extLst>
                  </a:tr>
                  <a:tr h="468000">
                    <a:tc>
                      <a:txBody>
                        <a:bodyPr/>
                        <a:lstStyle/>
                        <a:p>
                          <a:endParaRPr lang="en-IN" sz="24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IN" sz="24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IN" sz="24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IN" sz="24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IN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Roboto Condensed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IN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Roboto Condensed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IN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IN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Roboto Condensed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IN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92776142"/>
                      </a:ext>
                    </a:extLst>
                  </a:tr>
                  <a:tr h="468000">
                    <a:tc>
                      <a:txBody>
                        <a:bodyPr/>
                        <a:lstStyle/>
                        <a:p>
                          <a:endParaRPr lang="en-IN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IN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IN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IN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IN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Roboto Condensed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IN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Roboto Condensed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IN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IN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Roboto Condensed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IN" sz="24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214879"/>
                      </a:ext>
                    </a:extLst>
                  </a:tr>
                  <a:tr h="468000">
                    <a:tc>
                      <a:txBody>
                        <a:bodyPr/>
                        <a:lstStyle/>
                        <a:p>
                          <a:endParaRPr lang="en-IN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IN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IN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IN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IN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Roboto Condensed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IN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Roboto Condensed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IN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IN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IN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3717653"/>
                      </a:ext>
                    </a:extLst>
                  </a:tr>
                  <a:tr h="468000">
                    <a:tc>
                      <a:txBody>
                        <a:bodyPr/>
                        <a:lstStyle/>
                        <a:p>
                          <a:endParaRPr lang="en-IN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IN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IN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IN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IN" sz="24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IN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Roboto Condensed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IN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IN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IN" sz="24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52477664"/>
                      </a:ext>
                    </a:extLst>
                  </a:tr>
                  <a:tr h="4680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IN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212121"/>
                            </a:solidFill>
                            <a:effectLst/>
                            <a:uLnTx/>
                            <a:uFillTx/>
                            <a:latin typeface="Roboto Condensed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IN" sz="24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IN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212121"/>
                            </a:solidFill>
                            <a:effectLst/>
                            <a:uLnTx/>
                            <a:uFillTx/>
                            <a:latin typeface="Roboto Condensed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IN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212121"/>
                            </a:solidFill>
                            <a:effectLst/>
                            <a:uLnTx/>
                            <a:uFillTx/>
                            <a:latin typeface="Roboto Condensed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IN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Roboto Condensed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IN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Roboto Condensed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IN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IN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IN" sz="24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2694460"/>
                      </a:ext>
                    </a:extLst>
                  </a:tr>
                  <a:tr h="4680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IN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212121"/>
                            </a:solidFill>
                            <a:effectLst/>
                            <a:uLnTx/>
                            <a:uFillTx/>
                            <a:latin typeface="Roboto Condensed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IN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IN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212121"/>
                            </a:solidFill>
                            <a:effectLst/>
                            <a:uLnTx/>
                            <a:uFillTx/>
                            <a:latin typeface="Roboto Condensed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IN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212121"/>
                            </a:solidFill>
                            <a:effectLst/>
                            <a:uLnTx/>
                            <a:uFillTx/>
                            <a:latin typeface="Roboto Condensed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IN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Roboto Condensed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IN" sz="24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IN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IN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IN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41303417"/>
                      </a:ext>
                    </a:extLst>
                  </a:tr>
                  <a:tr h="4680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IN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212121"/>
                            </a:solidFill>
                            <a:effectLst/>
                            <a:uLnTx/>
                            <a:uFillTx/>
                            <a:latin typeface="Roboto Condensed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IN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IN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212121"/>
                            </a:solidFill>
                            <a:effectLst/>
                            <a:uLnTx/>
                            <a:uFillTx/>
                            <a:latin typeface="Roboto Condensed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IN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212121"/>
                            </a:solidFill>
                            <a:effectLst/>
                            <a:uLnTx/>
                            <a:uFillTx/>
                            <a:latin typeface="Roboto Condensed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IN" sz="24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IN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IN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Roboto Condensed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IN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IN" sz="24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80498344"/>
                      </a:ext>
                    </a:extLst>
                  </a:tr>
                  <a:tr h="4680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IN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212121"/>
                            </a:solidFill>
                            <a:effectLst/>
                            <a:uLnTx/>
                            <a:uFillTx/>
                            <a:latin typeface="Roboto Condensed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IN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IN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212121"/>
                            </a:solidFill>
                            <a:effectLst/>
                            <a:uLnTx/>
                            <a:uFillTx/>
                            <a:latin typeface="Roboto Condensed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IN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212121"/>
                            </a:solidFill>
                            <a:effectLst/>
                            <a:uLnTx/>
                            <a:uFillTx/>
                            <a:latin typeface="Roboto Condensed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IN" sz="24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IN" sz="24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IN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Roboto Condensed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IN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IN" sz="24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7401344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5" name="Table 94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344F2DD6-88A5-75ED-BB93-246FD442C6F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4146821"/>
                  </p:ext>
                </p:extLst>
              </p:nvPr>
            </p:nvGraphicFramePr>
            <p:xfrm>
              <a:off x="2031081" y="1890154"/>
              <a:ext cx="9687157" cy="45669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87074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290085631"/>
                        </a:ext>
                      </a:extLst>
                    </a:gridCol>
                    <a:gridCol w="487074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1194861981"/>
                        </a:ext>
                      </a:extLst>
                    </a:gridCol>
                    <a:gridCol w="487074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157806434"/>
                        </a:ext>
                      </a:extLst>
                    </a:gridCol>
                    <a:gridCol w="895542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745800522"/>
                        </a:ext>
                      </a:extLst>
                    </a:gridCol>
                    <a:gridCol w="1612987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3610466827"/>
                        </a:ext>
                      </a:extLst>
                    </a:gridCol>
                    <a:gridCol w="1155032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3808905623"/>
                        </a:ext>
                      </a:extLst>
                    </a:gridCol>
                    <a:gridCol w="1694046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3202152875"/>
                        </a:ext>
                      </a:extLst>
                    </a:gridCol>
                    <a:gridCol w="1405288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2031795560"/>
                        </a:ext>
                      </a:extLst>
                    </a:gridCol>
                    <a:gridCol w="1463040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3057554248"/>
                        </a:ext>
                      </a:extLst>
                    </a:gridCol>
                  </a:tblGrid>
                  <a:tr h="8229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3"/>
                          <a:stretch>
                            <a:fillRect l="-1250" t="-741" r="-1892500" b="-4570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3"/>
                          <a:stretch>
                            <a:fillRect l="-101250" t="-741" r="-1792500" b="-4570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3"/>
                          <a:stretch>
                            <a:fillRect l="-201250" t="-741" r="-1692500" b="-4570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3"/>
                          <a:stretch>
                            <a:fillRect l="-163946" t="-741" r="-821088" b="-4570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3"/>
                          <a:stretch>
                            <a:fillRect l="-146415" t="-741" r="-355472" b="-4570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3"/>
                          <a:stretch>
                            <a:fillRect l="-345503" t="-741" r="-398413" b="-4570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302878" t="-741" r="-170863" b="-4570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3"/>
                          <a:stretch>
                            <a:fillRect l="-484848" t="-741" r="-105628" b="-4570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3"/>
                          <a:stretch>
                            <a:fillRect l="-562917" t="-741" r="-1667" b="-45703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587648584"/>
                      </a:ext>
                    </a:extLst>
                  </a:tr>
                  <a:tr h="468000">
                    <a:tc>
                      <a:txBody>
                        <a:bodyPr/>
                        <a:lstStyle/>
                        <a:p>
                          <a:pPr/>
                          <a:endParaRPr lang="en-IN" sz="24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:endParaRPr lang="en-IN" sz="24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:endParaRPr lang="en-IN" sz="24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:endParaRPr lang="en-IN" sz="24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IN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Roboto Condensed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IN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Roboto Condensed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IN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IN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Roboto Condensed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IN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4192776142"/>
                      </a:ext>
                    </a:extLst>
                  </a:tr>
                  <a:tr h="468000">
                    <a:tc>
                      <a:txBody>
                        <a:bodyPr/>
                        <a:lstStyle/>
                        <a:p>
                          <a:pPr/>
                          <a:endParaRPr lang="en-IN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:endParaRPr lang="en-IN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:endParaRPr lang="en-IN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:endParaRPr lang="en-IN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IN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Roboto Condensed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IN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Roboto Condensed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IN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IN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Roboto Condensed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:endParaRPr lang="en-IN" sz="24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9214879"/>
                      </a:ext>
                    </a:extLst>
                  </a:tr>
                  <a:tr h="468000">
                    <a:tc>
                      <a:txBody>
                        <a:bodyPr/>
                        <a:lstStyle/>
                        <a:p>
                          <a:pPr/>
                          <a:endParaRPr lang="en-IN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:endParaRPr lang="en-IN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:endParaRPr lang="en-IN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:endParaRPr lang="en-IN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IN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Roboto Condensed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IN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Roboto Condensed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IN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IN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IN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103717653"/>
                      </a:ext>
                    </a:extLst>
                  </a:tr>
                  <a:tr h="468000">
                    <a:tc>
                      <a:txBody>
                        <a:bodyPr/>
                        <a:lstStyle/>
                        <a:p>
                          <a:pPr/>
                          <a:endParaRPr lang="en-IN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:endParaRPr lang="en-IN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:endParaRPr lang="en-IN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:endParaRPr lang="en-IN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:endParaRPr lang="en-IN" sz="24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IN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Roboto Condensed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IN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IN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:endParaRPr lang="en-IN" sz="24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552477664"/>
                      </a:ext>
                    </a:extLst>
                  </a:tr>
                  <a:tr h="4680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IN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212121"/>
                            </a:solidFill>
                            <a:effectLst/>
                            <a:uLnTx/>
                            <a:uFillTx/>
                            <a:latin typeface="Roboto Condensed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:endParaRPr lang="en-IN" sz="24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IN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212121"/>
                            </a:solidFill>
                            <a:effectLst/>
                            <a:uLnTx/>
                            <a:uFillTx/>
                            <a:latin typeface="Roboto Condensed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IN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212121"/>
                            </a:solidFill>
                            <a:effectLst/>
                            <a:uLnTx/>
                            <a:uFillTx/>
                            <a:latin typeface="Roboto Condensed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IN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Roboto Condensed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IN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Roboto Condensed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IN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IN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:endParaRPr lang="en-IN" sz="24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262694460"/>
                      </a:ext>
                    </a:extLst>
                  </a:tr>
                  <a:tr h="4680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IN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212121"/>
                            </a:solidFill>
                            <a:effectLst/>
                            <a:uLnTx/>
                            <a:uFillTx/>
                            <a:latin typeface="Roboto Condensed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:endParaRPr lang="en-IN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IN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212121"/>
                            </a:solidFill>
                            <a:effectLst/>
                            <a:uLnTx/>
                            <a:uFillTx/>
                            <a:latin typeface="Roboto Condensed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IN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212121"/>
                            </a:solidFill>
                            <a:effectLst/>
                            <a:uLnTx/>
                            <a:uFillTx/>
                            <a:latin typeface="Roboto Condensed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IN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Roboto Condensed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IN" sz="24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IN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IN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IN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2941303417"/>
                      </a:ext>
                    </a:extLst>
                  </a:tr>
                  <a:tr h="4680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IN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212121"/>
                            </a:solidFill>
                            <a:effectLst/>
                            <a:uLnTx/>
                            <a:uFillTx/>
                            <a:latin typeface="Roboto Condensed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:endParaRPr lang="en-IN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IN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212121"/>
                            </a:solidFill>
                            <a:effectLst/>
                            <a:uLnTx/>
                            <a:uFillTx/>
                            <a:latin typeface="Roboto Condensed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IN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212121"/>
                            </a:solidFill>
                            <a:effectLst/>
                            <a:uLnTx/>
                            <a:uFillTx/>
                            <a:latin typeface="Roboto Condensed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:endParaRPr lang="en-IN" sz="24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IN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IN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Roboto Condensed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IN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:endParaRPr lang="en-IN" sz="24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1480498344"/>
                      </a:ext>
                    </a:extLst>
                  </a:tr>
                  <a:tr h="4680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IN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212121"/>
                            </a:solidFill>
                            <a:effectLst/>
                            <a:uLnTx/>
                            <a:uFillTx/>
                            <a:latin typeface="Roboto Condensed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:endParaRPr lang="en-IN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IN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212121"/>
                            </a:solidFill>
                            <a:effectLst/>
                            <a:uLnTx/>
                            <a:uFillTx/>
                            <a:latin typeface="Roboto Condensed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IN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212121"/>
                            </a:solidFill>
                            <a:effectLst/>
                            <a:uLnTx/>
                            <a:uFillTx/>
                            <a:latin typeface="Roboto Condensed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:endParaRPr lang="en-IN" sz="24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IN" sz="24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IN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Roboto Condensed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IN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:endParaRPr lang="en-IN" sz="24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167401344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98674232"/>
                  </p:ext>
                </p:extLst>
              </p:nvPr>
            </p:nvGraphicFramePr>
            <p:xfrm>
              <a:off x="2031081" y="2722096"/>
              <a:ext cx="9687157" cy="3744000"/>
            </p:xfrm>
            <a:graphic>
              <a:graphicData uri="http://schemas.openxmlformats.org/drawingml/2006/table">
                <a:tbl>
                  <a:tblPr firstRow="1" bandRow="1">
                    <a:tableStyleId>{69CF1AB2-1976-4502-BF36-3FF5EA218861}</a:tableStyleId>
                  </a:tblPr>
                  <a:tblGrid>
                    <a:gridCol w="483974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490174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487074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895542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612987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1155032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1694046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  <a:gridCol w="1405288">
                      <a:extLst>
                        <a:ext uri="{9D8B030D-6E8A-4147-A177-3AD203B41FA5}">
                          <a16:colId xmlns:a16="http://schemas.microsoft.com/office/drawing/2014/main" val="20007"/>
                        </a:ext>
                      </a:extLst>
                    </a:gridCol>
                    <a:gridCol w="1463040">
                      <a:extLst>
                        <a:ext uri="{9D8B030D-6E8A-4147-A177-3AD203B41FA5}">
                          <a16:colId xmlns:a16="http://schemas.microsoft.com/office/drawing/2014/main" val="20008"/>
                        </a:ext>
                      </a:extLst>
                    </a:gridCol>
                  </a:tblGrid>
                  <a:tr h="468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IN" sz="2400" dirty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T</m:t>
                                </m:r>
                              </m:oMath>
                            </m:oMathPara>
                          </a14:m>
                          <a:endParaRPr lang="en-IN" sz="24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IN" sz="2400" dirty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T</m:t>
                                </m:r>
                              </m:oMath>
                            </m:oMathPara>
                          </a14:m>
                          <a:endParaRPr lang="en-IN" sz="24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IN" sz="2400" dirty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T</m:t>
                                </m:r>
                              </m:oMath>
                            </m:oMathPara>
                          </a14:m>
                          <a:endParaRPr lang="en-IN" sz="24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IN" sz="2400" dirty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T</m:t>
                                </m:r>
                              </m:oMath>
                            </m:oMathPara>
                          </a14:m>
                          <a:endParaRPr lang="en-IN" sz="24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kumimoji="0" lang="en-IN" sz="240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srgbClr val="00206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T</m:t>
                                </m:r>
                              </m:oMath>
                            </m:oMathPara>
                          </a14:m>
                          <a:endParaRPr kumimoji="0" lang="en-IN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Roboto Condensed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kumimoji="0" lang="en-IN" sz="240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srgbClr val="00206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T</m:t>
                                </m:r>
                              </m:oMath>
                            </m:oMathPara>
                          </a14:m>
                          <a:endParaRPr kumimoji="0" lang="en-IN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Roboto Condensed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kumimoji="0" lang="en-IN" sz="240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srgbClr val="00206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T</m:t>
                                </m:r>
                              </m:oMath>
                            </m:oMathPara>
                          </a14:m>
                          <a:endParaRPr kumimoji="0" lang="en-IN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kumimoji="0" lang="en-IN" sz="240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srgbClr val="00206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F</m:t>
                                </m:r>
                              </m:oMath>
                            </m:oMathPara>
                          </a14:m>
                          <a:endParaRPr kumimoji="0" lang="en-IN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Roboto Condensed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kumimoji="0" lang="en-IN" sz="240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srgbClr val="00206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F</m:t>
                                </m:r>
                              </m:oMath>
                            </m:oMathPara>
                          </a14:m>
                          <a:endParaRPr kumimoji="0" lang="en-IN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68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kumimoji="0" lang="en-IN" sz="240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srgbClr val="00206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T</m:t>
                                </m:r>
                              </m:oMath>
                            </m:oMathPara>
                          </a14:m>
                          <a:endParaRPr lang="en-IN" sz="16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kumimoji="0" lang="en-IN" sz="240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srgbClr val="00206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T</m:t>
                                </m:r>
                              </m:oMath>
                            </m:oMathPara>
                          </a14:m>
                          <a:endParaRPr lang="en-IN" sz="16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kumimoji="0" lang="en-IN" sz="240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srgbClr val="00206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F</m:t>
                                </m:r>
                              </m:oMath>
                            </m:oMathPara>
                          </a14:m>
                          <a:endParaRPr lang="en-IN" sz="16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kumimoji="0" lang="en-IN" sz="240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srgbClr val="00206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F</m:t>
                                </m:r>
                              </m:oMath>
                            </m:oMathPara>
                          </a14:m>
                          <a:endParaRPr lang="en-IN" sz="16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kumimoji="0" lang="en-IN" sz="240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srgbClr val="00206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T</m:t>
                                </m:r>
                              </m:oMath>
                            </m:oMathPara>
                          </a14:m>
                          <a:endParaRPr kumimoji="0" lang="en-IN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Roboto Condensed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kumimoji="0" lang="en-IN" sz="240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srgbClr val="00206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T</m:t>
                                </m:r>
                              </m:oMath>
                            </m:oMathPara>
                          </a14:m>
                          <a:endParaRPr kumimoji="0" lang="en-IN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Roboto Condensed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kumimoji="0" lang="en-IN" sz="240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srgbClr val="00206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T</m:t>
                                </m:r>
                              </m:oMath>
                            </m:oMathPara>
                          </a14:m>
                          <a:endParaRPr kumimoji="0" lang="en-IN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kumimoji="0" lang="en-IN" sz="240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srgbClr val="00206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F</m:t>
                                </m:r>
                              </m:oMath>
                            </m:oMathPara>
                          </a14:m>
                          <a:endParaRPr kumimoji="0" lang="en-IN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Roboto Condensed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kumimoji="0" lang="en-IN" sz="240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srgbClr val="00206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F</m:t>
                                </m:r>
                              </m:oMath>
                            </m:oMathPara>
                          </a14:m>
                          <a:endParaRPr lang="en-IN" sz="24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468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kumimoji="0" lang="en-IN" sz="240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srgbClr val="00206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T</m:t>
                                </m:r>
                              </m:oMath>
                            </m:oMathPara>
                          </a14:m>
                          <a:endParaRPr lang="en-IN" sz="16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kumimoji="0" lang="en-IN" sz="240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srgbClr val="00206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F</m:t>
                                </m:r>
                              </m:oMath>
                            </m:oMathPara>
                          </a14:m>
                          <a:endParaRPr lang="en-IN" sz="16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kumimoji="0" lang="en-IN" sz="240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srgbClr val="00206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T</m:t>
                                </m:r>
                              </m:oMath>
                            </m:oMathPara>
                          </a14:m>
                          <a:endParaRPr lang="en-IN" sz="16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kumimoji="0" lang="en-IN" sz="240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srgbClr val="00206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T</m:t>
                                </m:r>
                              </m:oMath>
                            </m:oMathPara>
                          </a14:m>
                          <a:endParaRPr lang="en-IN" sz="16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kumimoji="0" lang="en-IN" sz="240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srgbClr val="00206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T</m:t>
                                </m:r>
                              </m:oMath>
                            </m:oMathPara>
                          </a14:m>
                          <a:endParaRPr kumimoji="0" lang="en-IN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Roboto Condensed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kumimoji="0" lang="en-IN" sz="240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srgbClr val="00206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T</m:t>
                                </m:r>
                              </m:oMath>
                            </m:oMathPara>
                          </a14:m>
                          <a:endParaRPr kumimoji="0" lang="en-IN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Roboto Condensed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kumimoji="0" lang="en-IN" sz="240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srgbClr val="00206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F</m:t>
                                </m:r>
                              </m:oMath>
                            </m:oMathPara>
                          </a14:m>
                          <a:endParaRPr kumimoji="0" lang="en-IN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kumimoji="0" lang="en-IN" sz="240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srgbClr val="00206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T</m:t>
                                </m:r>
                              </m:oMath>
                            </m:oMathPara>
                          </a14:m>
                          <a:endParaRPr kumimoji="0" lang="en-IN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kumimoji="0" lang="en-IN" sz="240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srgbClr val="00206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T</m:t>
                                </m:r>
                              </m:oMath>
                            </m:oMathPara>
                          </a14:m>
                          <a:endParaRPr kumimoji="0" lang="en-IN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468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kumimoji="0" lang="en-IN" sz="240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srgbClr val="00206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T</m:t>
                                </m:r>
                              </m:oMath>
                            </m:oMathPara>
                          </a14:m>
                          <a:endParaRPr lang="en-IN" sz="16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kumimoji="0" lang="en-IN" sz="240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srgbClr val="00206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F</m:t>
                                </m:r>
                              </m:oMath>
                            </m:oMathPara>
                          </a14:m>
                          <a:endParaRPr lang="en-IN" sz="16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kumimoji="0" lang="en-IN" sz="240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srgbClr val="00206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F</m:t>
                                </m:r>
                              </m:oMath>
                            </m:oMathPara>
                          </a14:m>
                          <a:endParaRPr lang="en-IN" sz="16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kumimoji="0" lang="en-IN" sz="240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srgbClr val="00206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F</m:t>
                                </m:r>
                              </m:oMath>
                            </m:oMathPara>
                          </a14:m>
                          <a:endParaRPr lang="en-IN" sz="16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IN" sz="2400" dirty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F</m:t>
                                </m:r>
                              </m:oMath>
                            </m:oMathPara>
                          </a14:m>
                          <a:endParaRPr lang="en-IN" sz="24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kumimoji="0" lang="en-IN" sz="240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srgbClr val="00206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T</m:t>
                                </m:r>
                              </m:oMath>
                            </m:oMathPara>
                          </a14:m>
                          <a:endParaRPr kumimoji="0" lang="en-IN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Roboto Condensed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kumimoji="0" lang="en-IN" sz="240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srgbClr val="00206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F</m:t>
                                </m:r>
                              </m:oMath>
                            </m:oMathPara>
                          </a14:m>
                          <a:endParaRPr kumimoji="0" lang="en-IN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kumimoji="0" lang="en-IN" sz="240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srgbClr val="00206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T</m:t>
                                </m:r>
                              </m:oMath>
                            </m:oMathPara>
                          </a14:m>
                          <a:endParaRPr kumimoji="0" lang="en-IN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kumimoji="0" lang="en-IN" sz="240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srgbClr val="00206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F</m:t>
                                </m:r>
                              </m:oMath>
                            </m:oMathPara>
                          </a14:m>
                          <a:endParaRPr lang="en-IN" sz="24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4680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kumimoji="0" lang="en-IN" sz="240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srgbClr val="00206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F</m:t>
                                </m:r>
                              </m:oMath>
                            </m:oMathPara>
                          </a14:m>
                          <a:endParaRPr kumimoji="0" lang="en-IN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Roboto Condensed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IN" sz="2400" dirty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T</m:t>
                                </m:r>
                              </m:oMath>
                            </m:oMathPara>
                          </a14:m>
                          <a:endParaRPr lang="en-IN" sz="24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kumimoji="0" lang="en-IN" sz="240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srgbClr val="00206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T</m:t>
                                </m:r>
                              </m:oMath>
                            </m:oMathPara>
                          </a14:m>
                          <a:endParaRPr kumimoji="0" lang="en-IN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Roboto Condensed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kumimoji="0" lang="en-IN" sz="240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srgbClr val="00206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F</m:t>
                                </m:r>
                              </m:oMath>
                            </m:oMathPara>
                          </a14:m>
                          <a:endParaRPr kumimoji="0" lang="en-IN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Roboto Condensed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kumimoji="0" lang="en-IN" sz="240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srgbClr val="00206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T</m:t>
                                </m:r>
                              </m:oMath>
                            </m:oMathPara>
                          </a14:m>
                          <a:endParaRPr kumimoji="0" lang="en-IN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Roboto Condensed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kumimoji="0" lang="en-IN" sz="240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srgbClr val="00206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T</m:t>
                                </m:r>
                              </m:oMath>
                            </m:oMathPara>
                          </a14:m>
                          <a:endParaRPr kumimoji="0" lang="en-IN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Roboto Condensed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kumimoji="0" lang="en-IN" sz="240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srgbClr val="00206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T</m:t>
                                </m:r>
                              </m:oMath>
                            </m:oMathPara>
                          </a14:m>
                          <a:endParaRPr kumimoji="0" lang="en-IN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kumimoji="0" lang="en-IN" sz="240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srgbClr val="00206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F</m:t>
                                </m:r>
                              </m:oMath>
                            </m:oMathPara>
                          </a14:m>
                          <a:endParaRPr kumimoji="0" lang="en-IN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kumimoji="0" lang="en-IN" sz="240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srgbClr val="00206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F</m:t>
                                </m:r>
                              </m:oMath>
                            </m:oMathPara>
                          </a14:m>
                          <a:endParaRPr lang="en-IN" sz="24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4680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kumimoji="0" lang="en-IN" sz="240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srgbClr val="00206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F</m:t>
                                </m:r>
                              </m:oMath>
                            </m:oMathPara>
                          </a14:m>
                          <a:endParaRPr kumimoji="0" lang="en-IN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Roboto Condensed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kumimoji="0" lang="en-IN" sz="240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srgbClr val="00206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T</m:t>
                                </m:r>
                              </m:oMath>
                            </m:oMathPara>
                          </a14:m>
                          <a:endParaRPr lang="en-IN" sz="16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kumimoji="0" lang="en-IN" sz="240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srgbClr val="00206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F</m:t>
                                </m:r>
                              </m:oMath>
                            </m:oMathPara>
                          </a14:m>
                          <a:endParaRPr kumimoji="0" lang="en-IN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Roboto Condensed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kumimoji="0" lang="en-IN" sz="240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srgbClr val="00206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F</m:t>
                                </m:r>
                              </m:oMath>
                            </m:oMathPara>
                          </a14:m>
                          <a:endParaRPr kumimoji="0" lang="en-IN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Roboto Condensed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kumimoji="0" lang="en-IN" sz="240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srgbClr val="00206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T</m:t>
                                </m:r>
                              </m:oMath>
                            </m:oMathPara>
                          </a14:m>
                          <a:endParaRPr kumimoji="0" lang="en-IN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Roboto Condensed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IN" sz="2400" dirty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F</m:t>
                                </m:r>
                              </m:oMath>
                            </m:oMathPara>
                          </a14:m>
                          <a:endParaRPr lang="en-IN" sz="24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kumimoji="0" lang="en-IN" sz="240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srgbClr val="00206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F</m:t>
                                </m:r>
                              </m:oMath>
                            </m:oMathPara>
                          </a14:m>
                          <a:endParaRPr kumimoji="0" lang="en-IN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kumimoji="0" lang="en-IN" sz="240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srgbClr val="00206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T</m:t>
                                </m:r>
                              </m:oMath>
                            </m:oMathPara>
                          </a14:m>
                          <a:endParaRPr kumimoji="0" lang="en-IN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kumimoji="0" lang="en-IN" sz="240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srgbClr val="00206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T</m:t>
                                </m:r>
                              </m:oMath>
                            </m:oMathPara>
                          </a14:m>
                          <a:endParaRPr kumimoji="0" lang="en-IN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4680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kumimoji="0" lang="en-IN" sz="240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srgbClr val="00206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F</m:t>
                                </m:r>
                              </m:oMath>
                            </m:oMathPara>
                          </a14:m>
                          <a:endParaRPr kumimoji="0" lang="en-IN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Roboto Condensed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kumimoji="0" lang="en-IN" sz="240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srgbClr val="00206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F</m:t>
                                </m:r>
                              </m:oMath>
                            </m:oMathPara>
                          </a14:m>
                          <a:endParaRPr lang="en-IN" sz="16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kumimoji="0" lang="en-IN" sz="240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srgbClr val="00206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T</m:t>
                                </m:r>
                              </m:oMath>
                            </m:oMathPara>
                          </a14:m>
                          <a:endParaRPr kumimoji="0" lang="en-IN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Roboto Condensed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kumimoji="0" lang="en-IN" sz="240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srgbClr val="00206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F</m:t>
                                </m:r>
                              </m:oMath>
                            </m:oMathPara>
                          </a14:m>
                          <a:endParaRPr kumimoji="0" lang="en-IN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Roboto Condensed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kumimoji="0" lang="en-IN" sz="240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srgbClr val="00206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F</m:t>
                                </m:r>
                              </m:oMath>
                            </m:oMathPara>
                          </a14:m>
                          <a:endParaRPr lang="en-IN" sz="24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kumimoji="0" lang="en-IN" sz="240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srgbClr val="00206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T</m:t>
                                </m:r>
                              </m:oMath>
                            </m:oMathPara>
                          </a14:m>
                          <a:endParaRPr kumimoji="0" lang="en-IN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kumimoji="0" lang="en-IN" sz="240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srgbClr val="00206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F</m:t>
                                </m:r>
                              </m:oMath>
                            </m:oMathPara>
                          </a14:m>
                          <a:endParaRPr kumimoji="0" lang="en-IN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Roboto Condensed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kumimoji="0" lang="en-IN" sz="240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srgbClr val="00206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T</m:t>
                                </m:r>
                              </m:oMath>
                            </m:oMathPara>
                          </a14:m>
                          <a:endParaRPr kumimoji="0" lang="en-IN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kumimoji="0" lang="en-IN" sz="240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srgbClr val="00206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F</m:t>
                                </m:r>
                              </m:oMath>
                            </m:oMathPara>
                          </a14:m>
                          <a:endParaRPr lang="en-IN" sz="24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4680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kumimoji="0" lang="en-IN" sz="240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srgbClr val="00206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F</m:t>
                                </m:r>
                              </m:oMath>
                            </m:oMathPara>
                          </a14:m>
                          <a:endParaRPr kumimoji="0" lang="en-IN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Roboto Condensed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kumimoji="0" lang="en-IN" sz="240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srgbClr val="00206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F</m:t>
                                </m:r>
                              </m:oMath>
                            </m:oMathPara>
                          </a14:m>
                          <a:endParaRPr lang="en-IN" sz="16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kumimoji="0" lang="en-IN" sz="240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srgbClr val="00206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F</m:t>
                                </m:r>
                              </m:oMath>
                            </m:oMathPara>
                          </a14:m>
                          <a:endParaRPr kumimoji="0" lang="en-IN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Roboto Condensed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kumimoji="0" lang="en-IN" sz="240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srgbClr val="00206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F</m:t>
                                </m:r>
                              </m:oMath>
                            </m:oMathPara>
                          </a14:m>
                          <a:endParaRPr kumimoji="0" lang="en-IN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Roboto Condensed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kumimoji="0" lang="en-IN" sz="240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srgbClr val="00206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F</m:t>
                                </m:r>
                              </m:oMath>
                            </m:oMathPara>
                          </a14:m>
                          <a:endParaRPr lang="en-IN" sz="24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IN" sz="2400" dirty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F</m:t>
                                </m:r>
                              </m:oMath>
                            </m:oMathPara>
                          </a14:m>
                          <a:endParaRPr lang="en-IN" sz="24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kumimoji="0" lang="en-IN" sz="240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srgbClr val="00206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F</m:t>
                                </m:r>
                              </m:oMath>
                            </m:oMathPara>
                          </a14:m>
                          <a:endParaRPr kumimoji="0" lang="en-IN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Roboto Condensed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kumimoji="0" lang="en-IN" sz="240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srgbClr val="00206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T</m:t>
                                </m:r>
                              </m:oMath>
                            </m:oMathPara>
                          </a14:m>
                          <a:endParaRPr kumimoji="0" lang="en-IN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kumimoji="0" lang="en-IN" sz="240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srgbClr val="00206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F</m:t>
                                </m:r>
                              </m:oMath>
                            </m:oMathPara>
                          </a14:m>
                          <a:endParaRPr lang="en-IN" sz="24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98674232"/>
                  </p:ext>
                </p:extLst>
              </p:nvPr>
            </p:nvGraphicFramePr>
            <p:xfrm>
              <a:off x="2031081" y="2722096"/>
              <a:ext cx="9687157" cy="3744000"/>
            </p:xfrm>
            <a:graphic>
              <a:graphicData uri="http://schemas.openxmlformats.org/drawingml/2006/table">
                <a:tbl>
                  <a:tblPr firstRow="1" bandRow="1">
                    <a:tableStyleId>{69CF1AB2-1976-4502-BF36-3FF5EA218861}</a:tableStyleId>
                  </a:tblPr>
                  <a:tblGrid>
                    <a:gridCol w="483974"/>
                    <a:gridCol w="490174"/>
                    <a:gridCol w="487074"/>
                    <a:gridCol w="895542"/>
                    <a:gridCol w="1612987"/>
                    <a:gridCol w="1155032"/>
                    <a:gridCol w="1694046"/>
                    <a:gridCol w="1405288"/>
                    <a:gridCol w="1463040"/>
                  </a:tblGrid>
                  <a:tr h="4680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266" t="-1299" r="-1915190" b="-701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98765" t="-1299" r="-1767901" b="-701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201250" t="-1299" r="-1690000" b="-701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63946" t="-1299" r="-819728" b="-701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46415" t="-1299" r="-354717" b="-701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345503" t="-1299" r="-397354" b="-701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302878" t="-1299" r="-170144" b="-701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484848" t="-1299" r="-104762" b="-701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562917" t="-1299" r="-833" b="-701299"/>
                          </a:stretch>
                        </a:blipFill>
                      </a:tcPr>
                    </a:tc>
                  </a:tr>
                  <a:tr h="4680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266" t="-101299" r="-1915190" b="-601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98765" t="-101299" r="-1767901" b="-601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201250" t="-101299" r="-1690000" b="-601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63946" t="-101299" r="-819728" b="-601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46415" t="-101299" r="-354717" b="-601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345503" t="-101299" r="-397354" b="-601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302878" t="-101299" r="-170144" b="-601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484848" t="-101299" r="-104762" b="-601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562917" t="-101299" r="-833" b="-601299"/>
                          </a:stretch>
                        </a:blipFill>
                      </a:tcPr>
                    </a:tc>
                  </a:tr>
                  <a:tr h="4680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266" t="-201299" r="-1915190" b="-501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98765" t="-201299" r="-1767901" b="-501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201250" t="-201299" r="-1690000" b="-501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63946" t="-201299" r="-819728" b="-501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46415" t="-201299" r="-354717" b="-501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345503" t="-201299" r="-397354" b="-501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302878" t="-201299" r="-170144" b="-501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484848" t="-201299" r="-104762" b="-501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562917" t="-201299" r="-833" b="-501299"/>
                          </a:stretch>
                        </a:blipFill>
                      </a:tcPr>
                    </a:tc>
                  </a:tr>
                  <a:tr h="4680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266" t="-301299" r="-1915190" b="-401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98765" t="-301299" r="-1767901" b="-401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201250" t="-301299" r="-1690000" b="-401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63946" t="-301299" r="-819728" b="-401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46415" t="-301299" r="-354717" b="-401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345503" t="-301299" r="-397354" b="-401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302878" t="-301299" r="-170144" b="-401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484848" t="-301299" r="-104762" b="-401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562917" t="-301299" r="-833" b="-401299"/>
                          </a:stretch>
                        </a:blipFill>
                      </a:tcPr>
                    </a:tc>
                  </a:tr>
                  <a:tr h="4680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266" t="-406579" r="-1915190" b="-306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98765" t="-406579" r="-1767901" b="-306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201250" t="-406579" r="-1690000" b="-306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63946" t="-406579" r="-819728" b="-306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46415" t="-406579" r="-354717" b="-306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345503" t="-406579" r="-397354" b="-306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302878" t="-406579" r="-170144" b="-306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484848" t="-406579" r="-104762" b="-306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562917" t="-406579" r="-833" b="-306579"/>
                          </a:stretch>
                        </a:blipFill>
                      </a:tcPr>
                    </a:tc>
                  </a:tr>
                  <a:tr h="4680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266" t="-500000" r="-1915190" b="-2025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98765" t="-500000" r="-1767901" b="-2025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201250" t="-500000" r="-1690000" b="-2025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63946" t="-500000" r="-819728" b="-2025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46415" t="-500000" r="-354717" b="-2025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345503" t="-500000" r="-397354" b="-2025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302878" t="-500000" r="-170144" b="-2025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484848" t="-500000" r="-104762" b="-2025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562917" t="-500000" r="-833" b="-202597"/>
                          </a:stretch>
                        </a:blipFill>
                      </a:tcPr>
                    </a:tc>
                  </a:tr>
                  <a:tr h="4680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266" t="-600000" r="-1915190" b="-1025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98765" t="-600000" r="-1767901" b="-1025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201250" t="-600000" r="-1690000" b="-1025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63946" t="-600000" r="-819728" b="-1025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46415" t="-600000" r="-354717" b="-1025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345503" t="-600000" r="-397354" b="-1025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302878" t="-600000" r="-170144" b="-1025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484848" t="-600000" r="-104762" b="-1025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562917" t="-600000" r="-833" b="-102597"/>
                          </a:stretch>
                        </a:blipFill>
                      </a:tcPr>
                    </a:tc>
                  </a:tr>
                  <a:tr h="4680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266" t="-700000" r="-1915190" b="-25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98765" t="-700000" r="-1767901" b="-25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201250" t="-700000" r="-1690000" b="-25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63946" t="-700000" r="-819728" b="-25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46415" t="-700000" r="-354717" b="-25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345503" t="-700000" r="-397354" b="-25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302878" t="-700000" r="-170144" b="-25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484848" t="-700000" r="-104762" b="-25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562917" t="-700000" r="-833" b="-2597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FB083363-ADFD-653A-25E4-CDA8F8940C54}"/>
                  </a:ext>
                </a:extLst>
              </p:cNvPr>
              <p:cNvSpPr/>
              <p:nvPr/>
            </p:nvSpPr>
            <p:spPr>
              <a:xfrm>
                <a:off x="1896614" y="808742"/>
                <a:ext cx="5974713" cy="100957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spAutoFit/>
              </a:bodyPr>
              <a:lstStyle/>
              <a:p>
                <a:r>
                  <a:rPr lang="en-US" sz="2800" dirty="0">
                    <a:solidFill>
                      <a:srgbClr val="002060"/>
                    </a:solidFill>
                  </a:rPr>
                  <a:t>Find principal disjunctive normal form of </a:t>
                </a:r>
              </a:p>
              <a:p>
                <a14:m>
                  <m:oMath xmlns:m="http://schemas.openxmlformats.org/officeDocument/2006/math">
                    <m:d>
                      <m:dPr>
                        <m:ctrlPr>
                          <a:rPr lang="pt-BR" sz="2800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sz="2800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pt-BR" sz="2800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q</m:t>
                        </m:r>
                        <m:r>
                          <a:rPr lang="pt-BR" sz="2800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˅ </m:t>
                        </m:r>
                        <m:d>
                          <m:dPr>
                            <m:ctrlPr>
                              <a:rPr lang="pt-BR" sz="2800" i="1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sz="2800" i="0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pt-BR" sz="2800" i="0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p</m:t>
                            </m:r>
                            <m:r>
                              <a:rPr lang="pt-BR" sz="2800" i="0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˄ </m:t>
                            </m:r>
                            <m:r>
                              <m:rPr>
                                <m:sty m:val="p"/>
                              </m:rPr>
                              <a:rPr lang="pt-BR" sz="2800" i="0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r</m:t>
                            </m:r>
                            <m:r>
                              <a:rPr lang="pt-BR" sz="2800" i="0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</m:e>
                    </m:d>
                    <m:r>
                      <a:rPr lang="pt-BR" sz="280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 ˄ ¬ </m:t>
                    </m:r>
                    <m:d>
                      <m:dPr>
                        <m:ctrlPr>
                          <a:rPr lang="pt-BR" sz="2800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pt-BR" sz="2800" i="1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sz="2800" i="0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pt-BR" sz="2800" i="0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p</m:t>
                            </m:r>
                            <m:r>
                              <a:rPr lang="pt-BR" sz="2800" i="0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˅ </m:t>
                            </m:r>
                            <m:r>
                              <m:rPr>
                                <m:sty m:val="p"/>
                              </m:rPr>
                              <a:rPr lang="pt-BR" sz="2800" i="0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r</m:t>
                            </m:r>
                            <m:r>
                              <a:rPr lang="pt-BR" sz="2800" i="0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  <m:r>
                          <a:rPr lang="pt-BR" sz="2800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˄ </m:t>
                        </m:r>
                        <m:r>
                          <m:rPr>
                            <m:sty m:val="p"/>
                          </m:rPr>
                          <a:rPr lang="pt-BR" sz="2800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q</m:t>
                        </m:r>
                        <m:r>
                          <a:rPr lang="pt-BR" sz="2800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.</a:t>
                </a:r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FB083363-ADFD-653A-25E4-CDA8F8940C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6614" y="808742"/>
                <a:ext cx="5974713" cy="1009572"/>
              </a:xfrm>
              <a:prstGeom prst="rect">
                <a:avLst/>
              </a:prstGeom>
              <a:blipFill rotWithShape="0">
                <a:blip r:embed="rId5"/>
                <a:stretch>
                  <a:fillRect l="-2041" t="-6061" r="-1224" b="-1393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3">
            <a:extLst>
              <a:ext uri="{FF2B5EF4-FFF2-40B4-BE49-F238E27FC236}">
                <a16:creationId xmlns:a16="http://schemas.microsoft.com/office/drawing/2014/main" id="{CD821DDF-FC28-7FA4-840E-3093A4AF3D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 7.3</a:t>
            </a:r>
            <a:r>
              <a:rPr lang="en-GB" dirty="0"/>
              <a:t> ⇝ Example 2</a:t>
            </a:r>
            <a:endParaRPr lang="en-IN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2573ED7-A941-7F9E-C3E0-02299F79ADCE}"/>
              </a:ext>
            </a:extLst>
          </p:cNvPr>
          <p:cNvSpPr/>
          <p:nvPr/>
        </p:nvSpPr>
        <p:spPr>
          <a:xfrm>
            <a:off x="86500" y="808742"/>
            <a:ext cx="1810115" cy="483098"/>
          </a:xfrm>
          <a:prstGeom prst="roundRect">
            <a:avLst/>
          </a:pr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Question</a:t>
            </a:r>
            <a:endParaRPr kumimoji="0" lang="en-IN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Condensed"/>
              <a:ea typeface="+mn-ea"/>
              <a:cs typeface="+mn-cs"/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450FCD01-C3F3-5606-A80B-C55C310A5B77}"/>
              </a:ext>
            </a:extLst>
          </p:cNvPr>
          <p:cNvSpPr/>
          <p:nvPr/>
        </p:nvSpPr>
        <p:spPr>
          <a:xfrm>
            <a:off x="86500" y="1891141"/>
            <a:ext cx="1810115" cy="483098"/>
          </a:xfrm>
          <a:prstGeom prst="roundRect">
            <a:avLst/>
          </a:pr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Solution </a:t>
            </a:r>
            <a:endParaRPr kumimoji="0" lang="en-IN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Condensed"/>
              <a:ea typeface="+mn-ea"/>
              <a:cs typeface="+mn-cs"/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59BA2163-5D3D-B7D8-71BD-7A42831BCCA6}"/>
              </a:ext>
            </a:extLst>
          </p:cNvPr>
          <p:cNvSpPr/>
          <p:nvPr/>
        </p:nvSpPr>
        <p:spPr>
          <a:xfrm>
            <a:off x="10680682" y="3654533"/>
            <a:ext cx="601144" cy="45625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86BF3618-AE6A-671E-CFF4-50AEC179F669}"/>
              </a:ext>
            </a:extLst>
          </p:cNvPr>
          <p:cNvSpPr/>
          <p:nvPr/>
        </p:nvSpPr>
        <p:spPr>
          <a:xfrm>
            <a:off x="10680682" y="5055823"/>
            <a:ext cx="601144" cy="45625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4D50B99-FE19-86C8-5281-D40610C5EA4B}"/>
              </a:ext>
            </a:extLst>
          </p:cNvPr>
          <p:cNvSpPr/>
          <p:nvPr/>
        </p:nvSpPr>
        <p:spPr>
          <a:xfrm>
            <a:off x="2031081" y="3654532"/>
            <a:ext cx="1467183" cy="45625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4C3CCE9-FDFF-F68B-F6FC-DBEE99CE7330}"/>
              </a:ext>
            </a:extLst>
          </p:cNvPr>
          <p:cNvSpPr/>
          <p:nvPr/>
        </p:nvSpPr>
        <p:spPr>
          <a:xfrm>
            <a:off x="2031081" y="5055823"/>
            <a:ext cx="1467183" cy="45625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87712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animBg="1"/>
      <p:bldP spid="63" grpId="0" animBg="1"/>
      <p:bldP spid="27" grpId="0" animBg="1"/>
      <p:bldP spid="28" grpId="0" animBg="1"/>
      <p:bldP spid="31" grpId="0" animBg="1"/>
      <p:bldP spid="32" grpId="0" animBg="1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4CEE54-F8D3-E00A-71F1-D3A7AA18A2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FB083363-ADFD-653A-25E4-CDA8F8940C54}"/>
                  </a:ext>
                </a:extLst>
              </p:cNvPr>
              <p:cNvSpPr/>
              <p:nvPr/>
            </p:nvSpPr>
            <p:spPr>
              <a:xfrm>
                <a:off x="1896614" y="808742"/>
                <a:ext cx="5974713" cy="100957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spAutoFit/>
              </a:bodyPr>
              <a:lstStyle/>
              <a:p>
                <a:r>
                  <a:rPr lang="en-US" sz="2800" dirty="0">
                    <a:solidFill>
                      <a:srgbClr val="002060"/>
                    </a:solidFill>
                  </a:rPr>
                  <a:t>Find principal disjunctive normal form of </a:t>
                </a:r>
              </a:p>
              <a:p>
                <a14:m>
                  <m:oMath xmlns:m="http://schemas.openxmlformats.org/officeDocument/2006/math">
                    <m:d>
                      <m:dPr>
                        <m:ctrlPr>
                          <a:rPr lang="pt-BR" sz="2800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sz="2800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pt-BR" sz="2800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q</m:t>
                        </m:r>
                        <m:r>
                          <a:rPr lang="pt-BR" sz="2800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˅ </m:t>
                        </m:r>
                        <m:d>
                          <m:dPr>
                            <m:ctrlPr>
                              <a:rPr lang="pt-BR" sz="2800" i="1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sz="2800" i="0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pt-BR" sz="2800" i="0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p</m:t>
                            </m:r>
                            <m:r>
                              <a:rPr lang="pt-BR" sz="2800" i="0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˄ </m:t>
                            </m:r>
                            <m:r>
                              <m:rPr>
                                <m:sty m:val="p"/>
                              </m:rPr>
                              <a:rPr lang="pt-BR" sz="2800" i="0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r</m:t>
                            </m:r>
                            <m:r>
                              <a:rPr lang="pt-BR" sz="2800" i="0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</m:e>
                    </m:d>
                    <m:r>
                      <a:rPr lang="pt-BR" sz="280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 ˄ ¬ </m:t>
                    </m:r>
                    <m:d>
                      <m:dPr>
                        <m:ctrlPr>
                          <a:rPr lang="pt-BR" sz="2800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pt-BR" sz="2800" i="1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sz="2800" i="0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pt-BR" sz="2800" i="0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p</m:t>
                            </m:r>
                            <m:r>
                              <a:rPr lang="pt-BR" sz="2800" i="0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˅ </m:t>
                            </m:r>
                            <m:r>
                              <m:rPr>
                                <m:sty m:val="p"/>
                              </m:rPr>
                              <a:rPr lang="pt-BR" sz="2800" i="0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r</m:t>
                            </m:r>
                            <m:r>
                              <a:rPr lang="pt-BR" sz="2800" i="0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  <m:r>
                          <a:rPr lang="pt-BR" sz="2800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˄ </m:t>
                        </m:r>
                        <m:r>
                          <m:rPr>
                            <m:sty m:val="p"/>
                          </m:rPr>
                          <a:rPr lang="pt-BR" sz="2800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q</m:t>
                        </m:r>
                        <m:r>
                          <a:rPr lang="pt-BR" sz="2800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.</a:t>
                </a:r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FB083363-ADFD-653A-25E4-CDA8F8940C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6614" y="808742"/>
                <a:ext cx="5974713" cy="1009572"/>
              </a:xfrm>
              <a:prstGeom prst="rect">
                <a:avLst/>
              </a:prstGeom>
              <a:blipFill rotWithShape="0">
                <a:blip r:embed="rId3"/>
                <a:stretch>
                  <a:fillRect l="-2041" t="-6061" r="-1224" b="-1393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3">
            <a:extLst>
              <a:ext uri="{FF2B5EF4-FFF2-40B4-BE49-F238E27FC236}">
                <a16:creationId xmlns:a16="http://schemas.microsoft.com/office/drawing/2014/main" id="{CD821DDF-FC28-7FA4-840E-3093A4AF3D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 7.3</a:t>
            </a:r>
            <a:r>
              <a:rPr lang="en-GB" dirty="0"/>
              <a:t> ⇝ Example 2</a:t>
            </a:r>
            <a:r>
              <a:rPr lang="en-IN" dirty="0"/>
              <a:t> (</a:t>
            </a:r>
            <a:r>
              <a:rPr lang="en-IN" dirty="0">
                <a:solidFill>
                  <a:srgbClr val="FF0000"/>
                </a:solidFill>
              </a:rPr>
              <a:t>Cont’d</a:t>
            </a:r>
            <a:r>
              <a:rPr lang="en-IN" dirty="0"/>
              <a:t>)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2573ED7-A941-7F9E-C3E0-02299F79ADCE}"/>
              </a:ext>
            </a:extLst>
          </p:cNvPr>
          <p:cNvSpPr/>
          <p:nvPr/>
        </p:nvSpPr>
        <p:spPr>
          <a:xfrm>
            <a:off x="86500" y="808742"/>
            <a:ext cx="1810115" cy="483098"/>
          </a:xfrm>
          <a:prstGeom prst="roundRect">
            <a:avLst/>
          </a:pr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Question</a:t>
            </a:r>
            <a:endParaRPr kumimoji="0" lang="en-IN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Condensed"/>
              <a:ea typeface="+mn-ea"/>
              <a:cs typeface="+mn-cs"/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450FCD01-C3F3-5606-A80B-C55C310A5B77}"/>
              </a:ext>
            </a:extLst>
          </p:cNvPr>
          <p:cNvSpPr/>
          <p:nvPr/>
        </p:nvSpPr>
        <p:spPr>
          <a:xfrm>
            <a:off x="86500" y="1891141"/>
            <a:ext cx="1810115" cy="483098"/>
          </a:xfrm>
          <a:prstGeom prst="roundRect">
            <a:avLst/>
          </a:pr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Solution </a:t>
            </a:r>
            <a:endParaRPr kumimoji="0" lang="en-IN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Condensed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le 10">
                <a:extLst>
                  <a:ext uri="{FF2B5EF4-FFF2-40B4-BE49-F238E27FC236}">
                    <a16:creationId xmlns:a16="http://schemas.microsoft.com/office/drawing/2014/main" id="{344F2DD6-88A5-75ED-BB93-246FD442C6F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85997946"/>
                  </p:ext>
                </p:extLst>
              </p:nvPr>
            </p:nvGraphicFramePr>
            <p:xfrm>
              <a:off x="2018723" y="1903498"/>
              <a:ext cx="9687157" cy="17589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87074">
                      <a:extLst>
                        <a:ext uri="{9D8B030D-6E8A-4147-A177-3AD203B41FA5}">
                          <a16:colId xmlns:a16="http://schemas.microsoft.com/office/drawing/2014/main" val="290085631"/>
                        </a:ext>
                      </a:extLst>
                    </a:gridCol>
                    <a:gridCol w="487074">
                      <a:extLst>
                        <a:ext uri="{9D8B030D-6E8A-4147-A177-3AD203B41FA5}">
                          <a16:colId xmlns:a16="http://schemas.microsoft.com/office/drawing/2014/main" val="1194861981"/>
                        </a:ext>
                      </a:extLst>
                    </a:gridCol>
                    <a:gridCol w="487074">
                      <a:extLst>
                        <a:ext uri="{9D8B030D-6E8A-4147-A177-3AD203B41FA5}">
                          <a16:colId xmlns:a16="http://schemas.microsoft.com/office/drawing/2014/main" val="157806434"/>
                        </a:ext>
                      </a:extLst>
                    </a:gridCol>
                    <a:gridCol w="895542">
                      <a:extLst>
                        <a:ext uri="{9D8B030D-6E8A-4147-A177-3AD203B41FA5}">
                          <a16:colId xmlns:a16="http://schemas.microsoft.com/office/drawing/2014/main" val="745800522"/>
                        </a:ext>
                      </a:extLst>
                    </a:gridCol>
                    <a:gridCol w="1612987">
                      <a:extLst>
                        <a:ext uri="{9D8B030D-6E8A-4147-A177-3AD203B41FA5}">
                          <a16:colId xmlns:a16="http://schemas.microsoft.com/office/drawing/2014/main" val="3610466827"/>
                        </a:ext>
                      </a:extLst>
                    </a:gridCol>
                    <a:gridCol w="1155032">
                      <a:extLst>
                        <a:ext uri="{9D8B030D-6E8A-4147-A177-3AD203B41FA5}">
                          <a16:colId xmlns:a16="http://schemas.microsoft.com/office/drawing/2014/main" val="3808905623"/>
                        </a:ext>
                      </a:extLst>
                    </a:gridCol>
                    <a:gridCol w="1694046">
                      <a:extLst>
                        <a:ext uri="{9D8B030D-6E8A-4147-A177-3AD203B41FA5}">
                          <a16:colId xmlns:a16="http://schemas.microsoft.com/office/drawing/2014/main" val="3202152875"/>
                        </a:ext>
                      </a:extLst>
                    </a:gridCol>
                    <a:gridCol w="1405288">
                      <a:extLst>
                        <a:ext uri="{9D8B030D-6E8A-4147-A177-3AD203B41FA5}">
                          <a16:colId xmlns:a16="http://schemas.microsoft.com/office/drawing/2014/main" val="2031795560"/>
                        </a:ext>
                      </a:extLst>
                    </a:gridCol>
                    <a:gridCol w="1463040">
                      <a:extLst>
                        <a:ext uri="{9D8B030D-6E8A-4147-A177-3AD203B41FA5}">
                          <a16:colId xmlns:a16="http://schemas.microsoft.com/office/drawing/2014/main" val="3057554248"/>
                        </a:ext>
                      </a:extLst>
                    </a:gridCol>
                  </a:tblGrid>
                  <a:tr h="7560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400" b="1" i="0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𝐩</m:t>
                                </m:r>
                              </m:oMath>
                            </m:oMathPara>
                          </a14:m>
                          <a:endParaRPr lang="en-IN" sz="24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IN" sz="2400" b="1" i="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𝐪</m:t>
                                </m:r>
                              </m:oMath>
                            </m:oMathPara>
                          </a14:m>
                          <a:endParaRPr kumimoji="0" lang="en-IN" sz="24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Roboto Condensed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IN" sz="2400" b="1" i="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𝐫</m:t>
                                </m:r>
                              </m:oMath>
                            </m:oMathPara>
                          </a14:m>
                          <a:endParaRPr kumimoji="0" lang="en-IN" sz="24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Roboto Condensed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IN" sz="2400" b="1" i="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𝐩</m:t>
                                </m:r>
                                <m:r>
                                  <a:rPr kumimoji="0" lang="en-IN" sz="2400" b="1" i="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˄ </m:t>
                                </m:r>
                                <m:r>
                                  <a:rPr kumimoji="0" lang="en-IN" sz="2400" b="1" i="0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𝐫</m:t>
                                </m:r>
                              </m:oMath>
                            </m:oMathPara>
                          </a14:m>
                          <a:endParaRPr kumimoji="0" lang="en-IN" sz="24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93663" indent="0"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IN" sz="2400" b="1" i="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𝐏</m:t>
                                </m:r>
                                <m:r>
                                  <a:rPr kumimoji="0" lang="en-IN" sz="2400" b="1" i="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</m:t>
                                </m:r>
                              </m:oMath>
                            </m:oMathPara>
                          </a14:m>
                          <a:endParaRPr kumimoji="0" lang="en-IN" sz="24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  <a:p>
                          <a:pPr marL="93663" indent="0"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2400" b="1" i="1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𝐪</m:t>
                                </m:r>
                                <m:r>
                                  <a:rPr kumimoji="0" lang="en-IN" sz="2400" b="1" i="1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</m:t>
                                </m:r>
                                <m:r>
                                  <a:rPr kumimoji="0" lang="en-IN" sz="2400" b="1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˅</m:t>
                                </m:r>
                                <m:r>
                                  <a:rPr kumimoji="0" lang="en-IN" sz="2400" b="1" i="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 </m:t>
                                </m:r>
                                <m:r>
                                  <a:rPr kumimoji="0" lang="en-IN" sz="2400" b="1" i="0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( </m:t>
                                </m:r>
                                <m:r>
                                  <a:rPr kumimoji="0" lang="en-IN" sz="2400" b="1" i="0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𝐩</m:t>
                                </m:r>
                                <m:r>
                                  <a:rPr kumimoji="0" lang="en-IN" sz="2400" b="1" i="0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 ˄ </m:t>
                                </m:r>
                                <m:r>
                                  <a:rPr kumimoji="0" lang="en-IN" sz="2400" b="1" i="0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𝐫</m:t>
                                </m:r>
                                <m:r>
                                  <a:rPr kumimoji="0" lang="en-IN" sz="2400" b="1" i="0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 )</m:t>
                                </m:r>
                              </m:oMath>
                            </m:oMathPara>
                          </a14:m>
                          <a:endParaRPr lang="en-IN" sz="2400" dirty="0"/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400" b="1" i="0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𝐩</m:t>
                                </m:r>
                                <m:r>
                                  <a:rPr lang="pt-BR" sz="2400" b="1" i="0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 ˅ </m:t>
                                </m:r>
                                <m:r>
                                  <a:rPr lang="pt-BR" sz="2400" b="1" i="0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𝐫</m:t>
                                </m:r>
                              </m:oMath>
                            </m:oMathPara>
                          </a14:m>
                          <a:endParaRPr lang="en-IN" sz="24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IN" sz="2400" b="1" i="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𝐐</m:t>
                                </m:r>
                                <m:r>
                                  <a:rPr kumimoji="0" lang="en-IN" sz="2400" b="1" i="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</m:t>
                                </m:r>
                              </m:oMath>
                            </m:oMathPara>
                          </a14:m>
                          <a:endParaRPr kumimoji="0" lang="en-IN" sz="24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kumimoji="0" lang="en-IN" sz="2400" b="1" i="1" u="none" strike="noStrike" kern="1200" cap="none" spc="0" normalizeH="0" baseline="0" noProof="0" dirty="0">
                                        <a:ln>
                                          <a:noFill/>
                                        </a:ln>
                                        <a:solidFill>
                                          <a:prstClr val="white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r>
                                      <a:rPr kumimoji="0" lang="en-IN" sz="2400" b="1" i="0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white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+mn-cs"/>
                                      </a:rPr>
                                      <m:t> </m:t>
                                    </m:r>
                                    <m:r>
                                      <a:rPr kumimoji="0" lang="en-IN" sz="2400" b="1" i="0" u="none" strike="noStrike" kern="1200" cap="none" spc="0" normalizeH="0" baseline="0" noProof="0" dirty="0">
                                        <a:ln>
                                          <a:noFill/>
                                        </a:ln>
                                        <a:solidFill>
                                          <a:prstClr val="white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𝐩</m:t>
                                    </m:r>
                                    <m:r>
                                      <a:rPr kumimoji="0" lang="pt-BR" sz="2400" b="1" i="0" u="none" strike="noStrike" kern="1200" cap="none" spc="0" normalizeH="0" baseline="0" noProof="0" dirty="0">
                                        <a:ln>
                                          <a:noFill/>
                                        </a:ln>
                                        <a:solidFill>
                                          <a:prstClr val="white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 ˅ </m:t>
                                    </m:r>
                                    <m:r>
                                      <a:rPr kumimoji="0" lang="pt-BR" sz="2400" b="1" i="0" u="none" strike="noStrike" kern="1200" cap="none" spc="0" normalizeH="0" baseline="0" noProof="0" dirty="0">
                                        <a:ln>
                                          <a:noFill/>
                                        </a:ln>
                                        <a:solidFill>
                                          <a:prstClr val="white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𝐫</m:t>
                                    </m:r>
                                    <m:r>
                                      <a:rPr kumimoji="0" lang="en-IN" sz="2400" b="1" i="0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white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 </m:t>
                                    </m:r>
                                  </m:e>
                                </m:d>
                                <m:r>
                                  <a:rPr kumimoji="0" lang="en-IN" sz="2400" b="1" i="1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 </m:t>
                                </m:r>
                                <m:r>
                                  <a:rPr kumimoji="0" lang="en-IN" sz="2400" b="1" i="0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˄</m:t>
                                </m:r>
                                <m:r>
                                  <a:rPr kumimoji="0" lang="en-IN" sz="2400" b="1" i="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 </m:t>
                                </m:r>
                                <m:r>
                                  <a:rPr kumimoji="0" lang="en-US" sz="2400" b="1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𝐪</m:t>
                                </m:r>
                              </m:oMath>
                            </m:oMathPara>
                          </a14:m>
                          <a:endParaRPr kumimoji="0" lang="en-IN" sz="24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400" b="1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¬</m:t>
                                </m:r>
                                <m:r>
                                  <a:rPr lang="en-IN" sz="2400" b="1" i="0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IN" sz="2400" b="1" i="0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𝐐</m:t>
                                </m:r>
                              </m:oMath>
                            </m:oMathPara>
                          </a14:m>
                          <a:endParaRPr lang="en-IN" sz="24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kumimoji="0" lang="en-IN" sz="2400" b="1" i="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𝐏</m:t>
                                </m:r>
                                <m:r>
                                  <a:rPr kumimoji="0" lang="en-IN" sz="2400" b="1" i="1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 </m:t>
                                </m:r>
                                <m:r>
                                  <a:rPr kumimoji="0" lang="en-IN" sz="2400" b="1" i="0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˄</m:t>
                                </m:r>
                                <m:r>
                                  <a:rPr kumimoji="0" lang="en-IN" sz="2400" b="1" i="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 </m:t>
                                </m:r>
                                <m:r>
                                  <a:rPr lang="en-IN" sz="2400" b="1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¬</m:t>
                                </m:r>
                                <m:r>
                                  <a:rPr lang="en-IN" sz="2400" b="1" i="0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IN" sz="2400" b="1" i="0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𝐐</m:t>
                                </m:r>
                              </m:oMath>
                            </m:oMathPara>
                          </a14:m>
                          <a:endParaRPr lang="en-IN" sz="24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87648584"/>
                      </a:ext>
                    </a:extLst>
                  </a:tr>
                  <a:tr h="468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kumimoji="0" lang="en-IN" sz="2400" b="0" i="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srgbClr val="00206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T</m:t>
                                </m:r>
                              </m:oMath>
                            </m:oMathPara>
                          </a14:m>
                          <a:endParaRPr lang="en-IN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kumimoji="0" lang="en-IN" sz="2400" b="0" i="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srgbClr val="00206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F</m:t>
                                </m:r>
                              </m:oMath>
                            </m:oMathPara>
                          </a14:m>
                          <a:endParaRPr lang="en-IN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kumimoji="0" lang="en-IN" sz="2400" b="0" i="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srgbClr val="00206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T</m:t>
                                </m:r>
                              </m:oMath>
                            </m:oMathPara>
                          </a14:m>
                          <a:endParaRPr lang="en-IN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kumimoji="0" lang="en-IN" sz="2400" b="0" i="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srgbClr val="00206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T</m:t>
                                </m:r>
                              </m:oMath>
                            </m:oMathPara>
                          </a14:m>
                          <a:endParaRPr lang="en-IN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kumimoji="0" lang="en-IN" sz="2400" b="0" i="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srgbClr val="21212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T</m:t>
                                </m:r>
                              </m:oMath>
                            </m:oMathPara>
                          </a14:m>
                          <a:endParaRPr kumimoji="0" lang="en-IN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212121"/>
                            </a:solidFill>
                            <a:effectLst/>
                            <a:uLnTx/>
                            <a:uFillTx/>
                            <a:latin typeface="Roboto Condensed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kumimoji="0" lang="en-IN" sz="2400" b="0" i="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srgbClr val="21212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T</m:t>
                                </m:r>
                              </m:oMath>
                            </m:oMathPara>
                          </a14:m>
                          <a:endParaRPr kumimoji="0" lang="en-IN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212121"/>
                            </a:solidFill>
                            <a:effectLst/>
                            <a:uLnTx/>
                            <a:uFillTx/>
                            <a:latin typeface="Roboto Condensed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kumimoji="0" lang="en-IN" sz="2400" b="0" i="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srgbClr val="21212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F</m:t>
                                </m:r>
                              </m:oMath>
                            </m:oMathPara>
                          </a14:m>
                          <a:endParaRPr kumimoji="0" lang="en-IN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212121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kumimoji="0" lang="en-IN" sz="2400" b="0" i="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srgbClr val="21212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T</m:t>
                                </m:r>
                              </m:oMath>
                            </m:oMathPara>
                          </a14:m>
                          <a:endParaRPr kumimoji="0" lang="en-IN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212121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kumimoji="0" lang="en-IN" sz="2400" b="0" i="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srgbClr val="21212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T</m:t>
                                </m:r>
                              </m:oMath>
                            </m:oMathPara>
                          </a14:m>
                          <a:endParaRPr kumimoji="0" lang="en-IN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212121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3717653"/>
                      </a:ext>
                    </a:extLst>
                  </a:tr>
                  <a:tr h="4680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kumimoji="0" lang="en-IN" sz="2400" b="0" i="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srgbClr val="00206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F</m:t>
                                </m:r>
                              </m:oMath>
                            </m:oMathPara>
                          </a14:m>
                          <a:endParaRPr kumimoji="0" lang="en-IN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212121"/>
                            </a:solidFill>
                            <a:effectLst/>
                            <a:uLnTx/>
                            <a:uFillTx/>
                            <a:latin typeface="Roboto Condensed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kumimoji="0" lang="en-IN" sz="2400" b="0" i="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srgbClr val="00206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T</m:t>
                                </m:r>
                              </m:oMath>
                            </m:oMathPara>
                          </a14:m>
                          <a:endParaRPr lang="en-IN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kumimoji="0" lang="en-IN" sz="2400" b="0" i="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srgbClr val="00206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F</m:t>
                                </m:r>
                              </m:oMath>
                            </m:oMathPara>
                          </a14:m>
                          <a:endParaRPr kumimoji="0" lang="en-IN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212121"/>
                            </a:solidFill>
                            <a:effectLst/>
                            <a:uLnTx/>
                            <a:uFillTx/>
                            <a:latin typeface="Roboto Condensed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kumimoji="0" lang="en-IN" sz="2400" b="0" i="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srgbClr val="00206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F</m:t>
                                </m:r>
                              </m:oMath>
                            </m:oMathPara>
                          </a14:m>
                          <a:endParaRPr kumimoji="0" lang="en-IN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212121"/>
                            </a:solidFill>
                            <a:effectLst/>
                            <a:uLnTx/>
                            <a:uFillTx/>
                            <a:latin typeface="Roboto Condensed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kumimoji="0" lang="en-IN" sz="2400" b="0" i="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srgbClr val="21212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T</m:t>
                                </m:r>
                              </m:oMath>
                            </m:oMathPara>
                          </a14:m>
                          <a:endParaRPr kumimoji="0" lang="en-IN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212121"/>
                            </a:solidFill>
                            <a:effectLst/>
                            <a:uLnTx/>
                            <a:uFillTx/>
                            <a:latin typeface="Roboto Condensed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IN" sz="2400" i="0" dirty="0" smtClean="0">
                                    <a:latin typeface="Cambria Math" panose="02040503050406030204" pitchFamily="18" charset="0"/>
                                  </a:rPr>
                                  <m:t>F</m:t>
                                </m:r>
                              </m:oMath>
                            </m:oMathPara>
                          </a14:m>
                          <a:endParaRPr lang="en-IN" sz="2400" i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kumimoji="0" lang="en-IN" sz="2400" b="0" i="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srgbClr val="21212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F</m:t>
                                </m:r>
                              </m:oMath>
                            </m:oMathPara>
                          </a14:m>
                          <a:endParaRPr kumimoji="0" lang="en-IN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212121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kumimoji="0" lang="en-IN" sz="2400" b="0" i="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srgbClr val="21212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T</m:t>
                                </m:r>
                              </m:oMath>
                            </m:oMathPara>
                          </a14:m>
                          <a:endParaRPr kumimoji="0" lang="en-IN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212121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kumimoji="0" lang="en-IN" sz="2400" b="0" i="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srgbClr val="21212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T</m:t>
                                </m:r>
                              </m:oMath>
                            </m:oMathPara>
                          </a14:m>
                          <a:endParaRPr kumimoji="0" lang="en-IN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212121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4130341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le 10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344F2DD6-88A5-75ED-BB93-246FD442C6F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85997946"/>
                  </p:ext>
                </p:extLst>
              </p:nvPr>
            </p:nvGraphicFramePr>
            <p:xfrm>
              <a:off x="2018723" y="1903498"/>
              <a:ext cx="9687157" cy="17589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87074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290085631"/>
                        </a:ext>
                      </a:extLst>
                    </a:gridCol>
                    <a:gridCol w="487074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1194861981"/>
                        </a:ext>
                      </a:extLst>
                    </a:gridCol>
                    <a:gridCol w="487074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157806434"/>
                        </a:ext>
                      </a:extLst>
                    </a:gridCol>
                    <a:gridCol w="895542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745800522"/>
                        </a:ext>
                      </a:extLst>
                    </a:gridCol>
                    <a:gridCol w="1612987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3610466827"/>
                        </a:ext>
                      </a:extLst>
                    </a:gridCol>
                    <a:gridCol w="1155032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3808905623"/>
                        </a:ext>
                      </a:extLst>
                    </a:gridCol>
                    <a:gridCol w="1694046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3202152875"/>
                        </a:ext>
                      </a:extLst>
                    </a:gridCol>
                    <a:gridCol w="1405288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2031795560"/>
                        </a:ext>
                      </a:extLst>
                    </a:gridCol>
                    <a:gridCol w="1463040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3057554248"/>
                        </a:ext>
                      </a:extLst>
                    </a:gridCol>
                  </a:tblGrid>
                  <a:tr h="8229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1250" t="-741" r="-1892500" b="-1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101250" t="-741" r="-1792500" b="-1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201250" t="-741" r="-1692500" b="-1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163946" t="-741" r="-821088" b="-1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146415" t="-741" r="-355472" b="-1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345503" t="-741" r="-398413" b="-1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302878" t="-741" r="-170863" b="-1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484848" t="-741" r="-105628" b="-1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562917" t="-741" r="-1667" b="-11555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587648584"/>
                      </a:ext>
                    </a:extLst>
                  </a:tr>
                  <a:tr h="4680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250" t="-176623" r="-1892500" b="-1025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01250" t="-176623" r="-1792500" b="-1025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201250" t="-176623" r="-1692500" b="-1025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63946" t="-176623" r="-821088" b="-1025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46415" t="-176623" r="-355472" b="-1025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345503" t="-176623" r="-398413" b="-1025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302878" t="-176623" r="-170863" b="-1025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484848" t="-176623" r="-105628" b="-1025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562917" t="-176623" r="-1667" b="-10259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103717653"/>
                      </a:ext>
                    </a:extLst>
                  </a:tr>
                  <a:tr h="4680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250" t="-276623" r="-1892500" b="-25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01250" t="-276623" r="-1792500" b="-25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201250" t="-276623" r="-1692500" b="-25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63946" t="-276623" r="-821088" b="-25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46415" t="-276623" r="-355472" b="-25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345503" t="-276623" r="-398413" b="-25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302878" t="-276623" r="-170863" b="-25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484848" t="-276623" r="-105628" b="-25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562917" t="-276623" r="-1667" b="-259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294130341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2" name="Rectangle: Rounded Corners 2">
            <a:extLst>
              <a:ext uri="{FF2B5EF4-FFF2-40B4-BE49-F238E27FC236}">
                <a16:creationId xmlns:a16="http://schemas.microsoft.com/office/drawing/2014/main" id="{655ED553-CA8F-1F1F-F6DE-43ABEE2A6B50}"/>
              </a:ext>
            </a:extLst>
          </p:cNvPr>
          <p:cNvSpPr/>
          <p:nvPr/>
        </p:nvSpPr>
        <p:spPr>
          <a:xfrm>
            <a:off x="10668324" y="2727238"/>
            <a:ext cx="601144" cy="45625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Rectangle: Rounded Corners 4">
            <a:extLst>
              <a:ext uri="{FF2B5EF4-FFF2-40B4-BE49-F238E27FC236}">
                <a16:creationId xmlns:a16="http://schemas.microsoft.com/office/drawing/2014/main" id="{1F84412B-23D1-C9FD-46F7-A567C6CFD69B}"/>
              </a:ext>
            </a:extLst>
          </p:cNvPr>
          <p:cNvSpPr/>
          <p:nvPr/>
        </p:nvSpPr>
        <p:spPr>
          <a:xfrm>
            <a:off x="10668324" y="3200123"/>
            <a:ext cx="601144" cy="45625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0AFDBEE-C28D-AE58-4F12-0EC0F90429E8}"/>
              </a:ext>
            </a:extLst>
          </p:cNvPr>
          <p:cNvSpPr/>
          <p:nvPr/>
        </p:nvSpPr>
        <p:spPr>
          <a:xfrm>
            <a:off x="2018723" y="2727237"/>
            <a:ext cx="1467183" cy="45625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45A89ED-26ED-D60D-4418-AF3997C14952}"/>
              </a:ext>
            </a:extLst>
          </p:cNvPr>
          <p:cNvSpPr/>
          <p:nvPr/>
        </p:nvSpPr>
        <p:spPr>
          <a:xfrm>
            <a:off x="2021360" y="3187715"/>
            <a:ext cx="1467183" cy="43946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1B938A10-E85C-F814-46E5-8EA6C401A6A6}"/>
                  </a:ext>
                </a:extLst>
              </p:cNvPr>
              <p:cNvSpPr/>
              <p:nvPr/>
            </p:nvSpPr>
            <p:spPr>
              <a:xfrm>
                <a:off x="2018723" y="2727237"/>
                <a:ext cx="495032" cy="456253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87313"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40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1B938A10-E85C-F814-46E5-8EA6C401A6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8723" y="2727237"/>
                <a:ext cx="495032" cy="456253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92A5B4E2-0964-9DDE-A3D3-C42E498086D4}"/>
              </a:ext>
            </a:extLst>
          </p:cNvPr>
          <p:cNvSpPr txBox="1"/>
          <p:nvPr/>
        </p:nvSpPr>
        <p:spPr>
          <a:xfrm>
            <a:off x="1928520" y="3962977"/>
            <a:ext cx="367851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rgbClr val="002060"/>
                </a:solidFill>
              </a:rPr>
              <a:t>Hence, required PDNF 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E4222807-3BFE-5C98-CF39-329D94105175}"/>
                  </a:ext>
                </a:extLst>
              </p:cNvPr>
              <p:cNvSpPr/>
              <p:nvPr/>
            </p:nvSpPr>
            <p:spPr>
              <a:xfrm>
                <a:off x="5487692" y="3853971"/>
                <a:ext cx="5757495" cy="63222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( </m:t>
                      </m:r>
                      <m:r>
                        <m:rPr>
                          <m:sty m:val="p"/>
                        </m:rPr>
                        <a:rPr lang="en-IN" sz="280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lang="en-IN" sz="2800" b="0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IN" sz="280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˄</m:t>
                      </m:r>
                      <m:r>
                        <m:rPr>
                          <m:nor/>
                        </m:rPr>
                        <a:rPr lang="en-US" sz="28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¬</m:t>
                      </m:r>
                      <m:r>
                        <m:rPr>
                          <m:nor/>
                        </m:rPr>
                        <a:rPr lang="en-IN" sz="28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IN" sz="28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q</m:t>
                      </m:r>
                      <m:r>
                        <a:rPr lang="en-IN" sz="28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IN" sz="280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˄</m:t>
                      </m:r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m:rPr>
                          <m:nor/>
                        </m:rPr>
                        <a:rPr lang="en-IN" sz="28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  <m:r>
                        <m:rPr>
                          <m:nor/>
                        </m:rPr>
                        <a:rPr lang="en-IN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)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˅</m:t>
                      </m:r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IN" sz="280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¬</m:t>
                      </m:r>
                      <m:r>
                        <a:rPr lang="en-IN" sz="28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IN" sz="2800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lang="en-IN" sz="2800" b="0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IN" sz="280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˄</m:t>
                      </m:r>
                      <m:r>
                        <m:rPr>
                          <m:nor/>
                        </m:rPr>
                        <a:rPr lang="en-IN" sz="28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q</m:t>
                      </m:r>
                      <m:r>
                        <a:rPr lang="en-IN" sz="28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en-IN" sz="280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˄</m:t>
                      </m:r>
                      <m:r>
                        <m:rPr>
                          <m:nor/>
                        </m:rPr>
                        <a:rPr lang="en-US" sz="28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¬</m:t>
                      </m:r>
                      <m:r>
                        <m:rPr>
                          <m:nor/>
                        </m:rPr>
                        <a:rPr lang="en-IN" sz="28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IN" sz="28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  <m:r>
                        <m:rPr>
                          <m:nor/>
                        </m:rPr>
                        <a:rPr lang="en-IN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)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E4222807-3BFE-5C98-CF39-329D941051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7692" y="3853971"/>
                <a:ext cx="5757495" cy="632226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97E24C9C-E892-4CB0-23CC-1A0E0FF2CBFA}"/>
                  </a:ext>
                </a:extLst>
              </p:cNvPr>
              <p:cNvSpPr/>
              <p:nvPr/>
            </p:nvSpPr>
            <p:spPr>
              <a:xfrm>
                <a:off x="5700976" y="3853971"/>
                <a:ext cx="398458" cy="63222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97E24C9C-E892-4CB0-23CC-1A0E0FF2CB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0976" y="3853971"/>
                <a:ext cx="398458" cy="632226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EB8B572C-FD64-CACC-1412-5AF0C9082B68}"/>
                  </a:ext>
                </a:extLst>
              </p:cNvPr>
              <p:cNvSpPr/>
              <p:nvPr/>
            </p:nvSpPr>
            <p:spPr>
              <a:xfrm>
                <a:off x="6423409" y="3853971"/>
                <a:ext cx="723724" cy="63222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¬</m:t>
                      </m:r>
                      <m:r>
                        <m:rPr>
                          <m:nor/>
                        </m:rPr>
                        <a:rPr lang="en-IN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IN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q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EB8B572C-FD64-CACC-1412-5AF0C9082B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3409" y="3853971"/>
                <a:ext cx="723724" cy="632226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D621D810-F96A-55DA-94BB-95CC5A40A301}"/>
                  </a:ext>
                </a:extLst>
              </p:cNvPr>
              <p:cNvSpPr/>
              <p:nvPr/>
            </p:nvSpPr>
            <p:spPr>
              <a:xfrm>
                <a:off x="7425450" y="3853971"/>
                <a:ext cx="461226" cy="63222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D621D810-F96A-55DA-94BB-95CC5A40A3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5450" y="3853971"/>
                <a:ext cx="461226" cy="632226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8AAA6F2B-4AA9-C21B-C2DE-41924302BA23}"/>
                  </a:ext>
                </a:extLst>
              </p:cNvPr>
              <p:cNvSpPr/>
              <p:nvPr/>
            </p:nvSpPr>
            <p:spPr>
              <a:xfrm>
                <a:off x="8591508" y="3853971"/>
                <a:ext cx="768863" cy="63222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¬</m:t>
                      </m:r>
                      <m:r>
                        <m:rPr>
                          <m:nor/>
                        </m:rPr>
                        <a:rPr lang="en-IN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8AAA6F2B-4AA9-C21B-C2DE-41924302BA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1508" y="3853971"/>
                <a:ext cx="768863" cy="632226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0B622477-7D31-6844-9047-893837D899C1}"/>
                  </a:ext>
                </a:extLst>
              </p:cNvPr>
              <p:cNvSpPr/>
              <p:nvPr/>
            </p:nvSpPr>
            <p:spPr>
              <a:xfrm>
                <a:off x="9615020" y="3853971"/>
                <a:ext cx="401324" cy="63222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IN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q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0B622477-7D31-6844-9047-893837D899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5020" y="3853971"/>
                <a:ext cx="401324" cy="632226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2BE16D1A-05DC-D281-590B-DA066F407CC9}"/>
                  </a:ext>
                </a:extLst>
              </p:cNvPr>
              <p:cNvSpPr/>
              <p:nvPr/>
            </p:nvSpPr>
            <p:spPr>
              <a:xfrm>
                <a:off x="10267692" y="3853971"/>
                <a:ext cx="723724" cy="63222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¬</m:t>
                      </m:r>
                      <m:r>
                        <m:rPr>
                          <m:nor/>
                        </m:rPr>
                        <a:rPr lang="en-IN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2BE16D1A-05DC-D281-590B-DA066F407C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67692" y="3853971"/>
                <a:ext cx="723724" cy="632226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Left Brace 24">
            <a:extLst>
              <a:ext uri="{FF2B5EF4-FFF2-40B4-BE49-F238E27FC236}">
                <a16:creationId xmlns:a16="http://schemas.microsoft.com/office/drawing/2014/main" id="{2B66FB82-9CF7-D08A-FDC1-AE97776A9672}"/>
              </a:ext>
            </a:extLst>
          </p:cNvPr>
          <p:cNvSpPr/>
          <p:nvPr/>
        </p:nvSpPr>
        <p:spPr>
          <a:xfrm>
            <a:off x="1744487" y="2727237"/>
            <a:ext cx="222133" cy="908676"/>
          </a:xfrm>
          <a:prstGeom prst="leftBrace">
            <a:avLst>
              <a:gd name="adj1" fmla="val 52642"/>
              <a:gd name="adj2" fmla="val 50000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282220C-3F46-7112-BD48-F3CEB2187F77}"/>
              </a:ext>
            </a:extLst>
          </p:cNvPr>
          <p:cNvSpPr txBox="1"/>
          <p:nvPr/>
        </p:nvSpPr>
        <p:spPr>
          <a:xfrm>
            <a:off x="675396" y="2727237"/>
            <a:ext cx="106002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800" dirty="0">
                <a:solidFill>
                  <a:srgbClr val="002060"/>
                </a:solidFill>
              </a:rPr>
              <a:t>2 pairs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2D4B4F5C-C2F8-E889-E60A-C73849A56EBF}"/>
                  </a:ext>
                </a:extLst>
              </p:cNvPr>
              <p:cNvSpPr/>
              <p:nvPr/>
            </p:nvSpPr>
            <p:spPr>
              <a:xfrm>
                <a:off x="2503057" y="2723012"/>
                <a:ext cx="495032" cy="456253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87313"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4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2D4B4F5C-C2F8-E889-E60A-C73849A56E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3057" y="2723012"/>
                <a:ext cx="495032" cy="456253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09FD5759-EB7D-D5C9-8BDD-FE62A9FC1405}"/>
                  </a:ext>
                </a:extLst>
              </p:cNvPr>
              <p:cNvSpPr/>
              <p:nvPr/>
            </p:nvSpPr>
            <p:spPr>
              <a:xfrm>
                <a:off x="2985525" y="2723012"/>
                <a:ext cx="495032" cy="456253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87313"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40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09FD5759-EB7D-D5C9-8BDD-FE62A9FC14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5525" y="2723012"/>
                <a:ext cx="495032" cy="456253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6AEE6B2C-2FE8-0478-3686-49CE0DCD03A4}"/>
                  </a:ext>
                </a:extLst>
              </p:cNvPr>
              <p:cNvSpPr/>
              <p:nvPr/>
            </p:nvSpPr>
            <p:spPr>
              <a:xfrm>
                <a:off x="2020589" y="3175150"/>
                <a:ext cx="495032" cy="456253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87313"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4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6AEE6B2C-2FE8-0478-3686-49CE0DCD03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0589" y="3175150"/>
                <a:ext cx="495032" cy="456253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E03BB145-7E51-BB74-3474-0AB3069D225D}"/>
                  </a:ext>
                </a:extLst>
              </p:cNvPr>
              <p:cNvSpPr/>
              <p:nvPr/>
            </p:nvSpPr>
            <p:spPr>
              <a:xfrm>
                <a:off x="2515621" y="3175149"/>
                <a:ext cx="495032" cy="456253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87313"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40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E03BB145-7E51-BB74-3474-0AB3069D22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621" y="3175149"/>
                <a:ext cx="495032" cy="456253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813290B7-FD0F-07C6-5E93-8FB6EDF10AD7}"/>
                  </a:ext>
                </a:extLst>
              </p:cNvPr>
              <p:cNvSpPr/>
              <p:nvPr/>
            </p:nvSpPr>
            <p:spPr>
              <a:xfrm>
                <a:off x="2996223" y="3175148"/>
                <a:ext cx="495032" cy="456253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87313"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4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813290B7-FD0F-07C6-5E93-8FB6EDF10A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6223" y="3175148"/>
                <a:ext cx="495032" cy="456253"/>
              </a:xfrm>
              <a:prstGeom prst="rect">
                <a:avLst/>
              </a:prstGeom>
              <a:blipFill rotWithShape="0">
                <a:blip r:embed="rId17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87437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 animBg="1"/>
      <p:bldP spid="25" grpId="1" animBg="1"/>
      <p:bldP spid="26" grpId="0"/>
      <p:bldP spid="26" grpId="1"/>
      <p:bldP spid="29" grpId="0" animBg="1"/>
      <p:bldP spid="29" grpId="1" animBg="1"/>
      <p:bldP spid="30" grpId="0" animBg="1"/>
      <p:bldP spid="30" grpId="1" animBg="1"/>
      <p:bldP spid="33" grpId="0" animBg="1"/>
      <p:bldP spid="33" grpId="1" animBg="1"/>
      <p:bldP spid="34" grpId="0" animBg="1"/>
      <p:bldP spid="34" grpId="1" animBg="1"/>
      <p:bldP spid="35" grpId="0" animBg="1"/>
      <p:bldP spid="35" grpId="1" animBg="1"/>
    </p:bld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49" y="1709738"/>
            <a:ext cx="11165709" cy="2852737"/>
          </a:xfrm>
        </p:spPr>
        <p:txBody>
          <a:bodyPr/>
          <a:lstStyle/>
          <a:p>
            <a:r>
              <a:rPr lang="en-IN" dirty="0"/>
              <a:t>Method 7.4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F66629-F349-43A0-B5A5-A51D2BBB74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dirty="0">
                <a:effectLst/>
                <a:latin typeface="+mj-lt"/>
                <a:ea typeface="Calibri" panose="020F0502020204030204" pitchFamily="34" charset="0"/>
                <a:cs typeface="Shruti" panose="020B0502040204020203" pitchFamily="34" charset="0"/>
              </a:rPr>
              <a:t>Principal Conjunctive Normal Form</a:t>
            </a:r>
            <a:endParaRPr lang="en-I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59071454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FA00D5-A286-E9F1-8A72-C96002079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  <a:cs typeface="Shruti" panose="020B0502040204020203" pitchFamily="34" charset="0"/>
              </a:rPr>
              <a:t>Principal Conjunctive Normal Form (</a:t>
            </a:r>
            <a:r>
              <a:rPr lang="en-US" sz="3600" dirty="0">
                <a:solidFill>
                  <a:srgbClr val="FF0000"/>
                </a:solidFill>
                <a:effectLst/>
                <a:latin typeface="+mn-lt"/>
                <a:ea typeface="Times New Roman" panose="02020603050405020304" pitchFamily="18" charset="0"/>
                <a:cs typeface="Shruti" panose="020B0502040204020203" pitchFamily="34" charset="0"/>
              </a:rPr>
              <a:t>PCNF</a:t>
            </a:r>
            <a:r>
              <a:rPr lang="en-US" sz="3600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  <a:cs typeface="Shruti" panose="020B0502040204020203" pitchFamily="34" charset="0"/>
              </a:rPr>
              <a:t>)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A9E1F8-7887-8DEF-7E3A-BCDEEBFA8AA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>
                  <a:lnSpc>
                    <a:spcPct val="150000"/>
                  </a:lnSpc>
                </a:pPr>
                <a:r>
                  <a:rPr lang="en-US" dirty="0"/>
                  <a:t>Principal conjunctive normal form of a given formula can be defined as an equivalent formula consisting of conjunctives of </a:t>
                </a:r>
                <a:r>
                  <a:rPr lang="en-US" dirty="0">
                    <a:solidFill>
                      <a:srgbClr val="FF0000"/>
                    </a:solidFill>
                  </a:rPr>
                  <a:t>maxterms</a:t>
                </a:r>
                <a:r>
                  <a:rPr lang="en-US" dirty="0"/>
                  <a:t> only.</a:t>
                </a:r>
              </a:p>
              <a:p>
                <a:pPr lvl="0">
                  <a:lnSpc>
                    <a:spcPct val="150000"/>
                  </a:lnSpc>
                </a:pPr>
                <a:r>
                  <a:rPr lang="en-US" dirty="0"/>
                  <a:t>This is also known as </a:t>
                </a:r>
                <a:r>
                  <a:rPr lang="en-US" b="1" dirty="0">
                    <a:solidFill>
                      <a:srgbClr val="FF0000"/>
                    </a:solidFill>
                  </a:rPr>
                  <a:t>Product of Sums Canonical Form</a:t>
                </a:r>
                <a:r>
                  <a:rPr lang="en-US" dirty="0"/>
                  <a:t>.</a:t>
                </a:r>
              </a:p>
              <a:p>
                <a:pPr lvl="0">
                  <a:lnSpc>
                    <a:spcPct val="150000"/>
                  </a:lnSpc>
                </a:pPr>
                <a:r>
                  <a:rPr lang="en-US" b="1" dirty="0"/>
                  <a:t>Example:</a:t>
                </a:r>
                <a:endParaRPr lang="en-IN" dirty="0"/>
              </a:p>
              <a:p>
                <a:pPr lvl="1">
                  <a:lnSpc>
                    <a:spcPct val="150000"/>
                  </a:lnSpc>
                  <a:tabLst>
                    <a:tab pos="5921375" algn="l"/>
                  </a:tabLst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¬ 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p</m:t>
                        </m:r>
                        <m:r>
                          <a:rPr lang="en-IN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˅ 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q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IN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˄</m:t>
                    </m:r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q</m:t>
                        </m:r>
                        <m:r>
                          <a:rPr lang="en-IN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˅</m:t>
                        </m:r>
                        <m:r>
                          <a:rPr lang="en-IN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¬ 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p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US" dirty="0"/>
                  <a:t>	is a </a:t>
                </a:r>
                <a:r>
                  <a:rPr lang="en-US" b="1" dirty="0">
                    <a:solidFill>
                      <a:srgbClr val="FF0000"/>
                    </a:solidFill>
                  </a:rPr>
                  <a:t>PCNF</a:t>
                </a:r>
                <a:r>
                  <a:rPr lang="en-US" dirty="0"/>
                  <a:t>.</a:t>
                </a:r>
                <a:endParaRPr lang="en-IN" dirty="0"/>
              </a:p>
              <a:p>
                <a:pPr lvl="1">
                  <a:lnSpc>
                    <a:spcPct val="150000"/>
                  </a:lnSpc>
                  <a:tabLst>
                    <a:tab pos="5921375" algn="l"/>
                  </a:tabLst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¬ 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p</m:t>
                        </m:r>
                        <m:r>
                          <a:rPr lang="en-IN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˅</m:t>
                        </m:r>
                        <m:r>
                          <a:rPr lang="en-IN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q</m:t>
                        </m:r>
                        <m:r>
                          <a:rPr lang="en-IN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˅</m:t>
                        </m:r>
                        <m:r>
                          <a:rPr lang="en-IN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¬ 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r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IN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˄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p</m:t>
                        </m:r>
                        <m:r>
                          <a:rPr lang="en-IN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˅</m:t>
                        </m:r>
                        <m:r>
                          <a:rPr lang="en-IN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¬ 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q</m:t>
                        </m:r>
                        <m:r>
                          <a:rPr lang="en-IN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˅</m:t>
                        </m:r>
                        <m:r>
                          <a:rPr lang="en-IN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r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US" dirty="0"/>
                  <a:t>	is a </a:t>
                </a:r>
                <a:r>
                  <a:rPr lang="en-US" b="1" dirty="0">
                    <a:solidFill>
                      <a:srgbClr val="FF0000"/>
                    </a:solidFill>
                  </a:rPr>
                  <a:t>PCNF</a:t>
                </a:r>
                <a:r>
                  <a:rPr lang="en-US" dirty="0"/>
                  <a:t>.</a:t>
                </a:r>
                <a:endParaRPr lang="en-IN" dirty="0"/>
              </a:p>
              <a:p>
                <a:pPr lvl="1">
                  <a:lnSpc>
                    <a:spcPct val="150000"/>
                  </a:lnSpc>
                  <a:tabLst>
                    <a:tab pos="5921375" algn="l"/>
                  </a:tabLst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¬ 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p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 ˅ 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q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 ˅ ¬ 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r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IN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˅</m:t>
                    </m:r>
                    <m:r>
                      <a:rPr lang="en-IN" b="0" i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p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 ˅ </m:t>
                        </m:r>
                        <m:r>
                          <m:rPr>
                            <m:sty m:val="p"/>
                          </m:rPr>
                          <a:rPr lang="en-IN" b="0" i="0" smtClean="0">
                            <a:latin typeface="Cambria Math" panose="02040503050406030204" pitchFamily="18" charset="0"/>
                          </a:rPr>
                          <m:t>r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US" dirty="0"/>
                  <a:t>	is a </a:t>
                </a:r>
                <a:r>
                  <a:rPr lang="en-US" b="1" dirty="0">
                    <a:solidFill>
                      <a:srgbClr val="FF0000"/>
                    </a:solidFill>
                  </a:rPr>
                  <a:t>CNF but not PCNF</a:t>
                </a:r>
                <a:r>
                  <a:rPr lang="en-US" dirty="0"/>
                  <a:t>.</a:t>
                </a:r>
                <a:endParaRPr lang="en-I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A2A9E1F8-7887-8DEF-7E3A-BCDEEBFA8A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71" r="-10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99348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FA00D5-A286-E9F1-8A72-C96002079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  <a:cs typeface="Shruti" panose="020B0502040204020203" pitchFamily="34" charset="0"/>
              </a:rPr>
              <a:t>Principal Conjunctive Normal Form</a:t>
            </a:r>
            <a:r>
              <a:rPr lang="en-IN" sz="3600" dirty="0"/>
              <a:t> (</a:t>
            </a:r>
            <a:r>
              <a:rPr lang="en-IN" sz="3600" dirty="0">
                <a:solidFill>
                  <a:srgbClr val="FF0000"/>
                </a:solidFill>
              </a:rPr>
              <a:t>Cont’d</a:t>
            </a:r>
            <a:r>
              <a:rPr lang="en-IN" sz="3600" dirty="0"/>
              <a:t>)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A9E1F8-7887-8DEF-7E3A-BCDEEBFA8A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lnSpc>
                <a:spcPct val="150000"/>
              </a:lnSpc>
            </a:pPr>
            <a:r>
              <a:rPr lang="en-US" b="1" dirty="0"/>
              <a:t>Procedure to construct PCNF:</a:t>
            </a:r>
            <a:endParaRPr lang="en-IN" dirty="0"/>
          </a:p>
          <a:p>
            <a:pPr lvl="1">
              <a:lnSpc>
                <a:spcPct val="150000"/>
              </a:lnSpc>
            </a:pPr>
            <a:r>
              <a:rPr lang="en-US" b="1" dirty="0"/>
              <a:t>Step 1:</a:t>
            </a:r>
            <a:r>
              <a:rPr lang="en-US" dirty="0"/>
              <a:t> Construct a truth table of the given compound propositions.</a:t>
            </a:r>
            <a:endParaRPr lang="en-IN" dirty="0"/>
          </a:p>
          <a:p>
            <a:pPr lvl="1">
              <a:lnSpc>
                <a:spcPct val="150000"/>
              </a:lnSpc>
            </a:pPr>
            <a:r>
              <a:rPr lang="en-US" b="1" dirty="0"/>
              <a:t>Step 2:</a:t>
            </a:r>
            <a:r>
              <a:rPr lang="en-US" dirty="0"/>
              <a:t> For every truth value F if the given proposition,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US" dirty="0"/>
              <a:t>		 select the maxterm, which also has the truth value F for the same 		 combination of the truth value of the statement variables.</a:t>
            </a:r>
            <a:endParaRPr lang="en-IN" b="1" dirty="0"/>
          </a:p>
          <a:p>
            <a:pPr lvl="1">
              <a:lnSpc>
                <a:spcPct val="150000"/>
              </a:lnSpc>
            </a:pPr>
            <a:r>
              <a:rPr lang="en-US" b="1" dirty="0"/>
              <a:t>Step 3:</a:t>
            </a:r>
            <a:r>
              <a:rPr lang="en-US" dirty="0"/>
              <a:t> Join the every selected </a:t>
            </a:r>
            <a:r>
              <a:rPr lang="en-US" dirty="0" err="1"/>
              <a:t>maxterms</a:t>
            </a:r>
            <a:r>
              <a:rPr lang="en-US" dirty="0"/>
              <a:t> in step (2) by conjunction.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39175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FA00D5-A286-E9F1-8A72-C96002079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  <a:cs typeface="Shruti" panose="020B0502040204020203" pitchFamily="34" charset="0"/>
              </a:rPr>
              <a:t>Principal Conjunctive Normal Form </a:t>
            </a:r>
            <a:r>
              <a:rPr lang="en-IN" sz="3600" dirty="0"/>
              <a:t>(</a:t>
            </a:r>
            <a:r>
              <a:rPr lang="en-IN" sz="3600" dirty="0">
                <a:solidFill>
                  <a:srgbClr val="FF0000"/>
                </a:solidFill>
              </a:rPr>
              <a:t>Cont’d</a:t>
            </a:r>
            <a:r>
              <a:rPr lang="en-IN" sz="3600" dirty="0"/>
              <a:t>)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A9E1F8-7887-8DEF-7E3A-BCDEEBFA8A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lnSpc>
                <a:spcPct val="150000"/>
              </a:lnSpc>
            </a:pPr>
            <a:r>
              <a:rPr lang="en-US" b="1" dirty="0"/>
              <a:t>Advantages of Principal Conjunctive Normal Forms:</a:t>
            </a:r>
            <a:endParaRPr lang="en-IN" dirty="0"/>
          </a:p>
          <a:p>
            <a:pPr lvl="1">
              <a:lnSpc>
                <a:spcPct val="150000"/>
              </a:lnSpc>
            </a:pPr>
            <a:r>
              <a:rPr lang="en-US" dirty="0"/>
              <a:t>The principal conjunctive normal form of a given formula is unique.</a:t>
            </a:r>
            <a:endParaRPr lang="en-IN" dirty="0"/>
          </a:p>
          <a:p>
            <a:pPr lvl="1">
              <a:lnSpc>
                <a:spcPct val="150000"/>
              </a:lnSpc>
            </a:pPr>
            <a:r>
              <a:rPr lang="en-US" dirty="0"/>
              <a:t>Every compound proposition, which is not a tautology, has an equivalent principal conjunctive normal form.</a:t>
            </a:r>
            <a:endParaRPr lang="en-IN" dirty="0"/>
          </a:p>
          <a:p>
            <a:pPr lvl="1">
              <a:lnSpc>
                <a:spcPct val="150000"/>
              </a:lnSpc>
            </a:pPr>
            <a:r>
              <a:rPr lang="en-US" dirty="0"/>
              <a:t>If the given compound proposition is a contradiction, then its principal disjunctive normal form will contain all possible maxterms of its components.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89563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4CEE54-F8D3-E00A-71F1-D3A7AA18A2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2">
            <a:extLst>
              <a:ext uri="{FF2B5EF4-FFF2-40B4-BE49-F238E27FC236}">
                <a16:creationId xmlns:a16="http://schemas.microsoft.com/office/drawing/2014/main" id="{DEE3836D-0C30-0A6C-D673-C35537FA1E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1627080"/>
              </p:ext>
            </p:extLst>
          </p:nvPr>
        </p:nvGraphicFramePr>
        <p:xfrm>
          <a:off x="1987062" y="1682358"/>
          <a:ext cx="8826054" cy="339974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57794">
                  <a:extLst>
                    <a:ext uri="{9D8B030D-6E8A-4147-A177-3AD203B41FA5}">
                      <a16:colId xmlns:a16="http://schemas.microsoft.com/office/drawing/2014/main" val="2543531497"/>
                    </a:ext>
                  </a:extLst>
                </a:gridCol>
                <a:gridCol w="957794">
                  <a:extLst>
                    <a:ext uri="{9D8B030D-6E8A-4147-A177-3AD203B41FA5}">
                      <a16:colId xmlns:a16="http://schemas.microsoft.com/office/drawing/2014/main" val="230489491"/>
                    </a:ext>
                  </a:extLst>
                </a:gridCol>
                <a:gridCol w="1874363">
                  <a:extLst>
                    <a:ext uri="{9D8B030D-6E8A-4147-A177-3AD203B41FA5}">
                      <a16:colId xmlns:a16="http://schemas.microsoft.com/office/drawing/2014/main" val="844060273"/>
                    </a:ext>
                  </a:extLst>
                </a:gridCol>
                <a:gridCol w="959403">
                  <a:extLst>
                    <a:ext uri="{9D8B030D-6E8A-4147-A177-3AD203B41FA5}">
                      <a16:colId xmlns:a16="http://schemas.microsoft.com/office/drawing/2014/main" val="378897886"/>
                    </a:ext>
                  </a:extLst>
                </a:gridCol>
                <a:gridCol w="2400300">
                  <a:extLst>
                    <a:ext uri="{9D8B030D-6E8A-4147-A177-3AD203B41FA5}">
                      <a16:colId xmlns:a16="http://schemas.microsoft.com/office/drawing/2014/main" val="1254533878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2342788026"/>
                    </a:ext>
                  </a:extLst>
                </a:gridCol>
              </a:tblGrid>
              <a:tr h="679949">
                <a:tc>
                  <a:txBody>
                    <a:bodyPr/>
                    <a:lstStyle/>
                    <a:p>
                      <a:pPr algn="ctr"/>
                      <a:endParaRPr lang="en-IN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8869193"/>
                  </a:ext>
                </a:extLst>
              </a:tr>
              <a:tr h="679949">
                <a:tc>
                  <a:txBody>
                    <a:bodyPr/>
                    <a:lstStyle/>
                    <a:p>
                      <a:pPr algn="ctr"/>
                      <a:endParaRPr lang="en-IN" sz="280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61066291"/>
                  </a:ext>
                </a:extLst>
              </a:tr>
              <a:tr h="679949">
                <a:tc>
                  <a:txBody>
                    <a:bodyPr/>
                    <a:lstStyle/>
                    <a:p>
                      <a:pPr algn="ctr"/>
                      <a:endParaRPr lang="en-IN" sz="28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2607411"/>
                  </a:ext>
                </a:extLst>
              </a:tr>
              <a:tr h="679949">
                <a:tc>
                  <a:txBody>
                    <a:bodyPr/>
                    <a:lstStyle/>
                    <a:p>
                      <a:pPr algn="ctr"/>
                      <a:endParaRPr lang="en-IN" sz="280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29497343"/>
                  </a:ext>
                </a:extLst>
              </a:tr>
              <a:tr h="679949">
                <a:tc>
                  <a:txBody>
                    <a:bodyPr/>
                    <a:lstStyle/>
                    <a:p>
                      <a:pPr algn="ctr"/>
                      <a:endParaRPr lang="en-IN" sz="28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0946856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C71A7963-4AE3-049E-3F56-BCC028FFE41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17837725"/>
                  </p:ext>
                </p:extLst>
              </p:nvPr>
            </p:nvGraphicFramePr>
            <p:xfrm>
              <a:off x="1999761" y="2374219"/>
              <a:ext cx="932451" cy="2707884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932451">
                      <a:extLst>
                        <a:ext uri="{9D8B030D-6E8A-4147-A177-3AD203B41FA5}">
                          <a16:colId xmlns:a16="http://schemas.microsoft.com/office/drawing/2014/main" val="3532356644"/>
                        </a:ext>
                      </a:extLst>
                    </a:gridCol>
                  </a:tblGrid>
                  <a:tr h="67697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IN" sz="2800" b="0" i="0" dirty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T</m:t>
                                </m:r>
                              </m:oMath>
                            </m:oMathPara>
                          </a14:m>
                          <a:endParaRPr lang="en-IN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9918738"/>
                      </a:ext>
                    </a:extLst>
                  </a:tr>
                  <a:tr h="67697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IN" sz="2800" b="0" i="0" dirty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T</m:t>
                                </m:r>
                              </m:oMath>
                            </m:oMathPara>
                          </a14:m>
                          <a:endParaRPr lang="en-IN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934534138"/>
                      </a:ext>
                    </a:extLst>
                  </a:tr>
                  <a:tr h="67697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kumimoji="0" lang="en-IN" sz="2800" b="0" i="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srgbClr val="00206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F</m:t>
                                </m:r>
                              </m:oMath>
                            </m:oMathPara>
                          </a14:m>
                          <a:endParaRPr kumimoji="0" lang="en-IN" sz="2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Roboto Condensed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25418007"/>
                      </a:ext>
                    </a:extLst>
                  </a:tr>
                  <a:tr h="67697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kumimoji="0" lang="en-IN" sz="2800" b="0" i="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srgbClr val="00206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F</m:t>
                                </m:r>
                              </m:oMath>
                            </m:oMathPara>
                          </a14:m>
                          <a:endParaRPr kumimoji="0" lang="en-IN" sz="2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Roboto Condensed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2433299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C71A7963-4AE3-049E-3F56-BCC028FFE41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17837725"/>
                  </p:ext>
                </p:extLst>
              </p:nvPr>
            </p:nvGraphicFramePr>
            <p:xfrm>
              <a:off x="1999761" y="2374219"/>
              <a:ext cx="932451" cy="2707884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932451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3532356644"/>
                        </a:ext>
                      </a:extLst>
                    </a:gridCol>
                  </a:tblGrid>
                  <a:tr h="67697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3"/>
                          <a:stretch>
                            <a:fillRect b="-30090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219918738"/>
                      </a:ext>
                    </a:extLst>
                  </a:tr>
                  <a:tr h="67697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3"/>
                          <a:stretch>
                            <a:fillRect t="-99107" b="-19821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934534138"/>
                      </a:ext>
                    </a:extLst>
                  </a:tr>
                  <a:tr h="67697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3"/>
                          <a:stretch>
                            <a:fillRect t="-200901" b="-1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2025418007"/>
                      </a:ext>
                    </a:extLst>
                  </a:tr>
                  <a:tr h="67697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3"/>
                          <a:stretch>
                            <a:fillRect t="-30090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392433299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Title 3">
            <a:extLst>
              <a:ext uri="{FF2B5EF4-FFF2-40B4-BE49-F238E27FC236}">
                <a16:creationId xmlns:a16="http://schemas.microsoft.com/office/drawing/2014/main" id="{CD821DDF-FC28-7FA4-840E-3093A4AF3D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 7.4</a:t>
            </a:r>
            <a:r>
              <a:rPr lang="en-GB" dirty="0"/>
              <a:t> ⇝ Example 1</a:t>
            </a:r>
            <a:endParaRPr lang="en-IN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2573ED7-A941-7F9E-C3E0-02299F79ADCE}"/>
              </a:ext>
            </a:extLst>
          </p:cNvPr>
          <p:cNvSpPr/>
          <p:nvPr/>
        </p:nvSpPr>
        <p:spPr>
          <a:xfrm>
            <a:off x="68979" y="801644"/>
            <a:ext cx="1810115" cy="483098"/>
          </a:xfrm>
          <a:prstGeom prst="roundRect">
            <a:avLst/>
          </a:pr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Question</a:t>
            </a:r>
            <a:endParaRPr lang="en-IN" sz="28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FB083363-ADFD-653A-25E4-CDA8F8940C54}"/>
                  </a:ext>
                </a:extLst>
              </p:cNvPr>
              <p:cNvSpPr/>
              <p:nvPr/>
            </p:nvSpPr>
            <p:spPr>
              <a:xfrm>
                <a:off x="1875714" y="786421"/>
                <a:ext cx="9428094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spAutoFit/>
              </a:bodyPr>
              <a:lstStyle/>
              <a:p>
                <a:r>
                  <a:rPr lang="en-US" sz="2800" dirty="0">
                    <a:solidFill>
                      <a:srgbClr val="002060"/>
                    </a:solidFill>
                  </a:rPr>
                  <a:t>Find principal conjunctive normal form of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p</m:t>
                        </m:r>
                        <m:r>
                          <a:rPr lang="en-US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q</m:t>
                        </m:r>
                        <m:r>
                          <a:rPr lang="en-US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˄ </m:t>
                    </m:r>
                    <m:d>
                      <m:dPr>
                        <m:ctrlPr>
                          <a:rPr lang="en-I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¬ </m:t>
                        </m:r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p</m:t>
                        </m:r>
                        <m:r>
                          <a:rPr lang="en-US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˄ </m:t>
                        </m:r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q</m:t>
                        </m:r>
                        <m:r>
                          <a:rPr lang="en-US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.</a:t>
                </a:r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FB083363-ADFD-653A-25E4-CDA8F8940C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5714" y="786421"/>
                <a:ext cx="9428094" cy="523220"/>
              </a:xfrm>
              <a:prstGeom prst="rect">
                <a:avLst/>
              </a:prstGeom>
              <a:blipFill rotWithShape="0">
                <a:blip r:embed="rId4"/>
                <a:stretch>
                  <a:fillRect l="-1358" t="-11628" r="-323" b="-3139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D9A5CF2E-4393-3E3E-61D4-F53B99E8003A}"/>
              </a:ext>
            </a:extLst>
          </p:cNvPr>
          <p:cNvSpPr/>
          <p:nvPr/>
        </p:nvSpPr>
        <p:spPr>
          <a:xfrm>
            <a:off x="68979" y="1675819"/>
            <a:ext cx="1810115" cy="483098"/>
          </a:xfrm>
          <a:prstGeom prst="roundRect">
            <a:avLst/>
          </a:pr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Solution </a:t>
            </a:r>
            <a:endParaRPr lang="en-IN" sz="28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BE2A951-3D4D-7A51-1DF8-9BC8323372AE}"/>
                  </a:ext>
                </a:extLst>
              </p:cNvPr>
              <p:cNvSpPr txBox="1"/>
              <p:nvPr/>
            </p:nvSpPr>
            <p:spPr>
              <a:xfrm>
                <a:off x="2243274" y="1721850"/>
                <a:ext cx="47752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𝐩</m:t>
                      </m:r>
                    </m:oMath>
                  </m:oMathPara>
                </a14:m>
                <a:endParaRPr lang="en-IN" sz="28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2BE2A951-3D4D-7A51-1DF8-9BC8323372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3274" y="1721850"/>
                <a:ext cx="477520" cy="52322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1C8B912-2E67-6677-F7B3-98F829D2E2F0}"/>
                  </a:ext>
                </a:extLst>
              </p:cNvPr>
              <p:cNvSpPr txBox="1"/>
              <p:nvPr/>
            </p:nvSpPr>
            <p:spPr>
              <a:xfrm>
                <a:off x="3223197" y="1721688"/>
                <a:ext cx="47752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𝐪</m:t>
                      </m:r>
                    </m:oMath>
                  </m:oMathPara>
                </a14:m>
                <a:endParaRPr lang="en-IN" sz="28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21C8B912-2E67-6677-F7B3-98F829D2E2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3197" y="1721688"/>
                <a:ext cx="477520" cy="52322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22A6A60-E414-0ED4-A50C-88D2283BABC1}"/>
                  </a:ext>
                </a:extLst>
              </p:cNvPr>
              <p:cNvSpPr txBox="1"/>
              <p:nvPr/>
            </p:nvSpPr>
            <p:spPr>
              <a:xfrm>
                <a:off x="3927822" y="1750567"/>
                <a:ext cx="185465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𝐏</m:t>
                      </m:r>
                      <m:r>
                        <a:rPr lang="en-IN" sz="2800" b="1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𝐩</m:t>
                      </m:r>
                      <m:r>
                        <a:rPr lang="en-US" sz="28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28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𝐪</m:t>
                      </m:r>
                    </m:oMath>
                  </m:oMathPara>
                </a14:m>
                <a:endParaRPr lang="en-IN" sz="28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222A6A60-E414-0ED4-A50C-88D2283BAB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7822" y="1750567"/>
                <a:ext cx="1854656" cy="523220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le 9">
                <a:extLst>
                  <a:ext uri="{FF2B5EF4-FFF2-40B4-BE49-F238E27FC236}">
                    <a16:creationId xmlns:a16="http://schemas.microsoft.com/office/drawing/2014/main" id="{4DC26917-F03C-D027-B15D-5200D03ABF6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7206764"/>
                  </p:ext>
                </p:extLst>
              </p:nvPr>
            </p:nvGraphicFramePr>
            <p:xfrm>
              <a:off x="2944911" y="2374219"/>
              <a:ext cx="951597" cy="2707884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951597">
                      <a:extLst>
                        <a:ext uri="{9D8B030D-6E8A-4147-A177-3AD203B41FA5}">
                          <a16:colId xmlns:a16="http://schemas.microsoft.com/office/drawing/2014/main" val="3532356644"/>
                        </a:ext>
                      </a:extLst>
                    </a:gridCol>
                  </a:tblGrid>
                  <a:tr h="67697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IN" sz="2800" b="0" i="0" dirty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T</m:t>
                                </m:r>
                              </m:oMath>
                            </m:oMathPara>
                          </a14:m>
                          <a:endParaRPr lang="en-IN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9918738"/>
                      </a:ext>
                    </a:extLst>
                  </a:tr>
                  <a:tr h="67697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IN" sz="2800" b="0" i="0" dirty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F</m:t>
                                </m:r>
                              </m:oMath>
                            </m:oMathPara>
                          </a14:m>
                          <a:endParaRPr lang="en-IN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934534138"/>
                      </a:ext>
                    </a:extLst>
                  </a:tr>
                  <a:tr h="67697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kumimoji="0" lang="en-IN" sz="2800" b="0" i="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srgbClr val="00206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T</m:t>
                                </m:r>
                              </m:oMath>
                            </m:oMathPara>
                          </a14:m>
                          <a:endParaRPr kumimoji="0" lang="en-IN" sz="2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Roboto Condensed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25418007"/>
                      </a:ext>
                    </a:extLst>
                  </a:tr>
                  <a:tr h="67697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kumimoji="0" lang="en-IN" sz="2800" b="0" i="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srgbClr val="00206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F</m:t>
                                </m:r>
                              </m:oMath>
                            </m:oMathPara>
                          </a14:m>
                          <a:endParaRPr kumimoji="0" lang="en-IN" sz="2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Roboto Condensed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2433299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le 9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4DC26917-F03C-D027-B15D-5200D03ABF6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7206764"/>
                  </p:ext>
                </p:extLst>
              </p:nvPr>
            </p:nvGraphicFramePr>
            <p:xfrm>
              <a:off x="2944911" y="2374219"/>
              <a:ext cx="951597" cy="2707884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951597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3532356644"/>
                        </a:ext>
                      </a:extLst>
                    </a:gridCol>
                  </a:tblGrid>
                  <a:tr h="67697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8"/>
                          <a:stretch>
                            <a:fillRect b="-30090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219918738"/>
                      </a:ext>
                    </a:extLst>
                  </a:tr>
                  <a:tr h="67697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8"/>
                          <a:stretch>
                            <a:fillRect t="-99107" b="-19821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934534138"/>
                      </a:ext>
                    </a:extLst>
                  </a:tr>
                  <a:tr h="67697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8"/>
                          <a:stretch>
                            <a:fillRect t="-200901" b="-1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2025418007"/>
                      </a:ext>
                    </a:extLst>
                  </a:tr>
                  <a:tr h="67697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8"/>
                          <a:stretch>
                            <a:fillRect t="-30090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392433299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3" name="Table 12">
                <a:extLst>
                  <a:ext uri="{FF2B5EF4-FFF2-40B4-BE49-F238E27FC236}">
                    <a16:creationId xmlns:a16="http://schemas.microsoft.com/office/drawing/2014/main" id="{611FED03-2F7F-AE6A-9B48-FAFFEF3FAC9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41592449"/>
                  </p:ext>
                </p:extLst>
              </p:nvPr>
            </p:nvGraphicFramePr>
            <p:xfrm>
              <a:off x="4379351" y="2360024"/>
              <a:ext cx="951597" cy="2707884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951597">
                      <a:extLst>
                        <a:ext uri="{9D8B030D-6E8A-4147-A177-3AD203B41FA5}">
                          <a16:colId xmlns:a16="http://schemas.microsoft.com/office/drawing/2014/main" val="3532356644"/>
                        </a:ext>
                      </a:extLst>
                    </a:gridCol>
                  </a:tblGrid>
                  <a:tr h="676971">
                    <a:tc>
                      <a:txBody>
                        <a:bodyPr/>
                        <a:lstStyle/>
                        <a:p>
                          <a:pPr algn="ctr"/>
                          <a:endParaRPr lang="en-IN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9918738"/>
                      </a:ext>
                    </a:extLst>
                  </a:tr>
                  <a:tr h="67697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IN" sz="2800" b="0" i="0" dirty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F</m:t>
                                </m:r>
                              </m:oMath>
                            </m:oMathPara>
                          </a14:m>
                          <a:endParaRPr lang="en-IN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934534138"/>
                      </a:ext>
                    </a:extLst>
                  </a:tr>
                  <a:tr h="67697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IN" sz="2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Roboto Condensed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25418007"/>
                      </a:ext>
                    </a:extLst>
                  </a:tr>
                  <a:tr h="67697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IN" sz="2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Roboto Condensed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2433299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3" name="Table 1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611FED03-2F7F-AE6A-9B48-FAFFEF3FAC9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41592449"/>
                  </p:ext>
                </p:extLst>
              </p:nvPr>
            </p:nvGraphicFramePr>
            <p:xfrm>
              <a:off x="4379351" y="2360024"/>
              <a:ext cx="951597" cy="2707884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951597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3532356644"/>
                        </a:ext>
                      </a:extLst>
                    </a:gridCol>
                  </a:tblGrid>
                  <a:tr h="676971">
                    <a:tc>
                      <a:txBody>
                        <a:bodyPr/>
                        <a:lstStyle/>
                        <a:p>
                          <a:pPr algn="ctr"/>
                          <a:endParaRPr lang="en-IN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219918738"/>
                      </a:ext>
                    </a:extLst>
                  </a:tr>
                  <a:tr h="67697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9"/>
                          <a:stretch>
                            <a:fillRect t="-99107" b="-19821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934534138"/>
                      </a:ext>
                    </a:extLst>
                  </a:tr>
                  <a:tr h="67697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IN" sz="2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Roboto Condensed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2025418007"/>
                      </a:ext>
                    </a:extLst>
                  </a:tr>
                  <a:tr h="67697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IN" sz="2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Roboto Condensed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392433299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" name="Table 13">
                <a:extLst>
                  <a:ext uri="{FF2B5EF4-FFF2-40B4-BE49-F238E27FC236}">
                    <a16:creationId xmlns:a16="http://schemas.microsoft.com/office/drawing/2014/main" id="{D12F925F-6EF8-2919-0474-D180725889A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65119058"/>
                  </p:ext>
                </p:extLst>
              </p:nvPr>
            </p:nvGraphicFramePr>
            <p:xfrm>
              <a:off x="4371339" y="2360024"/>
              <a:ext cx="951597" cy="2707884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951597">
                      <a:extLst>
                        <a:ext uri="{9D8B030D-6E8A-4147-A177-3AD203B41FA5}">
                          <a16:colId xmlns:a16="http://schemas.microsoft.com/office/drawing/2014/main" val="3532356644"/>
                        </a:ext>
                      </a:extLst>
                    </a:gridCol>
                  </a:tblGrid>
                  <a:tr h="67697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IN" sz="2800" b="0" i="0" dirty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T</m:t>
                                </m:r>
                              </m:oMath>
                            </m:oMathPara>
                          </a14:m>
                          <a:endParaRPr lang="en-IN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9918738"/>
                      </a:ext>
                    </a:extLst>
                  </a:tr>
                  <a:tr h="67697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IN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934534138"/>
                      </a:ext>
                    </a:extLst>
                  </a:tr>
                  <a:tr h="67697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kumimoji="0" lang="en-IN" sz="2800" b="0" i="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srgbClr val="00206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T</m:t>
                                </m:r>
                              </m:oMath>
                            </m:oMathPara>
                          </a14:m>
                          <a:endParaRPr kumimoji="0" lang="en-IN" sz="2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Roboto Condensed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25418007"/>
                      </a:ext>
                    </a:extLst>
                  </a:tr>
                  <a:tr h="67697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kumimoji="0" lang="en-IN" sz="2800" b="0" i="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srgbClr val="00206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T</m:t>
                                </m:r>
                              </m:oMath>
                            </m:oMathPara>
                          </a14:m>
                          <a:endParaRPr kumimoji="0" lang="en-IN" sz="2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Roboto Condensed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2433299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" name="Table 13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D12F925F-6EF8-2919-0474-D180725889A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65119058"/>
                  </p:ext>
                </p:extLst>
              </p:nvPr>
            </p:nvGraphicFramePr>
            <p:xfrm>
              <a:off x="4371339" y="2360024"/>
              <a:ext cx="951597" cy="2707884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951597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3532356644"/>
                        </a:ext>
                      </a:extLst>
                    </a:gridCol>
                  </a:tblGrid>
                  <a:tr h="67697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10"/>
                          <a:stretch>
                            <a:fillRect b="-30090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219918738"/>
                      </a:ext>
                    </a:extLst>
                  </a:tr>
                  <a:tr h="67697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IN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934534138"/>
                      </a:ext>
                    </a:extLst>
                  </a:tr>
                  <a:tr h="67697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10"/>
                          <a:stretch>
                            <a:fillRect t="-200901" b="-1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2025418007"/>
                      </a:ext>
                    </a:extLst>
                  </a:tr>
                  <a:tr h="67697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10"/>
                          <a:stretch>
                            <a:fillRect t="-30090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392433299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B720E03-2575-E50F-29AC-328814EDD6AF}"/>
                  </a:ext>
                </a:extLst>
              </p:cNvPr>
              <p:cNvSpPr txBox="1"/>
              <p:nvPr/>
            </p:nvSpPr>
            <p:spPr>
              <a:xfrm>
                <a:off x="6074350" y="1758866"/>
                <a:ext cx="47752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¬</m:t>
                      </m:r>
                      <m:r>
                        <a:rPr lang="en-IN" sz="2800" b="1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𝐩</m:t>
                      </m:r>
                    </m:oMath>
                  </m:oMathPara>
                </a14:m>
                <a:endParaRPr lang="en-IN" sz="28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4B720E03-2575-E50F-29AC-328814EDD6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4350" y="1758866"/>
                <a:ext cx="477520" cy="523220"/>
              </a:xfrm>
              <a:prstGeom prst="rect">
                <a:avLst/>
              </a:prstGeom>
              <a:blipFill rotWithShape="0">
                <a:blip r:embed="rId11"/>
                <a:stretch>
                  <a:fillRect l="-3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5189A55-2C2E-E8B2-5498-13BA6A139555}"/>
                  </a:ext>
                </a:extLst>
              </p:cNvPr>
              <p:cNvSpPr txBox="1"/>
              <p:nvPr/>
            </p:nvSpPr>
            <p:spPr>
              <a:xfrm>
                <a:off x="6780857" y="1744472"/>
                <a:ext cx="238870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𝐐</m:t>
                      </m:r>
                      <m:r>
                        <a:rPr lang="en-IN" sz="2800" b="1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b="1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¬</m:t>
                      </m:r>
                      <m:r>
                        <a:rPr lang="en-IN" sz="2800" b="1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IN" sz="2800" b="1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𝐩</m:t>
                      </m:r>
                      <m:r>
                        <a:rPr lang="en-IN" sz="2800" b="1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1" i="0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˄ </m:t>
                      </m:r>
                      <m:r>
                        <a:rPr lang="en-US" sz="2800" b="1" i="0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𝐪</m:t>
                      </m:r>
                    </m:oMath>
                  </m:oMathPara>
                </a14:m>
                <a:endParaRPr lang="en-IN" sz="28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25189A55-2C2E-E8B2-5498-13BA6A1395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0857" y="1744472"/>
                <a:ext cx="2388709" cy="523220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717C811-B15B-14F0-BAC7-58B8A071BE38}"/>
                  </a:ext>
                </a:extLst>
              </p:cNvPr>
              <p:cNvSpPr txBox="1"/>
              <p:nvPr/>
            </p:nvSpPr>
            <p:spPr>
              <a:xfrm>
                <a:off x="9425995" y="1750400"/>
                <a:ext cx="116622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𝐏</m:t>
                      </m:r>
                      <m:r>
                        <a:rPr lang="en-IN" sz="28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sz="2800" b="1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˄</m:t>
                      </m:r>
                      <m:r>
                        <a:rPr lang="en-IN" sz="28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sz="2800" b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𝐐</m:t>
                      </m:r>
                    </m:oMath>
                  </m:oMathPara>
                </a14:m>
                <a:endParaRPr lang="en-IN" sz="28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7717C811-B15B-14F0-BAC7-58B8A071BE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25995" y="1750400"/>
                <a:ext cx="1166221" cy="523220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7" name="Table 26">
                <a:extLst>
                  <a:ext uri="{FF2B5EF4-FFF2-40B4-BE49-F238E27FC236}">
                    <a16:creationId xmlns:a16="http://schemas.microsoft.com/office/drawing/2014/main" id="{FD55D4F6-2F5D-5538-11A3-6F1870D94AF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60217045"/>
                  </p:ext>
                </p:extLst>
              </p:nvPr>
            </p:nvGraphicFramePr>
            <p:xfrm>
              <a:off x="6009583" y="2374219"/>
              <a:ext cx="661504" cy="2707884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661504">
                      <a:extLst>
                        <a:ext uri="{9D8B030D-6E8A-4147-A177-3AD203B41FA5}">
                          <a16:colId xmlns:a16="http://schemas.microsoft.com/office/drawing/2014/main" val="3532356644"/>
                        </a:ext>
                      </a:extLst>
                    </a:gridCol>
                  </a:tblGrid>
                  <a:tr h="67697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F</m:t>
                                </m:r>
                              </m:oMath>
                            </m:oMathPara>
                          </a14:m>
                          <a:endParaRPr lang="en-IN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9918738"/>
                      </a:ext>
                    </a:extLst>
                  </a:tr>
                  <a:tr h="67697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IN" sz="2800" b="0" i="0" dirty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F</m:t>
                                </m:r>
                              </m:oMath>
                            </m:oMathPara>
                          </a14:m>
                          <a:endParaRPr lang="en-IN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934534138"/>
                      </a:ext>
                    </a:extLst>
                  </a:tr>
                  <a:tr h="67697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kumimoji="0" lang="en-IN" sz="2800" b="0" i="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srgbClr val="00206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T</m:t>
                                </m:r>
                              </m:oMath>
                            </m:oMathPara>
                          </a14:m>
                          <a:endParaRPr kumimoji="0" lang="en-IN" sz="2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Roboto Condensed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25418007"/>
                      </a:ext>
                    </a:extLst>
                  </a:tr>
                  <a:tr h="67697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kumimoji="0" lang="en-IN" sz="2800" b="0" i="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srgbClr val="00206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T</m:t>
                                </m:r>
                              </m:oMath>
                            </m:oMathPara>
                          </a14:m>
                          <a:endParaRPr kumimoji="0" lang="en-IN" sz="2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Roboto Condensed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2433299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7" name="Table 26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FD55D4F6-2F5D-5538-11A3-6F1870D94AF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60217045"/>
                  </p:ext>
                </p:extLst>
              </p:nvPr>
            </p:nvGraphicFramePr>
            <p:xfrm>
              <a:off x="6009583" y="2374219"/>
              <a:ext cx="661504" cy="2707884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661504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3532356644"/>
                        </a:ext>
                      </a:extLst>
                    </a:gridCol>
                  </a:tblGrid>
                  <a:tr h="67697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14"/>
                          <a:stretch>
                            <a:fillRect b="-30090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219918738"/>
                      </a:ext>
                    </a:extLst>
                  </a:tr>
                  <a:tr h="67697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14"/>
                          <a:stretch>
                            <a:fillRect t="-99107" b="-19821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934534138"/>
                      </a:ext>
                    </a:extLst>
                  </a:tr>
                  <a:tr h="67697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14"/>
                          <a:stretch>
                            <a:fillRect t="-200901" b="-1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2025418007"/>
                      </a:ext>
                    </a:extLst>
                  </a:tr>
                  <a:tr h="67697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14"/>
                          <a:stretch>
                            <a:fillRect t="-30090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392433299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0" name="Table 29">
                <a:extLst>
                  <a:ext uri="{FF2B5EF4-FFF2-40B4-BE49-F238E27FC236}">
                    <a16:creationId xmlns:a16="http://schemas.microsoft.com/office/drawing/2014/main" id="{3B3FCC11-B8CF-F749-0490-94BF628035A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51517473"/>
                  </p:ext>
                </p:extLst>
              </p:nvPr>
            </p:nvGraphicFramePr>
            <p:xfrm>
              <a:off x="7532513" y="2371454"/>
              <a:ext cx="661504" cy="2707884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661504">
                      <a:extLst>
                        <a:ext uri="{9D8B030D-6E8A-4147-A177-3AD203B41FA5}">
                          <a16:colId xmlns:a16="http://schemas.microsoft.com/office/drawing/2014/main" val="3532356644"/>
                        </a:ext>
                      </a:extLst>
                    </a:gridCol>
                  </a:tblGrid>
                  <a:tr h="67697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IN" sz="2800" b="0" i="0" dirty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F</m:t>
                                </m:r>
                              </m:oMath>
                            </m:oMathPara>
                          </a14:m>
                          <a:endParaRPr lang="en-IN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9918738"/>
                      </a:ext>
                    </a:extLst>
                  </a:tr>
                  <a:tr h="67697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IN" sz="2800" b="0" i="0" dirty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F</m:t>
                                </m:r>
                              </m:oMath>
                            </m:oMathPara>
                          </a14:m>
                          <a:endParaRPr lang="en-IN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934534138"/>
                      </a:ext>
                    </a:extLst>
                  </a:tr>
                  <a:tr h="67697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kumimoji="0" lang="en-IN" sz="2800" b="0" i="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srgbClr val="00206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T</m:t>
                                </m:r>
                              </m:oMath>
                            </m:oMathPara>
                          </a14:m>
                          <a:endParaRPr kumimoji="0" lang="en-IN" sz="2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Roboto Condensed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25418007"/>
                      </a:ext>
                    </a:extLst>
                  </a:tr>
                  <a:tr h="67697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kumimoji="0" lang="en-IN" sz="2800" b="0" i="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srgbClr val="00206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F</m:t>
                                </m:r>
                              </m:oMath>
                            </m:oMathPara>
                          </a14:m>
                          <a:endParaRPr kumimoji="0" lang="en-IN" sz="2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Roboto Condensed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2433299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0" name="Table 29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3B3FCC11-B8CF-F749-0490-94BF628035A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51517473"/>
                  </p:ext>
                </p:extLst>
              </p:nvPr>
            </p:nvGraphicFramePr>
            <p:xfrm>
              <a:off x="7532513" y="2371454"/>
              <a:ext cx="661504" cy="2707884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661504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3532356644"/>
                        </a:ext>
                      </a:extLst>
                    </a:gridCol>
                  </a:tblGrid>
                  <a:tr h="67697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15"/>
                          <a:stretch>
                            <a:fillRect b="-30090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219918738"/>
                      </a:ext>
                    </a:extLst>
                  </a:tr>
                  <a:tr h="67697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15"/>
                          <a:stretch>
                            <a:fillRect t="-99107" b="-19821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934534138"/>
                      </a:ext>
                    </a:extLst>
                  </a:tr>
                  <a:tr h="67697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15"/>
                          <a:stretch>
                            <a:fillRect t="-200901" b="-1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2025418007"/>
                      </a:ext>
                    </a:extLst>
                  </a:tr>
                  <a:tr h="67697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15"/>
                          <a:stretch>
                            <a:fillRect t="-30090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392433299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7" name="Table 36">
                <a:extLst>
                  <a:ext uri="{FF2B5EF4-FFF2-40B4-BE49-F238E27FC236}">
                    <a16:creationId xmlns:a16="http://schemas.microsoft.com/office/drawing/2014/main" id="{DB8A362A-767D-A8A4-DFED-948BD1B707A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7611226"/>
                  </p:ext>
                </p:extLst>
              </p:nvPr>
            </p:nvGraphicFramePr>
            <p:xfrm>
              <a:off x="9678353" y="2366910"/>
              <a:ext cx="661504" cy="2707884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661504">
                      <a:extLst>
                        <a:ext uri="{9D8B030D-6E8A-4147-A177-3AD203B41FA5}">
                          <a16:colId xmlns:a16="http://schemas.microsoft.com/office/drawing/2014/main" val="3532356644"/>
                        </a:ext>
                      </a:extLst>
                    </a:gridCol>
                  </a:tblGrid>
                  <a:tr h="67697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IN" sz="2800" b="0" i="0" dirty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F</m:t>
                                </m:r>
                              </m:oMath>
                            </m:oMathPara>
                          </a14:m>
                          <a:endParaRPr lang="en-IN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9918738"/>
                      </a:ext>
                    </a:extLst>
                  </a:tr>
                  <a:tr h="67697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IN" sz="2800" b="0" i="0" dirty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F</m:t>
                                </m:r>
                              </m:oMath>
                            </m:oMathPara>
                          </a14:m>
                          <a:endParaRPr lang="en-IN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934534138"/>
                      </a:ext>
                    </a:extLst>
                  </a:tr>
                  <a:tr h="67697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kumimoji="0" lang="en-IN" sz="2800" b="0" i="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srgbClr val="00206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T</m:t>
                                </m:r>
                              </m:oMath>
                            </m:oMathPara>
                          </a14:m>
                          <a:endParaRPr kumimoji="0" lang="en-IN" sz="2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Roboto Condensed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25418007"/>
                      </a:ext>
                    </a:extLst>
                  </a:tr>
                  <a:tr h="67697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kumimoji="0" lang="en-IN" sz="2800" b="0" i="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srgbClr val="00206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F</m:t>
                                </m:r>
                              </m:oMath>
                            </m:oMathPara>
                          </a14:m>
                          <a:endParaRPr kumimoji="0" lang="en-IN" sz="2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Roboto Condensed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2433299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7" name="Table 36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DB8A362A-767D-A8A4-DFED-948BD1B707A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7611226"/>
                  </p:ext>
                </p:extLst>
              </p:nvPr>
            </p:nvGraphicFramePr>
            <p:xfrm>
              <a:off x="9678353" y="2366910"/>
              <a:ext cx="661504" cy="2707884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661504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3532356644"/>
                        </a:ext>
                      </a:extLst>
                    </a:gridCol>
                  </a:tblGrid>
                  <a:tr h="67697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16"/>
                          <a:stretch>
                            <a:fillRect b="-30090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219918738"/>
                      </a:ext>
                    </a:extLst>
                  </a:tr>
                  <a:tr h="67697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16"/>
                          <a:stretch>
                            <a:fillRect t="-99107" b="-19821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934534138"/>
                      </a:ext>
                    </a:extLst>
                  </a:tr>
                  <a:tr h="67697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16"/>
                          <a:stretch>
                            <a:fillRect t="-200901" b="-1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2025418007"/>
                      </a:ext>
                    </a:extLst>
                  </a:tr>
                  <a:tr h="67697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16"/>
                          <a:stretch>
                            <a:fillRect t="-30090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392433299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6517617-F15F-1280-77CB-A6E08B1875D5}"/>
              </a:ext>
            </a:extLst>
          </p:cNvPr>
          <p:cNvSpPr/>
          <p:nvPr/>
        </p:nvSpPr>
        <p:spPr>
          <a:xfrm>
            <a:off x="9695285" y="2448422"/>
            <a:ext cx="536680" cy="51592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7635833-2B5B-8967-02F4-6F45A4CFAC1F}"/>
              </a:ext>
            </a:extLst>
          </p:cNvPr>
          <p:cNvSpPr/>
          <p:nvPr/>
        </p:nvSpPr>
        <p:spPr>
          <a:xfrm>
            <a:off x="1999761" y="2383138"/>
            <a:ext cx="1896747" cy="63923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D532A49-E7B4-AD4A-1226-F0727F82B7AB}"/>
              </a:ext>
            </a:extLst>
          </p:cNvPr>
          <p:cNvSpPr txBox="1"/>
          <p:nvPr/>
        </p:nvSpPr>
        <p:spPr>
          <a:xfrm>
            <a:off x="1971919" y="5186170"/>
            <a:ext cx="367851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rgbClr val="002060"/>
                </a:solidFill>
              </a:rPr>
              <a:t>Hence, required PCNF is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72F5EBC-A722-528A-3DE5-961B69C15271}"/>
              </a:ext>
            </a:extLst>
          </p:cNvPr>
          <p:cNvSpPr/>
          <p:nvPr/>
        </p:nvSpPr>
        <p:spPr>
          <a:xfrm>
            <a:off x="9707808" y="3118834"/>
            <a:ext cx="536680" cy="51592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C0C8664-C0AE-53AF-CB99-84C28D9F6FD4}"/>
              </a:ext>
            </a:extLst>
          </p:cNvPr>
          <p:cNvSpPr/>
          <p:nvPr/>
        </p:nvSpPr>
        <p:spPr>
          <a:xfrm>
            <a:off x="2003817" y="3053550"/>
            <a:ext cx="1896747" cy="63923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65965A95-A88C-7428-C08A-9253E48DA85B}"/>
              </a:ext>
            </a:extLst>
          </p:cNvPr>
          <p:cNvSpPr/>
          <p:nvPr/>
        </p:nvSpPr>
        <p:spPr>
          <a:xfrm>
            <a:off x="9692061" y="4490598"/>
            <a:ext cx="536680" cy="51592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C1D196B-8E09-0AC6-4144-041F3565A3CF}"/>
              </a:ext>
            </a:extLst>
          </p:cNvPr>
          <p:cNvSpPr/>
          <p:nvPr/>
        </p:nvSpPr>
        <p:spPr>
          <a:xfrm>
            <a:off x="1996537" y="4425314"/>
            <a:ext cx="1896747" cy="63923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350976EC-A74B-3567-9021-F9BBC5CF89CC}"/>
                  </a:ext>
                </a:extLst>
              </p:cNvPr>
              <p:cNvSpPr/>
              <p:nvPr/>
            </p:nvSpPr>
            <p:spPr>
              <a:xfrm>
                <a:off x="5473904" y="5082103"/>
                <a:ext cx="7233075" cy="63222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r>
                      <a:rPr lang="en-IN" sz="280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en-IN" sz="2800" b="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80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¬</m:t>
                    </m:r>
                    <m:r>
                      <a:rPr lang="en-IN" sz="28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IN" sz="280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p</m:t>
                    </m:r>
                    <m:r>
                      <a:rPr lang="en-IN" sz="2800" b="0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˅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80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¬</m:t>
                    </m:r>
                    <m:r>
                      <m:rPr>
                        <m:nor/>
                      </m:rPr>
                      <a:rPr lang="en-IN" sz="280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IN" sz="280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q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IN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IN" sz="2800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˄</m:t>
                    </m:r>
                    <m:r>
                      <a:rPr lang="en-IN" sz="2800" b="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IN" sz="2800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en-IN" sz="2800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80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¬</m:t>
                    </m:r>
                    <m:r>
                      <a:rPr lang="en-IN" sz="28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IN" sz="280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p</m:t>
                    </m:r>
                    <m:r>
                      <a:rPr lang="en-IN" sz="2800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˅</m:t>
                    </m:r>
                    <m:r>
                      <a:rPr lang="en-IN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IN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IN" sz="280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q</m:t>
                    </m:r>
                    <m:r>
                      <a:rPr lang="en-IN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IN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IN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IN" sz="2800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˄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 </a:t>
                </a:r>
                <a14:m>
                  <m:oMath xmlns:m="http://schemas.openxmlformats.org/officeDocument/2006/math">
                    <m:r>
                      <a:rPr lang="en-IN" sz="2800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IN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IN" sz="280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p</m:t>
                    </m:r>
                    <m:r>
                      <a:rPr lang="en-IN" sz="2800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˅</m:t>
                    </m:r>
                    <m:r>
                      <a:rPr lang="en-IN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IN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IN" sz="280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q</m:t>
                    </m:r>
                    <m:r>
                      <a:rPr lang="en-IN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IN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IN" sz="2800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350976EC-A74B-3567-9021-F9BBC5CF89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3904" y="5082103"/>
                <a:ext cx="7233075" cy="632226"/>
              </a:xfrm>
              <a:prstGeom prst="rect">
                <a:avLst/>
              </a:prstGeom>
              <a:blipFill rotWithShape="0">
                <a:blip r:embed="rId1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FD7F2B0-65D9-6A9A-3A8B-D76D8A36317C}"/>
              </a:ext>
            </a:extLst>
          </p:cNvPr>
          <p:cNvCxnSpPr/>
          <p:nvPr/>
        </p:nvCxnSpPr>
        <p:spPr>
          <a:xfrm flipH="1">
            <a:off x="10365541" y="2675238"/>
            <a:ext cx="895150" cy="0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31C8EE7B-961D-B97C-70BD-D2970F83E232}"/>
              </a:ext>
            </a:extLst>
          </p:cNvPr>
          <p:cNvCxnSpPr/>
          <p:nvPr/>
        </p:nvCxnSpPr>
        <p:spPr>
          <a:xfrm flipH="1">
            <a:off x="10365541" y="3385903"/>
            <a:ext cx="895150" cy="0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DC27522-1D5F-356B-69D8-907E13DA39E0}"/>
              </a:ext>
            </a:extLst>
          </p:cNvPr>
          <p:cNvCxnSpPr/>
          <p:nvPr/>
        </p:nvCxnSpPr>
        <p:spPr>
          <a:xfrm flipH="1">
            <a:off x="10339857" y="4771941"/>
            <a:ext cx="895150" cy="0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0030AD40-4FD5-AE52-FC3D-31BF4B13FAAB}"/>
                  </a:ext>
                </a:extLst>
              </p:cNvPr>
              <p:cNvSpPr/>
              <p:nvPr/>
            </p:nvSpPr>
            <p:spPr>
              <a:xfrm>
                <a:off x="5664732" y="5089412"/>
                <a:ext cx="689702" cy="59325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¬</m:t>
                      </m:r>
                      <m:r>
                        <a:rPr lang="en-IN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IN" sz="280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0030AD40-4FD5-AE52-FC3D-31BF4B13FA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4732" y="5089412"/>
                <a:ext cx="689702" cy="593253"/>
              </a:xfrm>
              <a:prstGeom prst="rect">
                <a:avLst/>
              </a:prstGeom>
              <a:blipFill rotWithShape="0">
                <a:blip r:embed="rId1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CAF16B89-EB26-6F69-45A9-9FFBE1F7B077}"/>
                  </a:ext>
                </a:extLst>
              </p:cNvPr>
              <p:cNvSpPr/>
              <p:nvPr/>
            </p:nvSpPr>
            <p:spPr>
              <a:xfrm>
                <a:off x="6696230" y="5082103"/>
                <a:ext cx="689702" cy="59325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8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¬</m:t>
                      </m:r>
                      <m:r>
                        <a:rPr lang="en-IN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q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CAF16B89-EB26-6F69-45A9-9FFBE1F7B0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6230" y="5082103"/>
                <a:ext cx="689702" cy="593253"/>
              </a:xfrm>
              <a:prstGeom prst="rect">
                <a:avLst/>
              </a:prstGeom>
              <a:blipFill rotWithShape="0">
                <a:blip r:embed="rId1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23B3ED7B-A007-5B0D-2B36-4EE3922238E3}"/>
                  </a:ext>
                </a:extLst>
              </p:cNvPr>
              <p:cNvSpPr/>
              <p:nvPr/>
            </p:nvSpPr>
            <p:spPr>
              <a:xfrm>
                <a:off x="8137005" y="5110042"/>
                <a:ext cx="689702" cy="59325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¬</m:t>
                      </m:r>
                      <m:r>
                        <a:rPr lang="en-IN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IN" sz="280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23B3ED7B-A007-5B0D-2B36-4EE3922238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7005" y="5110042"/>
                <a:ext cx="689702" cy="593253"/>
              </a:xfrm>
              <a:prstGeom prst="rect">
                <a:avLst/>
              </a:prstGeom>
              <a:blipFill rotWithShape="0">
                <a:blip r:embed="rId2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CF05DB5C-ECC8-4C19-0739-8257317318A2}"/>
                  </a:ext>
                </a:extLst>
              </p:cNvPr>
              <p:cNvSpPr/>
              <p:nvPr/>
            </p:nvSpPr>
            <p:spPr>
              <a:xfrm>
                <a:off x="9185209" y="5101384"/>
                <a:ext cx="689702" cy="59325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q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CF05DB5C-ECC8-4C19-0739-8257317318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5209" y="5101384"/>
                <a:ext cx="689702" cy="593253"/>
              </a:xfrm>
              <a:prstGeom prst="rect">
                <a:avLst/>
              </a:prstGeom>
              <a:blipFill rotWithShape="0">
                <a:blip r:embed="rId2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A8A477A9-E0CC-E2CC-0EF8-5FE41ABD5EE9}"/>
                  </a:ext>
                </a:extLst>
              </p:cNvPr>
              <p:cNvSpPr/>
              <p:nvPr/>
            </p:nvSpPr>
            <p:spPr>
              <a:xfrm>
                <a:off x="10388994" y="5110109"/>
                <a:ext cx="689702" cy="59325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A8A477A9-E0CC-E2CC-0EF8-5FE41ABD5EE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88994" y="5110109"/>
                <a:ext cx="689702" cy="593253"/>
              </a:xfrm>
              <a:prstGeom prst="rect">
                <a:avLst/>
              </a:prstGeom>
              <a:blipFill rotWithShape="0">
                <a:blip r:embed="rId2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8F14F3E8-D4FB-FD44-E79E-237C3A2F338D}"/>
                  </a:ext>
                </a:extLst>
              </p:cNvPr>
              <p:cNvSpPr/>
              <p:nvPr/>
            </p:nvSpPr>
            <p:spPr>
              <a:xfrm>
                <a:off x="11023548" y="5107880"/>
                <a:ext cx="689702" cy="59325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q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8F14F3E8-D4FB-FD44-E79E-237C3A2F338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23548" y="5107880"/>
                <a:ext cx="689702" cy="593253"/>
              </a:xfrm>
              <a:prstGeom prst="rect">
                <a:avLst/>
              </a:prstGeom>
              <a:blipFill rotWithShape="0">
                <a:blip r:embed="rId2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77350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5859 3.7037E-6 L -0.00781 3.7037E-6 " pathEditMode="relative" rAng="0" ptsTypes="AA">
                                      <p:cBhvr>
                                        <p:cTn id="52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20" y="0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5859 0 L -0.00781 0 " pathEditMode="relative" rAng="0" ptsTypes="AA">
                                      <p:cBhvr>
                                        <p:cTn id="54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20" y="0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5859 -3.33333E-6 L -0.00782 -3.33333E-6 " pathEditMode="relative" rAng="0" ptsTypes="AA">
                                      <p:cBhvr>
                                        <p:cTn id="56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2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" grpId="0" animBg="1"/>
      <p:bldP spid="19" grpId="0" animBg="1"/>
      <p:bldP spid="20" grpId="0"/>
      <p:bldP spid="26" grpId="0"/>
      <p:bldP spid="57" grpId="0"/>
      <p:bldP spid="16" grpId="0"/>
      <p:bldP spid="17" grpId="0"/>
      <p:bldP spid="18" grpId="0"/>
      <p:bldP spid="3" grpId="0" animBg="1"/>
      <p:bldP spid="3" grpId="1" animBg="1"/>
      <p:bldP spid="8" grpId="0" animBg="1"/>
      <p:bldP spid="8" grpId="1" animBg="1"/>
      <p:bldP spid="9" grpId="0"/>
      <p:bldP spid="12" grpId="0" animBg="1"/>
      <p:bldP spid="12" grpId="1" animBg="1"/>
      <p:bldP spid="15" grpId="0" animBg="1"/>
      <p:bldP spid="15" grpId="1" animBg="1"/>
      <p:bldP spid="21" grpId="0" animBg="1"/>
      <p:bldP spid="21" grpId="1" animBg="1"/>
      <p:bldP spid="24" grpId="0" animBg="1"/>
      <p:bldP spid="24" grpId="1" animBg="1"/>
      <p:bldP spid="25" grpId="0"/>
      <p:bldP spid="55" grpId="0"/>
      <p:bldP spid="56" grpId="0"/>
      <p:bldP spid="58" grpId="0"/>
      <p:bldP spid="59" grpId="0"/>
      <p:bldP spid="60" grpId="0"/>
      <p:bldP spid="61" grpId="0"/>
    </p:bld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05EEC38D-B69A-4F45-9CFB-3F832F2054F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Krishna.bhadarka@darshan.ac.in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3B892750-977A-4A19-B627-46C829D9CDA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9624109205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DDD3C75D-9CAD-401D-B6F2-D687EEC3CD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Department of Humanities &amp; Science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D6DA44CB-50AE-4D51-AC18-61617625288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err="1"/>
              <a:t>Prof.Krishna</a:t>
            </a:r>
            <a:r>
              <a:rPr lang="en-US" dirty="0"/>
              <a:t> </a:t>
            </a:r>
            <a:r>
              <a:rPr lang="en-US" dirty="0" err="1"/>
              <a:t>J.Bhadarka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 Placeholder 19">
                <a:extLst>
                  <a:ext uri="{FF2B5EF4-FFF2-40B4-BE49-F238E27FC236}">
                    <a16:creationId xmlns:a16="http://schemas.microsoft.com/office/drawing/2014/main" id="{FF5B8673-7BA1-4EA7-991A-5F4DCD3054D0}"/>
                  </a:ext>
                </a:extLst>
              </p:cNvPr>
              <p:cNvSpPr>
                <a:spLocks noGrp="1"/>
              </p:cNvSpPr>
              <p:nvPr>
                <p:ph type="body" sz="quarter" idx="16"/>
              </p:nvPr>
            </p:nvSpPr>
            <p:spPr/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en-US" dirty="0"/>
                  <a:t>B.Tech.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→ </m:t>
                    </m:r>
                  </m:oMath>
                </a14:m>
                <a:r>
                  <a:rPr lang="en-US" dirty="0"/>
                  <a:t>1</a:t>
                </a:r>
                <a:r>
                  <a:rPr lang="en-US" baseline="30000" dirty="0"/>
                  <a:t>st</a:t>
                </a:r>
                <a:r>
                  <a:rPr lang="en-US" dirty="0"/>
                  <a:t> Semester</a:t>
                </a:r>
              </a:p>
              <a:p>
                <a:pPr>
                  <a:lnSpc>
                    <a:spcPct val="125000"/>
                  </a:lnSpc>
                </a:pPr>
                <a:r>
                  <a:rPr lang="en-US" b="1" dirty="0"/>
                  <a:t>Mathematics – I (</a:t>
                </a:r>
                <a:r>
                  <a:rPr lang="en-US" dirty="0"/>
                  <a:t>2301HS101</a:t>
                </a:r>
                <a:r>
                  <a:rPr lang="en-US" b="1" dirty="0"/>
                  <a:t>)</a:t>
                </a:r>
              </a:p>
            </p:txBody>
          </p:sp>
        </mc:Choice>
        <mc:Fallback xmlns="">
          <p:sp>
            <p:nvSpPr>
              <p:cNvPr id="20" name="Text Placeholder 19">
                <a:extLst>
                  <a:ext uri="{FF2B5EF4-FFF2-40B4-BE49-F238E27FC236}">
                    <a16:creationId xmlns:a16="http://schemas.microsoft.com/office/drawing/2014/main" id="{FF5B8673-7BA1-4EA7-991A-5F4DCD3054D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6"/>
              </p:nvPr>
            </p:nvSpPr>
            <p:spPr>
              <a:blipFill>
                <a:blip r:embed="rId2"/>
                <a:stretch>
                  <a:fillRect b="-991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47547F87-34F8-FA6C-DABE-871694874EB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/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9677FDF1-46E9-47E1-A974-B878D8645D19}"/>
              </a:ext>
            </a:extLst>
          </p:cNvPr>
          <p:cNvGrpSpPr/>
          <p:nvPr/>
        </p:nvGrpSpPr>
        <p:grpSpPr>
          <a:xfrm>
            <a:off x="26704" y="1462475"/>
            <a:ext cx="8044476" cy="3103418"/>
            <a:chOff x="-12804" y="1537545"/>
            <a:chExt cx="8044476" cy="3103418"/>
          </a:xfrm>
        </p:grpSpPr>
        <p:sp>
          <p:nvSpPr>
            <p:cNvPr id="21" name="Title 1">
              <a:extLst>
                <a:ext uri="{FF2B5EF4-FFF2-40B4-BE49-F238E27FC236}">
                  <a16:creationId xmlns:a16="http://schemas.microsoft.com/office/drawing/2014/main" id="{CA4DBECA-252D-4599-A864-6399BFFEB65B}"/>
                </a:ext>
              </a:extLst>
            </p:cNvPr>
            <p:cNvSpPr txBox="1">
              <a:spLocks/>
            </p:cNvSpPr>
            <p:nvPr/>
          </p:nvSpPr>
          <p:spPr>
            <a:xfrm>
              <a:off x="-12804" y="2160999"/>
              <a:ext cx="2594560" cy="185650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lvl="0"/>
            </a:lstStyle>
            <a:p>
              <a:r>
                <a:rPr lang="en-GB" dirty="0">
                  <a:solidFill>
                    <a:srgbClr val="ED524F"/>
                  </a:solidFill>
                </a:rPr>
                <a:t> </a:t>
              </a:r>
            </a:p>
          </p:txBody>
        </p:sp>
        <p:sp>
          <p:nvSpPr>
            <p:cNvPr id="22" name="Hexagon 21">
              <a:extLst>
                <a:ext uri="{FF2B5EF4-FFF2-40B4-BE49-F238E27FC236}">
                  <a16:creationId xmlns:a16="http://schemas.microsoft.com/office/drawing/2014/main" id="{FB21F4C4-30D4-4011-8510-CF20FEFC370B}"/>
                </a:ext>
              </a:extLst>
            </p:cNvPr>
            <p:cNvSpPr/>
            <p:nvPr/>
          </p:nvSpPr>
          <p:spPr>
            <a:xfrm rot="5400000">
              <a:off x="2457725" y="1742096"/>
              <a:ext cx="3103418" cy="2694316"/>
            </a:xfrm>
            <a:prstGeom prst="hexagon">
              <a:avLst/>
            </a:prstGeom>
            <a:noFill/>
            <a:ln w="57150">
              <a:solidFill>
                <a:schemeClr val="tx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GB" sz="4400" b="1" dirty="0">
                  <a:solidFill>
                    <a:srgbClr val="0690DF"/>
                  </a:solidFill>
                </a:rPr>
                <a:t>THANK YOU</a:t>
              </a:r>
            </a:p>
          </p:txBody>
        </p:sp>
        <p:sp>
          <p:nvSpPr>
            <p:cNvPr id="23" name="Title 1">
              <a:extLst>
                <a:ext uri="{FF2B5EF4-FFF2-40B4-BE49-F238E27FC236}">
                  <a16:creationId xmlns:a16="http://schemas.microsoft.com/office/drawing/2014/main" id="{96D0D2A0-7D7D-452B-9ADA-174886259D92}"/>
                </a:ext>
              </a:extLst>
            </p:cNvPr>
            <p:cNvSpPr txBox="1">
              <a:spLocks/>
            </p:cNvSpPr>
            <p:nvPr/>
          </p:nvSpPr>
          <p:spPr>
            <a:xfrm rot="10800000">
              <a:off x="5437112" y="2160998"/>
              <a:ext cx="2594560" cy="185650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lvl="0"/>
            </a:lstStyle>
            <a:p>
              <a:r>
                <a:rPr lang="en-GB" dirty="0">
                  <a:solidFill>
                    <a:srgbClr val="ED524F"/>
                  </a:solidFill>
                </a:rPr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936374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FA00D5-A286-E9F1-8A72-C96002079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Compound Proposition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A9E1F8-7887-8DEF-7E3A-BCDEEBFA8AA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>
                  <a:lnSpc>
                    <a:spcPct val="150000"/>
                  </a:lnSpc>
                  <a:buClr>
                    <a:srgbClr val="B84742"/>
                  </a:buClr>
                  <a:defRPr/>
                </a:pPr>
                <a:r>
                  <a:rPr lang="en-IN" dirty="0">
                    <a:latin typeface="+mj-lt"/>
                  </a:rPr>
                  <a:t>A proposition which is the </a:t>
                </a:r>
                <a:r>
                  <a:rPr lang="en-IN" b="1" dirty="0">
                    <a:solidFill>
                      <a:srgbClr val="FF0000"/>
                    </a:solidFill>
                    <a:latin typeface="+mj-lt"/>
                  </a:rPr>
                  <a:t>combination</a:t>
                </a:r>
                <a:r>
                  <a:rPr lang="en-IN" dirty="0">
                    <a:latin typeface="+mj-lt"/>
                  </a:rPr>
                  <a:t> of </a:t>
                </a:r>
                <a:r>
                  <a:rPr lang="en-IN" b="1" dirty="0">
                    <a:solidFill>
                      <a:srgbClr val="FF0000"/>
                    </a:solidFill>
                    <a:latin typeface="+mj-lt"/>
                  </a:rPr>
                  <a:t>two</a:t>
                </a:r>
                <a:r>
                  <a:rPr lang="en-IN" dirty="0">
                    <a:latin typeface="+mj-lt"/>
                  </a:rPr>
                  <a:t> or </a:t>
                </a:r>
                <a:r>
                  <a:rPr lang="en-IN" b="1" dirty="0">
                    <a:solidFill>
                      <a:srgbClr val="FF0000"/>
                    </a:solidFill>
                    <a:latin typeface="+mj-lt"/>
                  </a:rPr>
                  <a:t>more</a:t>
                </a:r>
                <a:r>
                  <a:rPr lang="en-IN" dirty="0">
                    <a:latin typeface="+mj-lt"/>
                  </a:rPr>
                  <a:t> propositions is known as compound proposition.</a:t>
                </a:r>
                <a:endPara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+mj-lt"/>
                  <a:ea typeface="Times New Roman" panose="02020603050405020304" pitchFamily="18" charset="0"/>
                  <a:cs typeface="Shruti" panose="020B0502040204020203" pitchFamily="34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GB" b="1" dirty="0">
                    <a:latin typeface="+mj-lt"/>
                    <a:cs typeface="Shruti" panose="020B0502040204020203" pitchFamily="34" charset="0"/>
                  </a:rPr>
                  <a:t>Example:</a:t>
                </a:r>
                <a:endParaRPr lang="en-IN" b="1" dirty="0">
                  <a:latin typeface="+mj-lt"/>
                  <a:cs typeface="Shruti" panose="020B0502040204020203" pitchFamily="34" charset="0"/>
                </a:endParaRP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p</m:t>
                    </m:r>
                    <m:r>
                      <a:rPr lang="en-IN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IN" i="1" dirty="0">
                        <a:latin typeface="Cambria Math" panose="02040503050406030204" pitchFamily="18" charset="0"/>
                      </a:rPr>
                      <m:t>:</m:t>
                    </m:r>
                    <m:r>
                      <m:rPr>
                        <m:nor/>
                      </m:rPr>
                      <a:rPr lang="en-IN" dirty="0">
                        <a:latin typeface="+mj-lt"/>
                      </a:rPr>
                      <m:t>The</m:t>
                    </m:r>
                    <m:r>
                      <m:rPr>
                        <m:nor/>
                      </m:rPr>
                      <a:rPr lang="en-IN" dirty="0">
                        <a:latin typeface="+mj-lt"/>
                      </a:rPr>
                      <m:t> </m:t>
                    </m:r>
                    <m:r>
                      <m:rPr>
                        <m:nor/>
                      </m:rPr>
                      <a:rPr lang="en-IN" dirty="0">
                        <a:latin typeface="+mj-lt"/>
                      </a:rPr>
                      <m:t>milk</m:t>
                    </m:r>
                    <m:r>
                      <m:rPr>
                        <m:nor/>
                      </m:rPr>
                      <a:rPr lang="en-IN" dirty="0">
                        <a:latin typeface="+mj-lt"/>
                      </a:rPr>
                      <m:t> </m:t>
                    </m:r>
                    <m:r>
                      <m:rPr>
                        <m:nor/>
                      </m:rPr>
                      <a:rPr lang="en-IN" dirty="0">
                        <a:latin typeface="+mj-lt"/>
                      </a:rPr>
                      <m:t>is</m:t>
                    </m:r>
                    <m:r>
                      <m:rPr>
                        <m:nor/>
                      </m:rPr>
                      <a:rPr lang="en-IN" dirty="0">
                        <a:latin typeface="+mj-lt"/>
                      </a:rPr>
                      <m:t> </m:t>
                    </m:r>
                    <m:r>
                      <m:rPr>
                        <m:nor/>
                      </m:rPr>
                      <a:rPr lang="en-IN" dirty="0">
                        <a:latin typeface="+mj-lt"/>
                      </a:rPr>
                      <m:t>white</m:t>
                    </m:r>
                    <m:r>
                      <m:rPr>
                        <m:nor/>
                      </m:rPr>
                      <a:rPr lang="en-IN" dirty="0">
                        <a:latin typeface="+mj-lt"/>
                      </a:rPr>
                      <m:t> </m:t>
                    </m:r>
                    <m:r>
                      <m:rPr>
                        <m:nor/>
                      </m:rPr>
                      <a:rPr lang="en-IN" b="1" dirty="0">
                        <a:solidFill>
                          <a:srgbClr val="FF0000"/>
                        </a:solidFill>
                        <a:latin typeface="+mj-lt"/>
                      </a:rPr>
                      <m:t>or</m:t>
                    </m:r>
                    <m:r>
                      <m:rPr>
                        <m:nor/>
                      </m:rPr>
                      <a:rPr lang="en-IN" dirty="0">
                        <a:latin typeface="+mj-lt"/>
                      </a:rPr>
                      <m:t> </m:t>
                    </m:r>
                    <m:r>
                      <a:rPr lang="en-IN" b="0" i="1" dirty="0">
                        <a:latin typeface="Cambria Math" panose="02040503050406030204" pitchFamily="18" charset="0"/>
                      </a:rPr>
                      <m:t>6+5=11</m:t>
                    </m:r>
                    <m:r>
                      <a:rPr lang="en-IN" b="0" i="1" dirty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i="1" dirty="0">
                  <a:latin typeface="+mj-lt"/>
                </a:endParaRP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q</m:t>
                    </m:r>
                    <m:r>
                      <a:rPr lang="en-IN" dirty="0">
                        <a:latin typeface="Cambria Math" panose="02040503050406030204" pitchFamily="18" charset="0"/>
                      </a:rPr>
                      <m:t> : </m:t>
                    </m:r>
                  </m:oMath>
                </a14:m>
                <a:r>
                  <a:rPr lang="en-IN" dirty="0">
                    <a:latin typeface="+mj-lt"/>
                  </a:rPr>
                  <a:t>Roses are red </a:t>
                </a:r>
                <a:r>
                  <a:rPr lang="en-IN" b="1" dirty="0">
                    <a:solidFill>
                      <a:srgbClr val="FF0000"/>
                    </a:solidFill>
                    <a:latin typeface="+mj-lt"/>
                  </a:rPr>
                  <a:t>and</a:t>
                </a:r>
                <a:r>
                  <a:rPr lang="en-IN" dirty="0">
                    <a:latin typeface="+mj-lt"/>
                  </a:rPr>
                  <a:t> Violets are blue.</a:t>
                </a:r>
                <a:endParaRPr lang="en-US" i="0" dirty="0">
                  <a:latin typeface="+mj-lt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A2A9E1F8-7887-8DEF-7E3A-BCDEEBFA8A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71" r="-10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51733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</a:t>
            </a:r>
            <a:r>
              <a:rPr lang="en-IN" dirty="0"/>
              <a:t>ruth Values of Proposition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ontent Placeholder 20">
                <a:extLst>
                  <a:ext uri="{FF2B5EF4-FFF2-40B4-BE49-F238E27FC236}">
                    <a16:creationId xmlns:a16="http://schemas.microsoft.com/office/drawing/2014/main" id="{CA3B1FC9-DAA8-A33E-6C24-1E1FE85EB60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lnSpc>
                    <a:spcPct val="150000"/>
                  </a:lnSpc>
                </a:pPr>
                <a:r>
                  <a:rPr kumimoji="0" lang="en-IN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Roboto Condensed"/>
                    <a:ea typeface="+mn-ea"/>
                    <a:cs typeface="+mn-cs"/>
                  </a:rPr>
                  <a:t>There are two types of truth values of proposition which are</a:t>
                </a: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IN" b="1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𝐓</m:t>
                    </m:r>
                  </m:oMath>
                </a14:m>
                <a:endParaRPr lang="en-IN" b="1" dirty="0">
                  <a:solidFill>
                    <a:srgbClr val="FF0000"/>
                  </a:solidFill>
                </a:endParaRP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IN" b="1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𝐅</m:t>
                    </m:r>
                  </m:oMath>
                </a14:m>
                <a:endParaRPr lang="en-IN" b="1" dirty="0">
                  <a:solidFill>
                    <a:srgbClr val="FF0000"/>
                  </a:solidFill>
                </a:endParaRPr>
              </a:p>
              <a:p>
                <a:pPr>
                  <a:lnSpc>
                    <a:spcPct val="150000"/>
                  </a:lnSpc>
                </a:pPr>
                <a:r>
                  <a:rPr kumimoji="0" lang="en-IN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Roboto Condensed"/>
                    <a:ea typeface="+mn-ea"/>
                    <a:cs typeface="+mn-cs"/>
                  </a:rPr>
                  <a:t>If proposition is true, then truth value of proposition is </a:t>
                </a:r>
                <a:r>
                  <a:rPr kumimoji="0" lang="en-IN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</a:rPr>
                  <a:t>T.</a:t>
                </a:r>
              </a:p>
              <a:p>
                <a:pPr>
                  <a:lnSpc>
                    <a:spcPct val="150000"/>
                  </a:lnSpc>
                  <a:buClr>
                    <a:srgbClr val="B84742"/>
                  </a:buClr>
                  <a:defRPr/>
                </a:pPr>
                <a:r>
                  <a:rPr kumimoji="0" lang="en-IN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Roboto Condensed"/>
                    <a:ea typeface="+mn-ea"/>
                    <a:cs typeface="+mn-cs"/>
                  </a:rPr>
                  <a:t>If proposition is false, then truth value of proposition is </a:t>
                </a:r>
                <a:r>
                  <a:rPr kumimoji="0" lang="en-IN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</a:rPr>
                  <a:t>F</a:t>
                </a:r>
                <a:r>
                  <a:rPr kumimoji="0" lang="en-IN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Roboto Condensed"/>
                    <a:ea typeface="+mn-ea"/>
                    <a:cs typeface="+mn-cs"/>
                  </a:rPr>
                  <a:t>.</a:t>
                </a:r>
                <a:r>
                  <a:rPr lang="en-GB" b="1" dirty="0">
                    <a:latin typeface="Roboto Condensed (Body)"/>
                    <a:cs typeface="Shruti" panose="020B0502040204020203" pitchFamily="34" charset="0"/>
                  </a:rPr>
                  <a:t> 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en-IN" dirty="0"/>
              </a:p>
              <a:p>
                <a:pPr lvl="1">
                  <a:lnSpc>
                    <a:spcPct val="150000"/>
                  </a:lnSpc>
                </a:pPr>
                <a:endParaRPr lang="en-IN" dirty="0"/>
              </a:p>
            </p:txBody>
          </p:sp>
        </mc:Choice>
        <mc:Fallback xmlns="">
          <p:sp>
            <p:nvSpPr>
              <p:cNvPr id="21" name="Content Placeholder 20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CA3B1FC9-DAA8-A33E-6C24-1E1FE85EB60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9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03886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</a:t>
            </a:r>
            <a:r>
              <a:rPr lang="en-IN" dirty="0"/>
              <a:t>ruth Values of Proposition (</a:t>
            </a:r>
            <a:r>
              <a:rPr lang="en-IN" dirty="0">
                <a:solidFill>
                  <a:srgbClr val="FF0000"/>
                </a:solidFill>
              </a:rPr>
              <a:t>Cont’d</a:t>
            </a:r>
            <a:r>
              <a:rPr lang="en-IN" dirty="0"/>
              <a:t>)</a:t>
            </a:r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CA3B1FC9-DAA8-A33E-6C24-1E1FE85EB6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buClr>
                <a:srgbClr val="B84742"/>
              </a:buClr>
              <a:defRPr/>
            </a:pPr>
            <a:r>
              <a:rPr lang="en-GB" b="1" dirty="0">
                <a:cs typeface="Shruti" panose="020B0502040204020203" pitchFamily="34" charset="0"/>
              </a:rPr>
              <a:t>Example:</a:t>
            </a:r>
          </a:p>
          <a:p>
            <a:pPr>
              <a:lnSpc>
                <a:spcPct val="100000"/>
              </a:lnSpc>
            </a:pPr>
            <a:endParaRPr lang="en-IN" dirty="0"/>
          </a:p>
          <a:p>
            <a:pPr lvl="1">
              <a:lnSpc>
                <a:spcPct val="100000"/>
              </a:lnSpc>
            </a:pPr>
            <a:endParaRPr lang="en-IN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2155564-95E0-D454-F90E-F1F2CCDD56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1811411"/>
              </p:ext>
            </p:extLst>
          </p:nvPr>
        </p:nvGraphicFramePr>
        <p:xfrm>
          <a:off x="477839" y="1577917"/>
          <a:ext cx="11460480" cy="216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55920">
                  <a:extLst>
                    <a:ext uri="{9D8B030D-6E8A-4147-A177-3AD203B41FA5}">
                      <a16:colId xmlns:a16="http://schemas.microsoft.com/office/drawing/2014/main" val="77253722"/>
                    </a:ext>
                  </a:extLst>
                </a:gridCol>
                <a:gridCol w="3002280">
                  <a:extLst>
                    <a:ext uri="{9D8B030D-6E8A-4147-A177-3AD203B41FA5}">
                      <a16:colId xmlns:a16="http://schemas.microsoft.com/office/drawing/2014/main" val="2731592225"/>
                    </a:ext>
                  </a:extLst>
                </a:gridCol>
                <a:gridCol w="3002280">
                  <a:extLst>
                    <a:ext uri="{9D8B030D-6E8A-4147-A177-3AD203B41FA5}">
                      <a16:colId xmlns:a16="http://schemas.microsoft.com/office/drawing/2014/main" val="3839147307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4188961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1832586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49982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BD09888-5DD3-E267-45BF-8F677CD3AFB8}"/>
                  </a:ext>
                </a:extLst>
              </p:cNvPr>
              <p:cNvSpPr txBox="1"/>
              <p:nvPr/>
            </p:nvSpPr>
            <p:spPr>
              <a:xfrm>
                <a:off x="558282" y="2402575"/>
                <a:ext cx="393192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spcBef>
                    <a:spcPts val="1000"/>
                  </a:spcBef>
                  <a:buClr>
                    <a:srgbClr val="B84742"/>
                  </a:buClr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: </m:t>
                      </m:r>
                      <m:r>
                        <a:rPr lang="en-US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9&gt;13</m:t>
                      </m:r>
                    </m:oMath>
                  </m:oMathPara>
                </a14:m>
                <a:endParaRPr kumimoji="0" lang="en-IN" sz="2800" b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1BD09888-5DD3-E267-45BF-8F677CD3AF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282" y="2402575"/>
                <a:ext cx="3931920" cy="52322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1869E4A-5B2A-6DDD-60A5-FF40ABC5C64C}"/>
                  </a:ext>
                </a:extLst>
              </p:cNvPr>
              <p:cNvSpPr txBox="1"/>
              <p:nvPr/>
            </p:nvSpPr>
            <p:spPr>
              <a:xfrm>
                <a:off x="558282" y="3097675"/>
                <a:ext cx="3326062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spcBef>
                    <a:spcPts val="1000"/>
                  </a:spcBef>
                  <a:buClr>
                    <a:srgbClr val="B84742"/>
                  </a:buClr>
                  <a:defRPr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q</m:t>
                    </m:r>
                    <m:r>
                      <a:rPr lang="en-IN" sz="2800" b="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:</m:t>
                    </m:r>
                  </m:oMath>
                </a14:m>
                <a:r>
                  <a:rPr lang="en-IN" sz="2800" i="0" dirty="0">
                    <a:solidFill>
                      <a:srgbClr val="002060"/>
                    </a:solidFill>
                  </a:rPr>
                  <a:t>  Drink it quickly</a:t>
                </a:r>
                <a:r>
                  <a:rPr lang="en-IN" sz="2800" dirty="0">
                    <a:solidFill>
                      <a:srgbClr val="002060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11869E4A-5B2A-6DDD-60A5-FF40ABC5C6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282" y="3097675"/>
                <a:ext cx="3326062" cy="523220"/>
              </a:xfrm>
              <a:prstGeom prst="rect">
                <a:avLst/>
              </a:prstGeom>
              <a:blipFill rotWithShape="0">
                <a:blip r:embed="rId4"/>
                <a:stretch>
                  <a:fillRect t="-11628" b="-31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50AF6C54-3433-6897-DB78-07EE895B814B}"/>
              </a:ext>
            </a:extLst>
          </p:cNvPr>
          <p:cNvSpPr txBox="1"/>
          <p:nvPr/>
        </p:nvSpPr>
        <p:spPr>
          <a:xfrm>
            <a:off x="558282" y="1681544"/>
            <a:ext cx="15748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ctr" defTabSz="914400" rtl="0" eaLnBrk="1" fontAlgn="auto" latinLnBrk="0" hangingPunct="1">
              <a:spcBef>
                <a:spcPts val="1000"/>
              </a:spcBef>
              <a:spcAft>
                <a:spcPts val="0"/>
              </a:spcAft>
              <a:buClr>
                <a:srgbClr val="B84742"/>
              </a:buClr>
              <a:buSzTx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+mn-ea"/>
                <a:cs typeface="+mn-cs"/>
              </a:rPr>
              <a:t>Sentence</a:t>
            </a:r>
            <a:endParaRPr kumimoji="0" lang="en-IN" sz="2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C72536C-D27C-3CE6-8027-913CB5ED1021}"/>
              </a:ext>
            </a:extLst>
          </p:cNvPr>
          <p:cNvSpPr txBox="1"/>
          <p:nvPr/>
        </p:nvSpPr>
        <p:spPr>
          <a:xfrm>
            <a:off x="5974399" y="1677417"/>
            <a:ext cx="293624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ctr" defTabSz="914400" rtl="0" eaLnBrk="1" fontAlgn="auto" latinLnBrk="0" hangingPunct="1">
              <a:spcBef>
                <a:spcPts val="1000"/>
              </a:spcBef>
              <a:spcAft>
                <a:spcPts val="0"/>
              </a:spcAft>
              <a:buClr>
                <a:srgbClr val="B84742"/>
              </a:buClr>
              <a:buSzTx/>
              <a:tabLst/>
              <a:defRPr/>
            </a:pPr>
            <a:r>
              <a:rPr lang="en-US" sz="2800" b="1" noProof="0" dirty="0">
                <a:solidFill>
                  <a:schemeClr val="bg1"/>
                </a:solidFill>
              </a:rPr>
              <a:t>True / False / None</a:t>
            </a:r>
            <a:endParaRPr kumimoji="0" lang="en-IN" sz="2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A829BE9-4DEA-CEC1-FEF3-E76E4C38333A}"/>
              </a:ext>
            </a:extLst>
          </p:cNvPr>
          <p:cNvSpPr txBox="1"/>
          <p:nvPr/>
        </p:nvSpPr>
        <p:spPr>
          <a:xfrm>
            <a:off x="9154479" y="1665985"/>
            <a:ext cx="268224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ctr" defTabSz="914400" rtl="0" eaLnBrk="1" fontAlgn="auto" latinLnBrk="0" hangingPunct="1">
              <a:spcBef>
                <a:spcPts val="1000"/>
              </a:spcBef>
              <a:spcAft>
                <a:spcPts val="0"/>
              </a:spcAft>
              <a:buClr>
                <a:srgbClr val="B84742"/>
              </a:buClr>
              <a:buSzTx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Truth Value</a:t>
            </a:r>
            <a:endParaRPr kumimoji="0" lang="en-IN" sz="2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BEC9DBF-AAFF-E912-03E2-F14AEC5AC0E4}"/>
              </a:ext>
            </a:extLst>
          </p:cNvPr>
          <p:cNvSpPr txBox="1"/>
          <p:nvPr/>
        </p:nvSpPr>
        <p:spPr>
          <a:xfrm>
            <a:off x="5941036" y="2394765"/>
            <a:ext cx="298195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R="0" lvl="0" algn="just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B84742"/>
              </a:buClr>
              <a:buSzTx/>
              <a:tabLst/>
              <a:defRPr kumimoji="0" sz="2800" b="0" i="0" u="none" strike="noStrike" cap="none" spc="0" normalizeH="0" baseline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Roboto Condensed (Body)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dirty="0">
                <a:latin typeface="+mn-lt"/>
              </a:rPr>
              <a:t>False</a:t>
            </a:r>
            <a:endParaRPr lang="en-IN" dirty="0">
              <a:latin typeface="+mn-lt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6192109-41EB-FCDC-B07F-DF27F2F8D8F7}"/>
              </a:ext>
            </a:extLst>
          </p:cNvPr>
          <p:cNvSpPr txBox="1"/>
          <p:nvPr/>
        </p:nvSpPr>
        <p:spPr>
          <a:xfrm>
            <a:off x="5963895" y="3099756"/>
            <a:ext cx="293624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R="0" lvl="0" algn="just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B84742"/>
              </a:buClr>
              <a:buSzTx/>
              <a:tabLst/>
              <a:defRPr kumimoji="0" sz="2800" b="0" i="0" u="none" strike="noStrike" cap="none" spc="0" normalizeH="0" baseline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Roboto Condensed (Body)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dirty="0">
                <a:latin typeface="+mn-lt"/>
              </a:rPr>
              <a:t>None</a:t>
            </a:r>
            <a:endParaRPr lang="en-IN" dirty="0"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5C53086-6158-35C1-1FD6-55D04008847C}"/>
                  </a:ext>
                </a:extLst>
              </p:cNvPr>
              <p:cNvSpPr txBox="1"/>
              <p:nvPr/>
            </p:nvSpPr>
            <p:spPr>
              <a:xfrm>
                <a:off x="8956359" y="2402575"/>
                <a:ext cx="293624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marR="0" lvl="0" algn="just" fontAlgn="auto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B84742"/>
                  </a:buClr>
                  <a:buSzTx/>
                  <a:tabLst/>
                  <a:defRPr kumimoji="0" sz="2800" b="0" i="0" u="none" strike="noStrike" cap="none" spc="0" normalizeH="0" baseline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Roboto Condensed (Body)"/>
                  </a:defRPr>
                </a:lvl1pPr>
              </a:lstStyle>
              <a:p>
                <a:pPr algn="ctr"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𝐅</m:t>
                      </m:r>
                    </m:oMath>
                  </m:oMathPara>
                </a14:m>
                <a:endParaRPr lang="en-IN" b="1" dirty="0">
                  <a:solidFill>
                    <a:srgbClr val="FF0000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25C53086-6158-35C1-1FD6-55D0400884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6359" y="2402575"/>
                <a:ext cx="2936240" cy="52322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FCF6FD0E-1C5F-F7E6-C685-1630A718BF77}"/>
              </a:ext>
            </a:extLst>
          </p:cNvPr>
          <p:cNvSpPr txBox="1"/>
          <p:nvPr/>
        </p:nvSpPr>
        <p:spPr>
          <a:xfrm>
            <a:off x="8910639" y="3092233"/>
            <a:ext cx="302768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R="0" lvl="0" algn="just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B84742"/>
              </a:buClr>
              <a:buSzTx/>
              <a:tabLst/>
              <a:defRPr kumimoji="0" sz="2800" b="0" i="0" u="none" strike="noStrike" cap="none" spc="0" normalizeH="0" baseline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Roboto Condensed (Body)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b="1" dirty="0">
                <a:solidFill>
                  <a:srgbClr val="FF0000"/>
                </a:solidFill>
                <a:latin typeface="+mn-lt"/>
              </a:rPr>
              <a:t>No Truth Value</a:t>
            </a:r>
            <a:endParaRPr lang="en-IN" b="1" dirty="0">
              <a:solidFill>
                <a:srgbClr val="FF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39972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uiExpand="1" build="p"/>
      <p:bldP spid="7" grpId="0"/>
      <p:bldP spid="11" grpId="0"/>
      <p:bldP spid="14" grpId="0"/>
      <p:bldP spid="15" grpId="0"/>
      <p:bldP spid="16" grpId="0"/>
      <p:bldP spid="18" grpId="0"/>
      <p:bldP spid="20" grpId="0"/>
      <p:bldP spid="29" grpId="0"/>
      <p:bldP spid="3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 1 ⇝ Example 1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A2F0693-7E5E-7712-8F05-5C3195B8CF4D}"/>
                  </a:ext>
                </a:extLst>
              </p:cNvPr>
              <p:cNvSpPr txBox="1"/>
              <p:nvPr/>
            </p:nvSpPr>
            <p:spPr>
              <a:xfrm>
                <a:off x="1927945" y="857420"/>
                <a:ext cx="5710218" cy="246221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spAutoFit/>
              </a:bodyPr>
              <a:lstStyle>
                <a:defPPr>
                  <a:defRPr lang="en-US"/>
                </a:defPPr>
                <a:lvl1pPr algn="ctr">
                  <a:defRPr sz="2800">
                    <a:solidFill>
                      <a:srgbClr val="002060"/>
                    </a:solidFill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pPr algn="l"/>
                <a:r>
                  <a:rPr lang="en-IN" dirty="0"/>
                  <a:t>Which of the following are proposition?</a:t>
                </a:r>
              </a:p>
              <a:p>
                <a:pPr marL="514350" indent="-514350" algn="l">
                  <a:lnSpc>
                    <a:spcPct val="150000"/>
                  </a:lnSpc>
                  <a:buAutoNum type="arabicPeriod"/>
                </a:pPr>
                <a:r>
                  <a:rPr lang="en-IN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i="0" dirty="0" smtClean="0">
                        <a:latin typeface="Cambria Math" panose="02040503050406030204" pitchFamily="18" charset="0"/>
                      </a:rPr>
                      <m:t>p</m:t>
                    </m:r>
                    <m:r>
                      <a:rPr lang="en-IN" i="0" dirty="0" smtClean="0">
                        <a:latin typeface="Cambria Math" panose="02040503050406030204" pitchFamily="18" charset="0"/>
                      </a:rPr>
                      <m:t> : </m:t>
                    </m:r>
                  </m:oMath>
                </a14:m>
                <a:r>
                  <a:rPr lang="en-IN" dirty="0"/>
                  <a:t>Calcutta is capital of India.</a:t>
                </a:r>
              </a:p>
              <a:p>
                <a:pPr marL="514350" indent="-514350" algn="l">
                  <a:lnSpc>
                    <a:spcPct val="150000"/>
                  </a:lnSpc>
                  <a:buAutoNum type="arabicPeriod"/>
                </a:pPr>
                <a:r>
                  <a:rPr lang="en-US" b="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q</m:t>
                    </m:r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 :</m:t>
                    </m:r>
                    <m:r>
                      <m:rPr>
                        <m:sty m:val="p"/>
                      </m:rPr>
                      <a:rPr lang="en-US" dirty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+2=5 </m:t>
                    </m:r>
                    <m:r>
                      <m:rPr>
                        <m:sty m:val="p"/>
                      </m:rPr>
                      <a:rPr lang="en-US" dirty="0">
                        <a:latin typeface="Cambria Math" panose="02040503050406030204" pitchFamily="18" charset="0"/>
                      </a:rPr>
                      <m:t>if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dirty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=1.</m:t>
                    </m:r>
                  </m:oMath>
                </a14:m>
                <a:endParaRPr lang="en-IN" dirty="0"/>
              </a:p>
              <a:p>
                <a:pPr marL="514350" indent="-514350" algn="l">
                  <a:lnSpc>
                    <a:spcPct val="150000"/>
                  </a:lnSpc>
                  <a:buAutoNum type="arabicPeriod"/>
                </a:pPr>
                <a:r>
                  <a:rPr lang="en-US" b="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r</m:t>
                    </m:r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 :</m:t>
                    </m:r>
                    <m:r>
                      <m:rPr>
                        <m:sty m:val="p"/>
                      </m:rPr>
                      <a:rPr lang="en-IN" dirty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IN" dirty="0">
                        <a:latin typeface="Cambria Math" panose="02040503050406030204" pitchFamily="18" charset="0"/>
                      </a:rPr>
                      <m:t>+3=8</m:t>
                    </m:r>
                  </m:oMath>
                </a14:m>
                <a:r>
                  <a:rPr lang="en-IN" dirty="0"/>
                  <a:t>.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7A2F0693-7E5E-7712-8F05-5C3195B8CF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7945" y="857420"/>
                <a:ext cx="5710218" cy="2462213"/>
              </a:xfrm>
              <a:prstGeom prst="rect">
                <a:avLst/>
              </a:prstGeom>
              <a:blipFill rotWithShape="0">
                <a:blip r:embed="rId2"/>
                <a:stretch>
                  <a:fillRect l="-2134" t="-2228" r="-1067" b="-371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7050F2C-FA00-1CD2-2793-C3E6D378F8D8}"/>
              </a:ext>
            </a:extLst>
          </p:cNvPr>
          <p:cNvSpPr/>
          <p:nvPr/>
        </p:nvSpPr>
        <p:spPr>
          <a:xfrm>
            <a:off x="117831" y="857420"/>
            <a:ext cx="1810115" cy="483098"/>
          </a:xfrm>
          <a:prstGeom prst="roundRect">
            <a:avLst/>
          </a:pr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Question </a:t>
            </a:r>
            <a:endParaRPr lang="en-IN" sz="2800" b="1" dirty="0">
              <a:solidFill>
                <a:schemeClr val="bg1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1D43792-E443-AC71-0590-60AA150051ED}"/>
              </a:ext>
            </a:extLst>
          </p:cNvPr>
          <p:cNvSpPr/>
          <p:nvPr/>
        </p:nvSpPr>
        <p:spPr>
          <a:xfrm>
            <a:off x="117830" y="3319633"/>
            <a:ext cx="1810115" cy="498529"/>
          </a:xfrm>
          <a:prstGeom prst="roundRect">
            <a:avLst/>
          </a:pr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Solution</a:t>
            </a:r>
            <a:endParaRPr lang="en-IN" sz="2800" b="1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A4EB6AE-D544-9398-2AB2-2B84DEDC9F17}"/>
              </a:ext>
            </a:extLst>
          </p:cNvPr>
          <p:cNvSpPr txBox="1"/>
          <p:nvPr/>
        </p:nvSpPr>
        <p:spPr>
          <a:xfrm>
            <a:off x="117830" y="3968451"/>
            <a:ext cx="4957787" cy="18158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2800">
                <a:solidFill>
                  <a:srgbClr val="002060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/>
            <a:r>
              <a:rPr lang="en-US" b="1" dirty="0"/>
              <a:t>1.  p : Calcutta is capital of India.</a:t>
            </a:r>
          </a:p>
          <a:p>
            <a:pPr marL="9017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This is false statement. </a:t>
            </a:r>
          </a:p>
          <a:p>
            <a:pPr marL="9017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So, It is a proposition.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10516A0-DFEA-6EB1-F0EE-ED1E6593A56C}"/>
                  </a:ext>
                </a:extLst>
              </p:cNvPr>
              <p:cNvSpPr txBox="1"/>
              <p:nvPr/>
            </p:nvSpPr>
            <p:spPr>
              <a:xfrm>
                <a:off x="6096000" y="3968451"/>
                <a:ext cx="4656459" cy="181588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spAutoFit/>
              </a:bodyPr>
              <a:lstStyle>
                <a:defPPr>
                  <a:defRPr lang="en-US"/>
                </a:defPPr>
                <a:lvl1pPr algn="ctr">
                  <a:defRPr sz="2800">
                    <a:solidFill>
                      <a:srgbClr val="002060"/>
                    </a:solidFill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pPr algn="l"/>
                <a:r>
                  <a:rPr lang="en-US" b="1" dirty="0"/>
                  <a:t>2. 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𝐪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 :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b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b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b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𝐢𝐟</m:t>
                    </m:r>
                    <m:r>
                      <a:rPr lang="en-US" b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b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b="1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b="1" dirty="0"/>
              </a:p>
              <a:p>
                <a:pPr marL="984250" indent="-457200" algn="l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/>
                  <a:t>This is false statement. </a:t>
                </a:r>
              </a:p>
              <a:p>
                <a:pPr marL="984250" indent="-457200" algn="l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/>
                  <a:t>So, It is a proposition.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010516A0-DFEA-6EB1-F0EE-ED1E6593A5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3968451"/>
                <a:ext cx="4656459" cy="1815882"/>
              </a:xfrm>
              <a:prstGeom prst="rect">
                <a:avLst/>
              </a:prstGeom>
              <a:blipFill rotWithShape="0">
                <a:blip r:embed="rId3"/>
                <a:stretch>
                  <a:fillRect l="-2618" t="-3020" b="-503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8821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5" grpId="0" animBg="1"/>
      <p:bldP spid="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 1 ⇝ Example 1</a:t>
            </a:r>
            <a:r>
              <a:rPr lang="en-IN" dirty="0"/>
              <a:t>(</a:t>
            </a:r>
            <a:r>
              <a:rPr lang="en-IN" dirty="0">
                <a:solidFill>
                  <a:srgbClr val="FF0000"/>
                </a:solidFill>
              </a:rPr>
              <a:t>Cont’d</a:t>
            </a:r>
            <a:r>
              <a:rPr lang="en-IN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A2F0693-7E5E-7712-8F05-5C3195B8CF4D}"/>
                  </a:ext>
                </a:extLst>
              </p:cNvPr>
              <p:cNvSpPr txBox="1"/>
              <p:nvPr/>
            </p:nvSpPr>
            <p:spPr>
              <a:xfrm>
                <a:off x="1927945" y="857420"/>
                <a:ext cx="5710218" cy="246221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spAutoFit/>
              </a:bodyPr>
              <a:lstStyle>
                <a:defPPr>
                  <a:defRPr lang="en-US"/>
                </a:defPPr>
                <a:lvl1pPr algn="ctr">
                  <a:defRPr sz="2800">
                    <a:solidFill>
                      <a:srgbClr val="002060"/>
                    </a:solidFill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pPr algn="l"/>
                <a:r>
                  <a:rPr lang="en-IN" dirty="0"/>
                  <a:t>Which of the following are proposition?</a:t>
                </a:r>
              </a:p>
              <a:p>
                <a:pPr marL="514350" indent="-514350" algn="l">
                  <a:lnSpc>
                    <a:spcPct val="150000"/>
                  </a:lnSpc>
                  <a:buAutoNum type="arabicPeriod"/>
                </a:pPr>
                <a:r>
                  <a:rPr lang="en-IN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i="0" dirty="0" smtClean="0">
                        <a:latin typeface="Cambria Math" panose="02040503050406030204" pitchFamily="18" charset="0"/>
                      </a:rPr>
                      <m:t>p</m:t>
                    </m:r>
                    <m:r>
                      <a:rPr lang="en-IN" i="0" dirty="0" smtClean="0">
                        <a:latin typeface="Cambria Math" panose="02040503050406030204" pitchFamily="18" charset="0"/>
                      </a:rPr>
                      <m:t> : </m:t>
                    </m:r>
                  </m:oMath>
                </a14:m>
                <a:r>
                  <a:rPr lang="en-IN" dirty="0"/>
                  <a:t>Calcutta is capital of India.</a:t>
                </a:r>
              </a:p>
              <a:p>
                <a:pPr marL="514350" indent="-514350" algn="l">
                  <a:lnSpc>
                    <a:spcPct val="150000"/>
                  </a:lnSpc>
                  <a:buAutoNum type="arabicPeriod"/>
                </a:pPr>
                <a:r>
                  <a:rPr lang="en-US" b="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q</m:t>
                    </m:r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 :</m:t>
                    </m:r>
                    <m:r>
                      <m:rPr>
                        <m:sty m:val="p"/>
                      </m:rPr>
                      <a:rPr lang="en-US" dirty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+2=5 </m:t>
                    </m:r>
                    <m:r>
                      <m:rPr>
                        <m:sty m:val="p"/>
                      </m:rPr>
                      <a:rPr lang="en-US" dirty="0">
                        <a:latin typeface="Cambria Math" panose="02040503050406030204" pitchFamily="18" charset="0"/>
                      </a:rPr>
                      <m:t>if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dirty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=1.</m:t>
                    </m:r>
                  </m:oMath>
                </a14:m>
                <a:endParaRPr lang="en-IN" dirty="0"/>
              </a:p>
              <a:p>
                <a:pPr marL="514350" indent="-514350" algn="l">
                  <a:lnSpc>
                    <a:spcPct val="150000"/>
                  </a:lnSpc>
                  <a:buAutoNum type="arabicPeriod"/>
                </a:pPr>
                <a:r>
                  <a:rPr lang="en-US" b="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r</m:t>
                    </m:r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 :</m:t>
                    </m:r>
                    <m:r>
                      <m:rPr>
                        <m:sty m:val="p"/>
                      </m:rPr>
                      <a:rPr lang="en-IN" dirty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IN" dirty="0">
                        <a:latin typeface="Cambria Math" panose="02040503050406030204" pitchFamily="18" charset="0"/>
                      </a:rPr>
                      <m:t>+3=8</m:t>
                    </m:r>
                  </m:oMath>
                </a14:m>
                <a:r>
                  <a:rPr lang="en-IN" dirty="0"/>
                  <a:t>.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7A2F0693-7E5E-7712-8F05-5C3195B8CF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7945" y="857420"/>
                <a:ext cx="5710218" cy="2462213"/>
              </a:xfrm>
              <a:prstGeom prst="rect">
                <a:avLst/>
              </a:prstGeom>
              <a:blipFill rotWithShape="0">
                <a:blip r:embed="rId2"/>
                <a:stretch>
                  <a:fillRect l="-2134" t="-2228" r="-1067" b="-371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7050F2C-FA00-1CD2-2793-C3E6D378F8D8}"/>
              </a:ext>
            </a:extLst>
          </p:cNvPr>
          <p:cNvSpPr/>
          <p:nvPr/>
        </p:nvSpPr>
        <p:spPr>
          <a:xfrm>
            <a:off x="117831" y="857420"/>
            <a:ext cx="1810115" cy="483098"/>
          </a:xfrm>
          <a:prstGeom prst="roundRect">
            <a:avLst/>
          </a:pr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Question </a:t>
            </a:r>
            <a:endParaRPr lang="en-IN" sz="2800" b="1" dirty="0">
              <a:solidFill>
                <a:schemeClr val="bg1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1D43792-E443-AC71-0590-60AA150051ED}"/>
              </a:ext>
            </a:extLst>
          </p:cNvPr>
          <p:cNvSpPr/>
          <p:nvPr/>
        </p:nvSpPr>
        <p:spPr>
          <a:xfrm>
            <a:off x="117830" y="3319633"/>
            <a:ext cx="1810115" cy="498529"/>
          </a:xfrm>
          <a:prstGeom prst="roundRect">
            <a:avLst/>
          </a:pr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Solution</a:t>
            </a:r>
            <a:endParaRPr lang="en-IN" sz="28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A4EB6AE-D544-9398-2AB2-2B84DEDC9F17}"/>
                  </a:ext>
                </a:extLst>
              </p:cNvPr>
              <p:cNvSpPr txBox="1"/>
              <p:nvPr/>
            </p:nvSpPr>
            <p:spPr>
              <a:xfrm>
                <a:off x="117830" y="3968451"/>
                <a:ext cx="5331500" cy="246221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spAutoFit/>
              </a:bodyPr>
              <a:lstStyle>
                <a:defPPr>
                  <a:defRPr lang="en-US"/>
                </a:defPPr>
                <a:lvl1pPr algn="ctr">
                  <a:defRPr sz="2800">
                    <a:solidFill>
                      <a:srgbClr val="002060"/>
                    </a:solidFill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pPr algn="l"/>
                <a:r>
                  <a:rPr lang="en-US" b="1" dirty="0">
                    <a:latin typeface="+mj-lt"/>
                  </a:rPr>
                  <a:t>3.  </a:t>
                </a:r>
                <a14:m>
                  <m:oMath xmlns:m="http://schemas.openxmlformats.org/officeDocument/2006/math">
                    <m:r>
                      <a:rPr lang="en-US" b="1" dirty="0">
                        <a:latin typeface="Cambria Math" panose="02040503050406030204" pitchFamily="18" charset="0"/>
                      </a:rPr>
                      <m:t>𝐫</m:t>
                    </m:r>
                    <m:r>
                      <a:rPr lang="en-US" b="1" dirty="0">
                        <a:latin typeface="Cambria Math" panose="02040503050406030204" pitchFamily="18" charset="0"/>
                      </a:rPr>
                      <m:t> :</m:t>
                    </m:r>
                    <m:r>
                      <a:rPr lang="en-US" b="1" dirty="0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b="1" dirty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1" dirty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b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dirty="0">
                        <a:latin typeface="Cambria Math" panose="02040503050406030204" pitchFamily="18" charset="0"/>
                      </a:rPr>
                      <m:t>𝟖</m:t>
                    </m:r>
                    <m:r>
                      <a:rPr lang="en-US" b="1" dirty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b="1" dirty="0">
                  <a:latin typeface="+mj-lt"/>
                </a:endParaRPr>
              </a:p>
              <a:p>
                <a:pPr marL="901700" indent="-457200" algn="l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+mj-lt"/>
                  </a:rPr>
                  <a:t>It depends on value of x. </a:t>
                </a:r>
              </a:p>
              <a:p>
                <a:pPr marL="901700" indent="-457200" algn="l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+mj-lt"/>
                  </a:rPr>
                  <a:t>So, It is neither true nor false.</a:t>
                </a:r>
              </a:p>
              <a:p>
                <a:pPr marL="901700" indent="-457200" algn="l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+mj-lt"/>
                  </a:rPr>
                  <a:t>So, It is not a proposition.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xmlns="" id="{FA4EB6AE-D544-9398-2AB2-2B84DEDC9F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830" y="3968451"/>
                <a:ext cx="5331500" cy="2462213"/>
              </a:xfrm>
              <a:prstGeom prst="rect">
                <a:avLst/>
              </a:prstGeom>
              <a:blipFill rotWithShape="0">
                <a:blip r:embed="rId3"/>
                <a:stretch>
                  <a:fillRect l="-2286" t="-2228" b="-371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9486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 1 ⇝ Example 2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A2F0693-7E5E-7712-8F05-5C3195B8CF4D}"/>
                  </a:ext>
                </a:extLst>
              </p:cNvPr>
              <p:cNvSpPr txBox="1"/>
              <p:nvPr/>
            </p:nvSpPr>
            <p:spPr>
              <a:xfrm>
                <a:off x="1927945" y="857420"/>
                <a:ext cx="10035119" cy="267765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spAutoFit/>
              </a:bodyPr>
              <a:lstStyle>
                <a:defPPr>
                  <a:defRPr lang="en-US"/>
                </a:defPPr>
                <a:lvl1pPr algn="ctr">
                  <a:defRPr sz="2800">
                    <a:solidFill>
                      <a:srgbClr val="002060"/>
                    </a:solidFill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pPr algn="l"/>
                <a:r>
                  <a:rPr lang="en-US" dirty="0"/>
                  <a:t>Assign the truth values of the following sentences if it is proposition ?</a:t>
                </a:r>
                <a:endParaRPr lang="en-IN" dirty="0"/>
              </a:p>
              <a:p>
                <a:pPr marL="514350" indent="-514350" algn="l">
                  <a:lnSpc>
                    <a:spcPct val="125000"/>
                  </a:lnSpc>
                  <a:buAutoNum type="arabicPeriod"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 : 4+2=6</m:t>
                    </m:r>
                  </m:oMath>
                </a14:m>
                <a:endParaRPr lang="en-IN" dirty="0"/>
              </a:p>
              <a:p>
                <a:pPr marL="514350" indent="-514350" algn="l">
                  <a:lnSpc>
                    <a:spcPct val="125000"/>
                  </a:lnSpc>
                  <a:buAutoNum type="arabicPeriod"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>
                        <a:latin typeface="Cambria Math" panose="02040503050406030204" pitchFamily="18" charset="0"/>
                      </a:rPr>
                      <m:t>q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 : 5 </m:t>
                    </m:r>
                  </m:oMath>
                </a14:m>
                <a:r>
                  <a:rPr lang="en-US" dirty="0"/>
                  <a:t>is a prime number.</a:t>
                </a:r>
                <a:endParaRPr lang="en-IN" dirty="0"/>
              </a:p>
              <a:p>
                <a:pPr marL="514350" indent="-514350" algn="l">
                  <a:lnSpc>
                    <a:spcPct val="125000"/>
                  </a:lnSpc>
                  <a:buAutoNum type="arabicPeriod"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>
                        <a:latin typeface="Cambria Math" panose="02040503050406030204" pitchFamily="18" charset="0"/>
                      </a:rPr>
                      <m:t>r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  :  </m:t>
                    </m:r>
                  </m:oMath>
                </a14:m>
                <a:r>
                  <a:rPr lang="en-US" dirty="0"/>
                  <a:t>Paris is in Bangladesh.</a:t>
                </a:r>
                <a:endParaRPr lang="en-IN" dirty="0"/>
              </a:p>
              <a:p>
                <a:pPr marL="514350" indent="-514350" algn="l">
                  <a:lnSpc>
                    <a:spcPct val="125000"/>
                  </a:lnSpc>
                  <a:buAutoNum type="arabicPeriod"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>
                        <a:latin typeface="Cambria Math" panose="02040503050406030204" pitchFamily="18" charset="0"/>
                      </a:rPr>
                      <m:t>s</m:t>
                    </m:r>
                    <m:r>
                      <a:rPr lang="en-IN" dirty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IN" dirty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dirty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+4=5</m:t>
                    </m:r>
                  </m:oMath>
                </a14:m>
                <a:endParaRPr lang="en-IN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7A2F0693-7E5E-7712-8F05-5C3195B8CF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7945" y="857420"/>
                <a:ext cx="10035119" cy="2677656"/>
              </a:xfrm>
              <a:prstGeom prst="rect">
                <a:avLst/>
              </a:prstGeom>
              <a:blipFill rotWithShape="0">
                <a:blip r:embed="rId2"/>
                <a:stretch>
                  <a:fillRect l="-1215" t="-2050" r="-304" b="-432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7050F2C-FA00-1CD2-2793-C3E6D378F8D8}"/>
              </a:ext>
            </a:extLst>
          </p:cNvPr>
          <p:cNvSpPr/>
          <p:nvPr/>
        </p:nvSpPr>
        <p:spPr>
          <a:xfrm>
            <a:off x="117831" y="857420"/>
            <a:ext cx="1810115" cy="483098"/>
          </a:xfrm>
          <a:prstGeom prst="roundRect">
            <a:avLst/>
          </a:pr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Question </a:t>
            </a:r>
            <a:endParaRPr lang="en-IN" sz="2800" b="1" dirty="0">
              <a:solidFill>
                <a:schemeClr val="bg1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1D43792-E443-AC71-0590-60AA150051ED}"/>
              </a:ext>
            </a:extLst>
          </p:cNvPr>
          <p:cNvSpPr/>
          <p:nvPr/>
        </p:nvSpPr>
        <p:spPr>
          <a:xfrm>
            <a:off x="117830" y="3319633"/>
            <a:ext cx="1810115" cy="498529"/>
          </a:xfrm>
          <a:prstGeom prst="roundRect">
            <a:avLst/>
          </a:pr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Solution</a:t>
            </a:r>
            <a:endParaRPr lang="en-IN" sz="28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A4EB6AE-D544-9398-2AB2-2B84DEDC9F17}"/>
                  </a:ext>
                </a:extLst>
              </p:cNvPr>
              <p:cNvSpPr txBox="1"/>
              <p:nvPr/>
            </p:nvSpPr>
            <p:spPr>
              <a:xfrm>
                <a:off x="117830" y="3968450"/>
                <a:ext cx="4957787" cy="181588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spAutoFit/>
              </a:bodyPr>
              <a:lstStyle>
                <a:defPPr>
                  <a:defRPr lang="en-US"/>
                </a:defPPr>
                <a:lvl1pPr algn="ctr">
                  <a:defRPr sz="2800">
                    <a:solidFill>
                      <a:srgbClr val="002060"/>
                    </a:solidFill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pPr algn="l"/>
                <a:r>
                  <a:rPr lang="en-US" b="1" dirty="0"/>
                  <a:t>1.   </a:t>
                </a:r>
                <a14:m>
                  <m:oMath xmlns:m="http://schemas.openxmlformats.org/officeDocument/2006/math">
                    <m:r>
                      <a:rPr lang="en-US" b="1" i="1" dirty="0">
                        <a:latin typeface="Cambria Math" panose="02040503050406030204" pitchFamily="18" charset="0"/>
                      </a:rPr>
                      <m:t>𝐩</m:t>
                    </m:r>
                    <m:r>
                      <a:rPr lang="en-US" b="1" dirty="0">
                        <a:latin typeface="Cambria Math" panose="02040503050406030204" pitchFamily="18" charset="0"/>
                      </a:rPr>
                      <m:t> :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𝟒</m:t>
                    </m:r>
                    <m:r>
                      <a:rPr lang="en-US" b="1" dirty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b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𝟔</m:t>
                    </m:r>
                  </m:oMath>
                </a14:m>
                <a:endParaRPr lang="en-US" b="1" dirty="0"/>
              </a:p>
              <a:p>
                <a:pPr marL="984250" indent="-457200" algn="l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/>
                  <a:t>This is true statement. </a:t>
                </a:r>
              </a:p>
              <a:p>
                <a:pPr marL="984250" indent="-457200" algn="l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/>
                  <a:t>Truth Value : </a:t>
                </a:r>
                <a:r>
                  <a:rPr lang="en-US" b="1" dirty="0">
                    <a:solidFill>
                      <a:srgbClr val="FF0000"/>
                    </a:solidFill>
                  </a:rPr>
                  <a:t>T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xmlns="" id="{FA4EB6AE-D544-9398-2AB2-2B84DEDC9F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830" y="3968450"/>
                <a:ext cx="4957787" cy="1815882"/>
              </a:xfrm>
              <a:prstGeom prst="rect">
                <a:avLst/>
              </a:prstGeom>
              <a:blipFill rotWithShape="0">
                <a:blip r:embed="rId3"/>
                <a:stretch>
                  <a:fillRect l="-2457" t="-3020" b="-503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10516A0-DFEA-6EB1-F0EE-ED1E6593A56C}"/>
                  </a:ext>
                </a:extLst>
              </p:cNvPr>
              <p:cNvSpPr txBox="1"/>
              <p:nvPr/>
            </p:nvSpPr>
            <p:spPr>
              <a:xfrm>
                <a:off x="6096000" y="3968450"/>
                <a:ext cx="4656459" cy="181588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spAutoFit/>
              </a:bodyPr>
              <a:lstStyle>
                <a:defPPr>
                  <a:defRPr lang="en-US"/>
                </a:defPPr>
                <a:lvl1pPr algn="ctr">
                  <a:defRPr sz="2800">
                    <a:solidFill>
                      <a:srgbClr val="002060"/>
                    </a:solidFill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pPr algn="l"/>
                <a:r>
                  <a:rPr lang="en-US" b="1" dirty="0"/>
                  <a:t>2.  </a:t>
                </a:r>
                <a14:m>
                  <m:oMath xmlns:m="http://schemas.openxmlformats.org/officeDocument/2006/math">
                    <m:r>
                      <a:rPr lang="en-US" b="1" dirty="0">
                        <a:latin typeface="Cambria Math" panose="02040503050406030204" pitchFamily="18" charset="0"/>
                      </a:rPr>
                      <m:t>𝐪</m:t>
                    </m:r>
                  </m:oMath>
                </a14:m>
                <a:r>
                  <a:rPr lang="en-US" b="1" dirty="0"/>
                  <a:t> : 5 is a prime number.</a:t>
                </a:r>
              </a:p>
              <a:p>
                <a:pPr marL="984250" indent="-457200" algn="l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/>
                  <a:t>This is true statement. </a:t>
                </a:r>
              </a:p>
              <a:p>
                <a:pPr marL="984250" indent="-457200" algn="l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/>
                  <a:t>Truth Value : </a:t>
                </a:r>
                <a:r>
                  <a:rPr lang="en-US" b="1" dirty="0">
                    <a:solidFill>
                      <a:srgbClr val="FF0000"/>
                    </a:solidFill>
                  </a:rPr>
                  <a:t>T</a:t>
                </a:r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010516A0-DFEA-6EB1-F0EE-ED1E6593A5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3968450"/>
                <a:ext cx="4656459" cy="1815882"/>
              </a:xfrm>
              <a:prstGeom prst="rect">
                <a:avLst/>
              </a:prstGeom>
              <a:blipFill rotWithShape="0">
                <a:blip r:embed="rId4"/>
                <a:stretch>
                  <a:fillRect l="-2618" t="-3020" b="-503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59299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5" grpId="0" animBg="1"/>
      <p:bldP spid="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E988DA4-0944-4E8D-969E-D57D8844DC17}"/>
              </a:ext>
            </a:extLst>
          </p:cNvPr>
          <p:cNvCxnSpPr>
            <a:cxnSpLocks/>
            <a:endCxn id="15" idx="0"/>
          </p:cNvCxnSpPr>
          <p:nvPr/>
        </p:nvCxnSpPr>
        <p:spPr>
          <a:xfrm>
            <a:off x="1191446" y="0"/>
            <a:ext cx="0" cy="511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854CD797-DE29-41C7-B2F5-D10F1D62CC82}"/>
              </a:ext>
            </a:extLst>
          </p:cNvPr>
          <p:cNvSpPr/>
          <p:nvPr/>
        </p:nvSpPr>
        <p:spPr>
          <a:xfrm>
            <a:off x="954165" y="511456"/>
            <a:ext cx="474562" cy="474562"/>
          </a:xfrm>
          <a:prstGeom prst="ellips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ym typeface="Wingdings 2" panose="05020102010507070707" pitchFamily="18" charset="2"/>
              </a:rPr>
              <a:t></a:t>
            </a:r>
            <a:endParaRPr lang="en-US" sz="28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CA37DD2-AB22-447A-B018-EB2E669A682A}"/>
              </a:ext>
            </a:extLst>
          </p:cNvPr>
          <p:cNvSpPr txBox="1"/>
          <p:nvPr/>
        </p:nvSpPr>
        <p:spPr>
          <a:xfrm>
            <a:off x="1527893" y="548682"/>
            <a:ext cx="11753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Looping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73DE0D8-BF47-4896-BF8F-200F546123CB}"/>
              </a:ext>
            </a:extLst>
          </p:cNvPr>
          <p:cNvSpPr txBox="1"/>
          <p:nvPr/>
        </p:nvSpPr>
        <p:spPr>
          <a:xfrm>
            <a:off x="1458964" y="560256"/>
            <a:ext cx="4087979" cy="49398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Topics of Unit 2.2</a:t>
            </a:r>
          </a:p>
          <a:p>
            <a:pPr marL="914400" lvl="1" indent="-45720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GB" sz="2400" dirty="0">
                <a:solidFill>
                  <a:srgbClr val="002060"/>
                </a:solidFill>
              </a:rPr>
              <a:t>Statements</a:t>
            </a:r>
          </a:p>
          <a:p>
            <a:pPr marL="914400" lvl="1" indent="-45720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GB" sz="2400" dirty="0">
                <a:solidFill>
                  <a:srgbClr val="002060"/>
                </a:solidFill>
              </a:rPr>
              <a:t>Logical Connectives</a:t>
            </a:r>
          </a:p>
          <a:p>
            <a:pPr marL="914400" lvl="1" indent="-45720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GB" sz="2400" dirty="0">
                <a:solidFill>
                  <a:srgbClr val="002060"/>
                </a:solidFill>
              </a:rPr>
              <a:t>Precedence Rule</a:t>
            </a:r>
          </a:p>
          <a:p>
            <a:pPr marL="914400" lvl="1" indent="-45720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GB" sz="2400" dirty="0">
                <a:solidFill>
                  <a:srgbClr val="002060"/>
                </a:solidFill>
              </a:rPr>
              <a:t>Well-formed Formulas</a:t>
            </a:r>
          </a:p>
          <a:p>
            <a:pPr marL="914400" lvl="1" indent="-45720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GB" sz="2400" dirty="0">
                <a:solidFill>
                  <a:srgbClr val="002060"/>
                </a:solidFill>
              </a:rPr>
              <a:t>Tautologies</a:t>
            </a:r>
          </a:p>
          <a:p>
            <a:pPr marL="914400" lvl="1" indent="-45720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GB" sz="2400" dirty="0">
                <a:solidFill>
                  <a:srgbClr val="002060"/>
                </a:solidFill>
              </a:rPr>
              <a:t>Equivalence of Formulas</a:t>
            </a:r>
          </a:p>
          <a:p>
            <a:pPr marL="914400" lvl="1" indent="-45720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GB" sz="2400" dirty="0">
                <a:solidFill>
                  <a:srgbClr val="002060"/>
                </a:solidFill>
              </a:rPr>
              <a:t>Normal Forms 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092389AE-2ECC-13F5-8284-ECBF6E92573E}"/>
              </a:ext>
            </a:extLst>
          </p:cNvPr>
          <p:cNvCxnSpPr>
            <a:cxnSpLocks/>
          </p:cNvCxnSpPr>
          <p:nvPr/>
        </p:nvCxnSpPr>
        <p:spPr>
          <a:xfrm>
            <a:off x="1191446" y="998544"/>
            <a:ext cx="0" cy="43200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6445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/>
      <p:bldP spid="1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 1 ⇝ Example 2</a:t>
            </a:r>
            <a:r>
              <a:rPr lang="en-IN" dirty="0"/>
              <a:t>(</a:t>
            </a:r>
            <a:r>
              <a:rPr lang="en-IN" dirty="0">
                <a:solidFill>
                  <a:srgbClr val="FF0000"/>
                </a:solidFill>
              </a:rPr>
              <a:t>Cont’d</a:t>
            </a:r>
            <a:r>
              <a:rPr lang="en-IN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A2F0693-7E5E-7712-8F05-5C3195B8CF4D}"/>
                  </a:ext>
                </a:extLst>
              </p:cNvPr>
              <p:cNvSpPr txBox="1"/>
              <p:nvPr/>
            </p:nvSpPr>
            <p:spPr>
              <a:xfrm>
                <a:off x="1927945" y="857420"/>
                <a:ext cx="10035119" cy="267765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spAutoFit/>
              </a:bodyPr>
              <a:lstStyle>
                <a:defPPr>
                  <a:defRPr lang="en-US"/>
                </a:defPPr>
                <a:lvl1pPr algn="ctr">
                  <a:defRPr sz="2800">
                    <a:solidFill>
                      <a:srgbClr val="002060"/>
                    </a:solidFill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pPr algn="l"/>
                <a:r>
                  <a:rPr lang="en-US" dirty="0"/>
                  <a:t>Assign the truth values of the following sentences if it is proposition ?</a:t>
                </a:r>
                <a:endParaRPr lang="en-IN" dirty="0"/>
              </a:p>
              <a:p>
                <a:pPr marL="514350" indent="-514350" algn="l">
                  <a:lnSpc>
                    <a:spcPct val="125000"/>
                  </a:lnSpc>
                  <a:buAutoNum type="arabicPeriod"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 : 4+2=6</m:t>
                    </m:r>
                  </m:oMath>
                </a14:m>
                <a:endParaRPr lang="en-IN" dirty="0"/>
              </a:p>
              <a:p>
                <a:pPr marL="514350" indent="-514350" algn="l">
                  <a:lnSpc>
                    <a:spcPct val="125000"/>
                  </a:lnSpc>
                  <a:buAutoNum type="arabicPeriod"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>
                        <a:latin typeface="Cambria Math" panose="02040503050406030204" pitchFamily="18" charset="0"/>
                      </a:rPr>
                      <m:t>q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 : 5 </m:t>
                    </m:r>
                  </m:oMath>
                </a14:m>
                <a:r>
                  <a:rPr lang="en-US" dirty="0"/>
                  <a:t>is a prime number.</a:t>
                </a:r>
                <a:endParaRPr lang="en-IN" dirty="0"/>
              </a:p>
              <a:p>
                <a:pPr marL="514350" indent="-514350" algn="l">
                  <a:lnSpc>
                    <a:spcPct val="125000"/>
                  </a:lnSpc>
                  <a:buAutoNum type="arabicPeriod"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>
                        <a:latin typeface="Cambria Math" panose="02040503050406030204" pitchFamily="18" charset="0"/>
                      </a:rPr>
                      <m:t>r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  :  </m:t>
                    </m:r>
                  </m:oMath>
                </a14:m>
                <a:r>
                  <a:rPr lang="en-US" dirty="0"/>
                  <a:t>Paris is in Bangladesh.</a:t>
                </a:r>
                <a:endParaRPr lang="en-IN" dirty="0"/>
              </a:p>
              <a:p>
                <a:pPr marL="514350" indent="-514350" algn="l">
                  <a:lnSpc>
                    <a:spcPct val="125000"/>
                  </a:lnSpc>
                  <a:buAutoNum type="arabicPeriod"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>
                        <a:latin typeface="Cambria Math" panose="02040503050406030204" pitchFamily="18" charset="0"/>
                      </a:rPr>
                      <m:t>s</m:t>
                    </m:r>
                    <m:r>
                      <a:rPr lang="en-IN" dirty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IN" dirty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dirty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+4=5</m:t>
                    </m:r>
                  </m:oMath>
                </a14:m>
                <a:endParaRPr lang="en-IN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7A2F0693-7E5E-7712-8F05-5C3195B8CF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7945" y="857420"/>
                <a:ext cx="10035119" cy="2677656"/>
              </a:xfrm>
              <a:prstGeom prst="rect">
                <a:avLst/>
              </a:prstGeom>
              <a:blipFill rotWithShape="0">
                <a:blip r:embed="rId2"/>
                <a:stretch>
                  <a:fillRect l="-1215" t="-2050" r="-304" b="-432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7050F2C-FA00-1CD2-2793-C3E6D378F8D8}"/>
              </a:ext>
            </a:extLst>
          </p:cNvPr>
          <p:cNvSpPr/>
          <p:nvPr/>
        </p:nvSpPr>
        <p:spPr>
          <a:xfrm>
            <a:off x="117831" y="857420"/>
            <a:ext cx="1810115" cy="483098"/>
          </a:xfrm>
          <a:prstGeom prst="roundRect">
            <a:avLst/>
          </a:pr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Question </a:t>
            </a:r>
            <a:endParaRPr lang="en-IN" sz="2800" b="1" dirty="0">
              <a:solidFill>
                <a:schemeClr val="bg1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1D43792-E443-AC71-0590-60AA150051ED}"/>
              </a:ext>
            </a:extLst>
          </p:cNvPr>
          <p:cNvSpPr/>
          <p:nvPr/>
        </p:nvSpPr>
        <p:spPr>
          <a:xfrm>
            <a:off x="117830" y="3319633"/>
            <a:ext cx="1810115" cy="498529"/>
          </a:xfrm>
          <a:prstGeom prst="roundRect">
            <a:avLst/>
          </a:pr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Solution</a:t>
            </a:r>
            <a:endParaRPr lang="en-IN" sz="28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A4EB6AE-D544-9398-2AB2-2B84DEDC9F17}"/>
                  </a:ext>
                </a:extLst>
              </p:cNvPr>
              <p:cNvSpPr txBox="1"/>
              <p:nvPr/>
            </p:nvSpPr>
            <p:spPr>
              <a:xfrm>
                <a:off x="117830" y="3968449"/>
                <a:ext cx="4957787" cy="181588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spAutoFit/>
              </a:bodyPr>
              <a:lstStyle>
                <a:defPPr>
                  <a:defRPr lang="en-US"/>
                </a:defPPr>
                <a:lvl1pPr algn="ctr">
                  <a:defRPr sz="2800">
                    <a:solidFill>
                      <a:srgbClr val="002060"/>
                    </a:solidFill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pPr algn="l"/>
                <a:r>
                  <a:rPr lang="en-US" b="1" dirty="0"/>
                  <a:t>3.  </a:t>
                </a:r>
                <a14:m>
                  <m:oMath xmlns:m="http://schemas.openxmlformats.org/officeDocument/2006/math">
                    <m:r>
                      <a:rPr lang="en-US" b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𝐫</m:t>
                    </m:r>
                    <m:r>
                      <a:rPr lang="en-US" b="1" dirty="0">
                        <a:latin typeface="Cambria Math" panose="02040503050406030204" pitchFamily="18" charset="0"/>
                      </a:rPr>
                      <m:t> :</m:t>
                    </m:r>
                    <m:r>
                      <m:rPr>
                        <m:nor/>
                      </m:rPr>
                      <a:rPr lang="en-US" b="1" dirty="0"/>
                      <m:t>Paris</m:t>
                    </m:r>
                    <m:r>
                      <m:rPr>
                        <m:nor/>
                      </m:rPr>
                      <a:rPr lang="en-US" b="1" dirty="0"/>
                      <m:t> </m:t>
                    </m:r>
                    <m:r>
                      <m:rPr>
                        <m:nor/>
                      </m:rPr>
                      <a:rPr lang="en-US" b="1" dirty="0"/>
                      <m:t>is</m:t>
                    </m:r>
                    <m:r>
                      <m:rPr>
                        <m:nor/>
                      </m:rPr>
                      <a:rPr lang="en-US" b="1" dirty="0"/>
                      <m:t> </m:t>
                    </m:r>
                    <m:r>
                      <m:rPr>
                        <m:nor/>
                      </m:rPr>
                      <a:rPr lang="en-US" b="1" dirty="0"/>
                      <m:t>in</m:t>
                    </m:r>
                    <m:r>
                      <m:rPr>
                        <m:nor/>
                      </m:rPr>
                      <a:rPr lang="en-US" b="1" dirty="0"/>
                      <m:t> </m:t>
                    </m:r>
                    <m:r>
                      <m:rPr>
                        <m:nor/>
                      </m:rPr>
                      <a:rPr lang="en-US" b="1" dirty="0"/>
                      <m:t>Bangladesh</m:t>
                    </m:r>
                    <m:r>
                      <m:rPr>
                        <m:nor/>
                      </m:rPr>
                      <a:rPr lang="en-US" b="1" dirty="0"/>
                      <m:t>.</m:t>
                    </m:r>
                  </m:oMath>
                </a14:m>
                <a:endParaRPr lang="en-IN" b="1" dirty="0"/>
              </a:p>
              <a:p>
                <a:pPr marL="984250" indent="-457200" algn="l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/>
                  <a:t>This is false statement. </a:t>
                </a:r>
              </a:p>
              <a:p>
                <a:pPr marL="984250" indent="-457200" algn="l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/>
                  <a:t>Truth Value : </a:t>
                </a:r>
                <a:r>
                  <a:rPr lang="en-US" b="1" dirty="0">
                    <a:solidFill>
                      <a:srgbClr val="FF0000"/>
                    </a:solidFill>
                  </a:rPr>
                  <a:t>F</a:t>
                </a:r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xmlns="" id="{FA4EB6AE-D544-9398-2AB2-2B84DEDC9F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830" y="3968449"/>
                <a:ext cx="4957787" cy="1815882"/>
              </a:xfrm>
              <a:prstGeom prst="rect">
                <a:avLst/>
              </a:prstGeom>
              <a:blipFill rotWithShape="0">
                <a:blip r:embed="rId3"/>
                <a:stretch>
                  <a:fillRect l="-2457" t="-3020" b="-503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10516A0-DFEA-6EB1-F0EE-ED1E6593A56C}"/>
                  </a:ext>
                </a:extLst>
              </p:cNvPr>
              <p:cNvSpPr txBox="1"/>
              <p:nvPr/>
            </p:nvSpPr>
            <p:spPr>
              <a:xfrm>
                <a:off x="5075617" y="3968449"/>
                <a:ext cx="5334000" cy="246221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spAutoFit/>
              </a:bodyPr>
              <a:lstStyle>
                <a:defPPr>
                  <a:defRPr lang="en-US"/>
                </a:defPPr>
                <a:lvl1pPr algn="ctr">
                  <a:defRPr sz="2800">
                    <a:solidFill>
                      <a:srgbClr val="002060"/>
                    </a:solidFill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pPr algn="l"/>
                <a:r>
                  <a:rPr lang="en-US" b="1" dirty="0"/>
                  <a:t>4.   s : </a:t>
                </a:r>
                <a14:m>
                  <m:oMath xmlns:m="http://schemas.openxmlformats.org/officeDocument/2006/math">
                    <m:r>
                      <a:rPr lang="en-US" b="1" dirty="0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b="1" dirty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1" dirty="0">
                        <a:latin typeface="Cambria Math" panose="02040503050406030204" pitchFamily="18" charset="0"/>
                      </a:rPr>
                      <m:t>𝟒</m:t>
                    </m:r>
                    <m:r>
                      <a:rPr lang="en-US" b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dirty="0">
                        <a:latin typeface="Cambria Math" panose="02040503050406030204" pitchFamily="18" charset="0"/>
                      </a:rPr>
                      <m:t>𝟓</m:t>
                    </m:r>
                  </m:oMath>
                </a14:m>
                <a:endParaRPr lang="en-US" b="1" dirty="0"/>
              </a:p>
              <a:p>
                <a:pPr marL="984250" indent="-457200" algn="l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/>
                  <a:t>It depends on value of x.</a:t>
                </a:r>
              </a:p>
              <a:p>
                <a:pPr marL="984250" indent="-457200" algn="l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/>
                  <a:t>So, It may true or false.</a:t>
                </a:r>
              </a:p>
              <a:p>
                <a:pPr marL="984250" indent="-457200" algn="l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/>
                  <a:t>Hence, it is not a proposition.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010516A0-DFEA-6EB1-F0EE-ED1E6593A5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5617" y="3968449"/>
                <a:ext cx="5334000" cy="2462213"/>
              </a:xfrm>
              <a:prstGeom prst="rect">
                <a:avLst/>
              </a:prstGeom>
              <a:blipFill rotWithShape="0">
                <a:blip r:embed="rId4"/>
                <a:stretch>
                  <a:fillRect l="-2400" t="-2228" r="-800" b="-371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91839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49" y="1709738"/>
            <a:ext cx="11165709" cy="2852737"/>
          </a:xfrm>
        </p:spPr>
        <p:txBody>
          <a:bodyPr/>
          <a:lstStyle/>
          <a:p>
            <a:r>
              <a:rPr lang="en-IN" dirty="0"/>
              <a:t>Method 2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F66629-F349-43A0-B5A5-A51D2BBB74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Logical Connectives</a:t>
            </a:r>
          </a:p>
        </p:txBody>
      </p:sp>
    </p:spTree>
    <p:extLst>
      <p:ext uri="{BB962C8B-B14F-4D97-AF65-F5344CB8AC3E}">
        <p14:creationId xmlns:p14="http://schemas.microsoft.com/office/powerpoint/2010/main" val="37545532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63681-10A2-BE3B-FD75-DFCA66FAC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Logical Connectives</a:t>
            </a:r>
            <a:endParaRPr lang="en-IN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3257083-0250-E073-DDE5-725F6EF4AD87}"/>
              </a:ext>
            </a:extLst>
          </p:cNvPr>
          <p:cNvSpPr/>
          <p:nvPr/>
        </p:nvSpPr>
        <p:spPr>
          <a:xfrm>
            <a:off x="2037953" y="2972100"/>
            <a:ext cx="2160000" cy="669851"/>
          </a:xfrm>
          <a:prstGeom prst="roundRect">
            <a:avLst>
              <a:gd name="adj" fmla="val 24585"/>
            </a:avLst>
          </a:prstGeom>
          <a:gradFill flip="none" rotWithShape="1">
            <a:gsLst>
              <a:gs pos="0">
                <a:srgbClr val="FFC000">
                  <a:tint val="66000"/>
                  <a:satMod val="160000"/>
                </a:srgbClr>
              </a:gs>
              <a:gs pos="50000">
                <a:srgbClr val="FFC000">
                  <a:tint val="44500"/>
                  <a:satMod val="160000"/>
                </a:srgbClr>
              </a:gs>
              <a:gs pos="100000">
                <a:srgbClr val="FFC000">
                  <a:tint val="23500"/>
                  <a:satMod val="160000"/>
                </a:srgbClr>
              </a:gs>
            </a:gsLst>
            <a:lin ang="18900000" scaled="1"/>
            <a:tileRect/>
          </a:gradFill>
          <a:ln w="19050"/>
          <a:effectLst>
            <a:outerShdw blurRad="76200" dist="12700" dir="8100000" sy="-23000" kx="8004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002060"/>
                </a:solidFill>
              </a:rPr>
              <a:t>Conjunction</a:t>
            </a:r>
            <a:endParaRPr lang="en-IN" sz="2800" dirty="0">
              <a:solidFill>
                <a:srgbClr val="002060"/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F398430-CEB5-7B03-EE48-C191A5B7C5C8}"/>
              </a:ext>
            </a:extLst>
          </p:cNvPr>
          <p:cNvSpPr/>
          <p:nvPr/>
        </p:nvSpPr>
        <p:spPr>
          <a:xfrm>
            <a:off x="2079230" y="4184209"/>
            <a:ext cx="2160000" cy="669851"/>
          </a:xfrm>
          <a:prstGeom prst="roundRect">
            <a:avLst>
              <a:gd name="adj" fmla="val 24585"/>
            </a:avLst>
          </a:prstGeom>
          <a:gradFill flip="none" rotWithShape="1">
            <a:gsLst>
              <a:gs pos="0">
                <a:srgbClr val="FFC000">
                  <a:tint val="66000"/>
                  <a:satMod val="160000"/>
                </a:srgbClr>
              </a:gs>
              <a:gs pos="50000">
                <a:srgbClr val="FFC000">
                  <a:tint val="44500"/>
                  <a:satMod val="160000"/>
                </a:srgbClr>
              </a:gs>
              <a:gs pos="100000">
                <a:srgbClr val="FFC000">
                  <a:tint val="23500"/>
                  <a:satMod val="160000"/>
                </a:srgbClr>
              </a:gs>
            </a:gsLst>
            <a:lin ang="18900000" scaled="1"/>
            <a:tileRect/>
          </a:gradFill>
          <a:ln w="19050"/>
          <a:effectLst>
            <a:outerShdw blurRad="76200" dist="12700" dir="8100000" sy="-23000" kx="8004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002060"/>
                </a:solidFill>
              </a:rPr>
              <a:t>Disjunction</a:t>
            </a:r>
            <a:endParaRPr lang="en-IN" sz="2800" dirty="0">
              <a:solidFill>
                <a:srgbClr val="002060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39F91E2-19B7-ECFA-A907-FC89341B4B61}"/>
              </a:ext>
            </a:extLst>
          </p:cNvPr>
          <p:cNvSpPr/>
          <p:nvPr/>
        </p:nvSpPr>
        <p:spPr>
          <a:xfrm>
            <a:off x="2079230" y="5469946"/>
            <a:ext cx="2160000" cy="669851"/>
          </a:xfrm>
          <a:prstGeom prst="roundRect">
            <a:avLst>
              <a:gd name="adj" fmla="val 24585"/>
            </a:avLst>
          </a:prstGeom>
          <a:gradFill flip="none" rotWithShape="1">
            <a:gsLst>
              <a:gs pos="0">
                <a:srgbClr val="FFC000">
                  <a:tint val="66000"/>
                  <a:satMod val="160000"/>
                </a:srgbClr>
              </a:gs>
              <a:gs pos="50000">
                <a:srgbClr val="FFC000">
                  <a:tint val="44500"/>
                  <a:satMod val="160000"/>
                </a:srgbClr>
              </a:gs>
              <a:gs pos="100000">
                <a:srgbClr val="FFC000">
                  <a:tint val="23500"/>
                  <a:satMod val="160000"/>
                </a:srgbClr>
              </a:gs>
            </a:gsLst>
            <a:lin ang="18900000" scaled="1"/>
            <a:tileRect/>
          </a:gradFill>
          <a:ln w="19050"/>
          <a:effectLst>
            <a:outerShdw blurRad="76200" dist="12700" dir="8100000" sy="-23000" kx="8004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002060"/>
                </a:solidFill>
              </a:rPr>
              <a:t>Negation</a:t>
            </a:r>
            <a:endParaRPr lang="en-IN" sz="2800" dirty="0">
              <a:solidFill>
                <a:srgbClr val="002060"/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DA6D73D-8CBA-B6F7-88D0-9D8BA0BF6810}"/>
              </a:ext>
            </a:extLst>
          </p:cNvPr>
          <p:cNvSpPr/>
          <p:nvPr/>
        </p:nvSpPr>
        <p:spPr>
          <a:xfrm>
            <a:off x="7560465" y="4114945"/>
            <a:ext cx="2160000" cy="669851"/>
          </a:xfrm>
          <a:prstGeom prst="roundRect">
            <a:avLst>
              <a:gd name="adj" fmla="val 24585"/>
            </a:avLst>
          </a:prstGeom>
          <a:gradFill flip="none" rotWithShape="1">
            <a:gsLst>
              <a:gs pos="0">
                <a:srgbClr val="FFC000">
                  <a:tint val="66000"/>
                  <a:satMod val="160000"/>
                </a:srgbClr>
              </a:gs>
              <a:gs pos="50000">
                <a:srgbClr val="FFC000">
                  <a:tint val="44500"/>
                  <a:satMod val="160000"/>
                </a:srgbClr>
              </a:gs>
              <a:gs pos="100000">
                <a:srgbClr val="FFC000">
                  <a:tint val="23500"/>
                  <a:satMod val="160000"/>
                </a:srgbClr>
              </a:gs>
            </a:gsLst>
            <a:lin ang="18900000" scaled="1"/>
            <a:tileRect/>
          </a:gradFill>
          <a:ln w="19050"/>
          <a:effectLst>
            <a:outerShdw blurRad="76200" dist="12700" dir="8100000" sy="-23000" kx="8004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002060"/>
                </a:solidFill>
              </a:rPr>
              <a:t>Biconditional</a:t>
            </a:r>
            <a:endParaRPr lang="en-IN" sz="2800" dirty="0">
              <a:solidFill>
                <a:srgbClr val="002060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0E3E89B-D800-85D8-2456-3CAB8BE529D0}"/>
              </a:ext>
            </a:extLst>
          </p:cNvPr>
          <p:cNvSpPr/>
          <p:nvPr/>
        </p:nvSpPr>
        <p:spPr>
          <a:xfrm>
            <a:off x="7560465" y="2972100"/>
            <a:ext cx="2160000" cy="669851"/>
          </a:xfrm>
          <a:prstGeom prst="roundRect">
            <a:avLst>
              <a:gd name="adj" fmla="val 24585"/>
            </a:avLst>
          </a:prstGeom>
          <a:gradFill flip="none" rotWithShape="1">
            <a:gsLst>
              <a:gs pos="0">
                <a:srgbClr val="FFC000">
                  <a:tint val="66000"/>
                  <a:satMod val="160000"/>
                </a:srgbClr>
              </a:gs>
              <a:gs pos="50000">
                <a:srgbClr val="FFC000">
                  <a:tint val="44500"/>
                  <a:satMod val="160000"/>
                </a:srgbClr>
              </a:gs>
              <a:gs pos="100000">
                <a:srgbClr val="FFC000">
                  <a:tint val="23500"/>
                  <a:satMod val="160000"/>
                </a:srgbClr>
              </a:gs>
            </a:gsLst>
            <a:lin ang="18900000" scaled="1"/>
            <a:tileRect/>
          </a:gradFill>
          <a:ln w="19050"/>
          <a:effectLst>
            <a:outerShdw blurRad="76200" dist="12700" dir="8100000" sy="-23000" kx="8004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002060"/>
                </a:solidFill>
              </a:rPr>
              <a:t>Conditional</a:t>
            </a:r>
            <a:endParaRPr lang="en-IN" sz="2800" dirty="0">
              <a:solidFill>
                <a:srgbClr val="002060"/>
              </a:solidFill>
            </a:endParaRPr>
          </a:p>
        </p:txBody>
      </p:sp>
      <p:sp>
        <p:nvSpPr>
          <p:cNvPr id="14" name="Heptagon 13">
            <a:extLst>
              <a:ext uri="{FF2B5EF4-FFF2-40B4-BE49-F238E27FC236}">
                <a16:creationId xmlns:a16="http://schemas.microsoft.com/office/drawing/2014/main" id="{5AAACAE0-238A-6DC5-A5BF-7378AB366E54}"/>
              </a:ext>
            </a:extLst>
          </p:cNvPr>
          <p:cNvSpPr/>
          <p:nvPr/>
        </p:nvSpPr>
        <p:spPr>
          <a:xfrm>
            <a:off x="815169" y="2985684"/>
            <a:ext cx="698239" cy="669850"/>
          </a:xfrm>
          <a:prstGeom prst="heptagon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002060"/>
                </a:solidFill>
              </a:rPr>
              <a:t>1</a:t>
            </a:r>
            <a:endParaRPr lang="en-IN" sz="2800" dirty="0">
              <a:solidFill>
                <a:srgbClr val="002060"/>
              </a:solidFill>
            </a:endParaRPr>
          </a:p>
        </p:txBody>
      </p:sp>
      <p:sp>
        <p:nvSpPr>
          <p:cNvPr id="15" name="Heptagon 14">
            <a:extLst>
              <a:ext uri="{FF2B5EF4-FFF2-40B4-BE49-F238E27FC236}">
                <a16:creationId xmlns:a16="http://schemas.microsoft.com/office/drawing/2014/main" id="{3F5AE318-E128-754E-529C-ABD426F4336D}"/>
              </a:ext>
            </a:extLst>
          </p:cNvPr>
          <p:cNvSpPr/>
          <p:nvPr/>
        </p:nvSpPr>
        <p:spPr>
          <a:xfrm>
            <a:off x="6311522" y="4115053"/>
            <a:ext cx="698239" cy="669850"/>
          </a:xfrm>
          <a:prstGeom prst="heptagon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002060"/>
                </a:solidFill>
              </a:rPr>
              <a:t>5</a:t>
            </a:r>
            <a:endParaRPr lang="en-IN" sz="2800" dirty="0">
              <a:solidFill>
                <a:srgbClr val="002060"/>
              </a:solidFill>
            </a:endParaRPr>
          </a:p>
        </p:txBody>
      </p:sp>
      <p:sp>
        <p:nvSpPr>
          <p:cNvPr id="16" name="Heptagon 15">
            <a:extLst>
              <a:ext uri="{FF2B5EF4-FFF2-40B4-BE49-F238E27FC236}">
                <a16:creationId xmlns:a16="http://schemas.microsoft.com/office/drawing/2014/main" id="{CF16699E-2D2C-453E-912D-C7A10E3748A6}"/>
              </a:ext>
            </a:extLst>
          </p:cNvPr>
          <p:cNvSpPr/>
          <p:nvPr/>
        </p:nvSpPr>
        <p:spPr>
          <a:xfrm>
            <a:off x="6340482" y="2972100"/>
            <a:ext cx="698239" cy="669850"/>
          </a:xfrm>
          <a:prstGeom prst="heptagon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002060"/>
                </a:solidFill>
              </a:rPr>
              <a:t>4</a:t>
            </a:r>
            <a:endParaRPr lang="en-IN" sz="2800" dirty="0">
              <a:solidFill>
                <a:srgbClr val="002060"/>
              </a:solidFill>
            </a:endParaRPr>
          </a:p>
        </p:txBody>
      </p:sp>
      <p:sp>
        <p:nvSpPr>
          <p:cNvPr id="17" name="Heptagon 16">
            <a:extLst>
              <a:ext uri="{FF2B5EF4-FFF2-40B4-BE49-F238E27FC236}">
                <a16:creationId xmlns:a16="http://schemas.microsoft.com/office/drawing/2014/main" id="{91877CCA-4240-F4ED-0539-97FAD695FE97}"/>
              </a:ext>
            </a:extLst>
          </p:cNvPr>
          <p:cNvSpPr/>
          <p:nvPr/>
        </p:nvSpPr>
        <p:spPr>
          <a:xfrm>
            <a:off x="815169" y="5499293"/>
            <a:ext cx="698239" cy="669850"/>
          </a:xfrm>
          <a:prstGeom prst="heptagon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002060"/>
                </a:solidFill>
              </a:rPr>
              <a:t>3</a:t>
            </a:r>
            <a:endParaRPr lang="en-IN" sz="2800" dirty="0">
              <a:solidFill>
                <a:srgbClr val="002060"/>
              </a:solidFill>
            </a:endParaRPr>
          </a:p>
        </p:txBody>
      </p:sp>
      <p:sp>
        <p:nvSpPr>
          <p:cNvPr id="18" name="Heptagon 17">
            <a:extLst>
              <a:ext uri="{FF2B5EF4-FFF2-40B4-BE49-F238E27FC236}">
                <a16:creationId xmlns:a16="http://schemas.microsoft.com/office/drawing/2014/main" id="{8AC1ABA6-CEE2-C4BE-EF9C-A7AFB1761140}"/>
              </a:ext>
            </a:extLst>
          </p:cNvPr>
          <p:cNvSpPr/>
          <p:nvPr/>
        </p:nvSpPr>
        <p:spPr>
          <a:xfrm>
            <a:off x="815169" y="4175653"/>
            <a:ext cx="698239" cy="669850"/>
          </a:xfrm>
          <a:prstGeom prst="heptagon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002060"/>
                </a:solidFill>
              </a:rPr>
              <a:t>2</a:t>
            </a:r>
            <a:endParaRPr lang="en-IN" sz="2800" dirty="0">
              <a:solidFill>
                <a:srgbClr val="00206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EB0C3AF-064B-8E3D-309C-A2A69FA05CFA}"/>
              </a:ext>
            </a:extLst>
          </p:cNvPr>
          <p:cNvSpPr txBox="1"/>
          <p:nvPr/>
        </p:nvSpPr>
        <p:spPr>
          <a:xfrm>
            <a:off x="97277" y="849843"/>
            <a:ext cx="9112124" cy="4801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65113" marR="0" lvl="0" indent="-265113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B84742"/>
              </a:buClr>
              <a:buSzTx/>
              <a:buFont typeface="Wingdings 3" panose="05040102010807070707" pitchFamily="18" charset="2"/>
              <a:buChar char="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Logical connectives are also known as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logical operators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0564141-9021-6A3C-F586-FB3FD03CC079}"/>
              </a:ext>
            </a:extLst>
          </p:cNvPr>
          <p:cNvSpPr txBox="1"/>
          <p:nvPr/>
        </p:nvSpPr>
        <p:spPr>
          <a:xfrm>
            <a:off x="97277" y="1445833"/>
            <a:ext cx="10566400" cy="4801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65113" marR="0" lvl="0" indent="-265113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B84742"/>
              </a:buClr>
              <a:buSzTx/>
              <a:buFont typeface="Wingdings 3" panose="05040102010807070707" pitchFamily="18" charset="2"/>
              <a:buChar char="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They are used to connect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two or more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propositions.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4FD0CF5-D7FE-02E5-8AC9-C183906747FF}"/>
              </a:ext>
            </a:extLst>
          </p:cNvPr>
          <p:cNvSpPr txBox="1"/>
          <p:nvPr/>
        </p:nvSpPr>
        <p:spPr>
          <a:xfrm>
            <a:off x="97276" y="2064606"/>
            <a:ext cx="8320213" cy="4801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65113" marR="0" lvl="0" indent="-265113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B84742"/>
              </a:buClr>
              <a:buSzTx/>
              <a:buFont typeface="Wingdings 3" panose="05040102010807070707" pitchFamily="18" charset="2"/>
              <a:buChar char="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There are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 five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 types of logical connectives which are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Roboto Condense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47853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3" grpId="0"/>
      <p:bldP spid="21" grpId="0"/>
      <p:bldP spid="2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49" y="1709738"/>
            <a:ext cx="11165709" cy="2852737"/>
          </a:xfrm>
        </p:spPr>
        <p:txBody>
          <a:bodyPr/>
          <a:lstStyle/>
          <a:p>
            <a:r>
              <a:rPr lang="en-IN" dirty="0"/>
              <a:t>Method 2.1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F66629-F349-43A0-B5A5-A51D2BBB74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Conjunction</a:t>
            </a:r>
          </a:p>
        </p:txBody>
      </p:sp>
    </p:spTree>
    <p:extLst>
      <p:ext uri="{BB962C8B-B14F-4D97-AF65-F5344CB8AC3E}">
        <p14:creationId xmlns:p14="http://schemas.microsoft.com/office/powerpoint/2010/main" val="27806719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FA00D5-A286-E9F1-8A72-C96002079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Conjunction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A9E1F8-7887-8DEF-7E3A-BCDEEBFA8AA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lnSpc>
                    <a:spcPct val="150000"/>
                  </a:lnSpc>
                  <a:buClr>
                    <a:srgbClr val="B84742"/>
                  </a:buClr>
                  <a:defRPr/>
                </a:pPr>
                <a:r>
                  <a:rPr lang="en-US" dirty="0">
                    <a:latin typeface="+mj-lt"/>
                    <a:ea typeface="Cambria Math" panose="02040503050406030204" pitchFamily="18" charset="0"/>
                  </a:rPr>
                  <a:t>If two or more propositions are joined by the word </a:t>
                </a:r>
                <a:r>
                  <a:rPr lang="en-US" b="1" dirty="0">
                    <a:solidFill>
                      <a:srgbClr val="FF0000"/>
                    </a:solidFill>
                    <a:latin typeface="+mj-lt"/>
                    <a:ea typeface="Cambria Math" panose="02040503050406030204" pitchFamily="18" charset="0"/>
                  </a:rPr>
                  <a:t>“and”</a:t>
                </a:r>
                <a:r>
                  <a:rPr lang="en-US" dirty="0">
                    <a:latin typeface="+mj-lt"/>
                    <a:ea typeface="Cambria Math" panose="02040503050406030204" pitchFamily="18" charset="0"/>
                  </a:rPr>
                  <a:t> to form a compound proposition then, the compound proposition is known as conjunction.</a:t>
                </a:r>
              </a:p>
              <a:p>
                <a:pPr lvl="0">
                  <a:lnSpc>
                    <a:spcPct val="150000"/>
                  </a:lnSpc>
                </a:pPr>
                <a:r>
                  <a:rPr lang="en-US" dirty="0">
                    <a:latin typeface="+mj-lt"/>
                  </a:rPr>
                  <a:t>It is denoted by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𝐩</m:t>
                    </m:r>
                    <m:r>
                      <a:rPr lang="en-US" b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˄ </m:t>
                    </m:r>
                    <m:r>
                      <a:rPr 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𝐪</m:t>
                    </m:r>
                  </m:oMath>
                </a14:m>
                <a:r>
                  <a:rPr lang="en-US" dirty="0">
                    <a:latin typeface="+mj-lt"/>
                  </a:rPr>
                  <a:t> and read as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𝐩</m:t>
                    </m:r>
                    <m:r>
                      <a:rPr lang="en-US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i="0" dirty="0">
                    <a:solidFill>
                      <a:srgbClr val="FF0000"/>
                    </a:solidFill>
                    <a:latin typeface="+mj-lt"/>
                  </a:rPr>
                  <a:t>and</a:t>
                </a:r>
                <a14:m>
                  <m:oMath xmlns:m="http://schemas.openxmlformats.org/officeDocument/2006/math">
                    <m:r>
                      <a:rPr lang="en-US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𝐪</m:t>
                    </m:r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i="0" dirty="0">
                    <a:latin typeface="+mj-lt"/>
                  </a:rPr>
                  <a:t>or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𝐩</m:t>
                    </m:r>
                    <m:r>
                      <a:rPr lang="en-US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i="0" dirty="0">
                    <a:solidFill>
                      <a:srgbClr val="FF0000"/>
                    </a:solidFill>
                    <a:latin typeface="+mj-lt"/>
                  </a:rPr>
                  <a:t>conjunction </a:t>
                </a:r>
                <a14:m>
                  <m:oMath xmlns:m="http://schemas.openxmlformats.org/officeDocument/2006/math">
                    <m:r>
                      <a:rPr 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𝐪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latin typeface="+mj-lt"/>
                  </a:rPr>
                  <a:t>or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𝐩</m:t>
                    </m:r>
                    <m:r>
                      <a:rPr lang="en-US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  <a:latin typeface="+mj-lt"/>
                  </a:rPr>
                  <a:t>product </a:t>
                </a:r>
                <a14:m>
                  <m:oMath xmlns:m="http://schemas.openxmlformats.org/officeDocument/2006/math">
                    <m:r>
                      <a:rPr 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𝐪</m:t>
                    </m:r>
                  </m:oMath>
                </a14:m>
                <a:r>
                  <a:rPr lang="en-US" dirty="0">
                    <a:latin typeface="+mj-lt"/>
                  </a:rPr>
                  <a:t>.</a:t>
                </a:r>
                <a:endParaRPr lang="en-IN" dirty="0">
                  <a:latin typeface="+mj-lt"/>
                </a:endParaRPr>
              </a:p>
              <a:p>
                <a:pPr>
                  <a:lnSpc>
                    <a:spcPct val="150000"/>
                  </a:lnSpc>
                  <a:buClr>
                    <a:srgbClr val="B84742"/>
                  </a:buClr>
                  <a:defRPr/>
                </a:pPr>
                <a:r>
                  <a:rPr lang="en-GB" b="1" dirty="0">
                    <a:latin typeface="+mj-lt"/>
                    <a:cs typeface="Shruti" panose="020B0502040204020203" pitchFamily="34" charset="0"/>
                  </a:rPr>
                  <a:t>Example:</a:t>
                </a:r>
              </a:p>
              <a:p>
                <a:pPr lvl="1">
                  <a:lnSpc>
                    <a:spcPct val="150000"/>
                  </a:lnSpc>
                  <a:buClr>
                    <a:srgbClr val="B84742"/>
                  </a:buClr>
                  <a:defRPr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p</m:t>
                    </m:r>
                    <m:r>
                      <a:rPr lang="en-IN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: </m:t>
                    </m:r>
                  </m:oMath>
                </a14:m>
                <a:r>
                  <a:rPr lang="en-IN" dirty="0">
                    <a:latin typeface="+mj-lt"/>
                  </a:rPr>
                  <a:t>3 is an integer. </a:t>
                </a:r>
              </a:p>
              <a:p>
                <a:pPr marL="457200" lvl="1" indent="0">
                  <a:lnSpc>
                    <a:spcPct val="150000"/>
                  </a:lnSpc>
                  <a:buClr>
                    <a:srgbClr val="B84742"/>
                  </a:buClr>
                  <a:buNone/>
                  <a:defRPr/>
                </a:pPr>
                <a:r>
                  <a:rPr lang="en-IN" dirty="0">
                    <a:latin typeface="+mj-lt"/>
                    <a:ea typeface="Cambria Math" panose="02040503050406030204" pitchFamily="18" charset="0"/>
                  </a:rPr>
                  <a:t>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q</m:t>
                    </m:r>
                    <m:r>
                      <a:rPr lang="en-IN" dirty="0">
                        <a:latin typeface="Cambria Math" panose="02040503050406030204" pitchFamily="18" charset="0"/>
                      </a:rPr>
                      <m:t> :</m:t>
                    </m:r>
                  </m:oMath>
                </a14:m>
                <a:r>
                  <a:rPr lang="en-IN" dirty="0">
                    <a:latin typeface="+mj-lt"/>
                  </a:rPr>
                  <a:t> 10 is an even number.</a:t>
                </a:r>
              </a:p>
              <a:p>
                <a:pPr marL="457200" lvl="1" indent="0">
                  <a:lnSpc>
                    <a:spcPct val="150000"/>
                  </a:lnSpc>
                  <a:buClr>
                    <a:srgbClr val="B84742"/>
                  </a:buClr>
                  <a:buNone/>
                  <a:defRPr/>
                </a:pPr>
                <a:r>
                  <a:rPr lang="en-IN" b="1" dirty="0">
                    <a:solidFill>
                      <a:srgbClr val="FF0000"/>
                    </a:solidFill>
                    <a:latin typeface="+mj-lt"/>
                    <a:ea typeface="Cambria Math" panose="02040503050406030204" pitchFamily="18" charset="0"/>
                  </a:rPr>
                  <a:t>    </a:t>
                </a:r>
                <a14:m>
                  <m:oMath xmlns:m="http://schemas.openxmlformats.org/officeDocument/2006/math">
                    <m:r>
                      <a:rPr lang="en-US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𝐩</m:t>
                    </m:r>
                    <m:r>
                      <a:rPr lang="en-US" b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</m:t>
                    </m:r>
                    <m:r>
                      <a:rPr lang="en-US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𝐪</m:t>
                    </m:r>
                    <m:r>
                      <a:rPr lang="en-US" b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b="1" dirty="0">
                    <a:solidFill>
                      <a:srgbClr val="FF0000"/>
                    </a:solidFill>
                    <a:latin typeface="+mj-lt"/>
                    <a:ea typeface="Cambria Math" panose="02040503050406030204" pitchFamily="18" charset="0"/>
                  </a:rPr>
                  <a:t> </a:t>
                </a:r>
                <a:r>
                  <a:rPr lang="en-US" dirty="0">
                    <a:latin typeface="+mj-lt"/>
                    <a:ea typeface="Cambria Math" panose="02040503050406030204" pitchFamily="18" charset="0"/>
                  </a:rPr>
                  <a:t>3 is an integer </a:t>
                </a:r>
                <a:r>
                  <a:rPr lang="en-US" b="1" dirty="0">
                    <a:solidFill>
                      <a:srgbClr val="FF0000"/>
                    </a:solidFill>
                    <a:latin typeface="+mj-lt"/>
                    <a:ea typeface="Cambria Math" panose="02040503050406030204" pitchFamily="18" charset="0"/>
                  </a:rPr>
                  <a:t>and</a:t>
                </a:r>
                <a:r>
                  <a:rPr lang="en-US" dirty="0">
                    <a:latin typeface="+mj-lt"/>
                    <a:ea typeface="Cambria Math" panose="02040503050406030204" pitchFamily="18" charset="0"/>
                  </a:rPr>
                  <a:t> 10 is an even number.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A2A9E1F8-7887-8DEF-7E3A-BCDEEBFA8A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971" r="-10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76113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FA00D5-A286-E9F1-8A72-C96002079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Conjunction</a:t>
            </a:r>
            <a:r>
              <a:rPr lang="en-IN" dirty="0"/>
              <a:t> (</a:t>
            </a:r>
            <a:r>
              <a:rPr lang="en-IN" dirty="0">
                <a:solidFill>
                  <a:srgbClr val="FF0000"/>
                </a:solidFill>
              </a:rPr>
              <a:t>Cont’d</a:t>
            </a:r>
            <a:r>
              <a:rPr lang="en-IN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A9E1F8-7887-8DEF-7E3A-BCDEEBFA8AA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>
                  <a:lnSpc>
                    <a:spcPct val="150000"/>
                  </a:lnSpc>
                </a:pPr>
                <a:r>
                  <a:rPr lang="en-US" dirty="0">
                    <a:latin typeface="+mj-lt"/>
                  </a:rPr>
                  <a:t>For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𝐩</m:t>
                    </m:r>
                    <m:r>
                      <a:rPr lang="en-US" b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˄ </m:t>
                    </m:r>
                    <m:r>
                      <a:rPr 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𝐪</m:t>
                    </m:r>
                  </m:oMath>
                </a14:m>
                <a:r>
                  <a:rPr lang="en-US" b="1" dirty="0">
                    <a:solidFill>
                      <a:srgbClr val="FF0000"/>
                    </a:solidFill>
                    <a:latin typeface="+mj-lt"/>
                  </a:rPr>
                  <a:t>, </a:t>
                </a:r>
                <a:r>
                  <a:rPr lang="en-US" dirty="0">
                    <a:latin typeface="+mj-lt"/>
                  </a:rPr>
                  <a:t>propositions </a:t>
                </a:r>
                <a14:m>
                  <m:oMath xmlns:m="http://schemas.openxmlformats.org/officeDocument/2006/math">
                    <m:r>
                      <a:rPr 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𝐩</m:t>
                    </m:r>
                  </m:oMath>
                </a14:m>
                <a:r>
                  <a:rPr lang="en-US" dirty="0">
                    <a:latin typeface="+mj-lt"/>
                  </a:rPr>
                  <a:t> and </a:t>
                </a:r>
                <a14:m>
                  <m:oMath xmlns:m="http://schemas.openxmlformats.org/officeDocument/2006/math">
                    <m:r>
                      <a:rPr 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𝐪</m:t>
                    </m:r>
                  </m:oMath>
                </a14:m>
                <a:r>
                  <a:rPr lang="en-US" dirty="0">
                    <a:latin typeface="+mj-lt"/>
                  </a:rPr>
                  <a:t> are known as sub-propositions.</a:t>
                </a:r>
                <a:endParaRPr lang="en-IN" dirty="0">
                  <a:latin typeface="+mj-lt"/>
                </a:endParaRPr>
              </a:p>
              <a:p>
                <a:pPr lvl="0">
                  <a:lnSpc>
                    <a:spcPct val="150000"/>
                  </a:lnSpc>
                </a:pPr>
                <a:r>
                  <a:rPr lang="en-US" dirty="0">
                    <a:latin typeface="+mj-lt"/>
                  </a:rPr>
                  <a:t>If there is no connection between two propositions still we can combine them by using logical connectives.</a:t>
                </a:r>
                <a:endParaRPr lang="en-IN" dirty="0">
                  <a:latin typeface="+mj-lt"/>
                </a:endParaRPr>
              </a:p>
              <a:p>
                <a:pPr lvl="0">
                  <a:lnSpc>
                    <a:spcPct val="150000"/>
                  </a:lnSpc>
                </a:pPr>
                <a:r>
                  <a:rPr lang="en-US" b="1" dirty="0">
                    <a:solidFill>
                      <a:srgbClr val="FF0000"/>
                    </a:solidFill>
                    <a:latin typeface="+mj-lt"/>
                  </a:rPr>
                  <a:t>But</a:t>
                </a:r>
                <a:r>
                  <a:rPr lang="en-US" dirty="0">
                    <a:latin typeface="+mj-lt"/>
                  </a:rPr>
                  <a:t> and </a:t>
                </a:r>
                <a:r>
                  <a:rPr lang="en-US" b="1" dirty="0">
                    <a:solidFill>
                      <a:srgbClr val="FF0000"/>
                    </a:solidFill>
                    <a:latin typeface="+mj-lt"/>
                  </a:rPr>
                  <a:t>While </a:t>
                </a:r>
                <a:r>
                  <a:rPr lang="en-US" dirty="0">
                    <a:latin typeface="+mj-lt"/>
                  </a:rPr>
                  <a:t>are used instead of </a:t>
                </a:r>
                <a:r>
                  <a:rPr lang="en-US" b="1" dirty="0">
                    <a:solidFill>
                      <a:srgbClr val="FF0000"/>
                    </a:solidFill>
                    <a:latin typeface="+mj-lt"/>
                  </a:rPr>
                  <a:t>and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IN" dirty="0">
                  <a:latin typeface="+mj-lt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A2A9E1F8-7887-8DEF-7E3A-BCDEEBFA8A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71" r="-10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17723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4F9A10-44D4-04DC-0B2A-35B4CE4B4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Conjunction</a:t>
            </a:r>
            <a:r>
              <a:rPr lang="en-IN" dirty="0"/>
              <a:t> (</a:t>
            </a:r>
            <a:r>
              <a:rPr lang="en-IN" dirty="0">
                <a:solidFill>
                  <a:srgbClr val="FF0000"/>
                </a:solidFill>
              </a:rPr>
              <a:t>Cont’d</a:t>
            </a:r>
            <a:r>
              <a:rPr lang="en-IN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Content Placeholder 2">
                <a:extLst>
                  <a:ext uri="{FF2B5EF4-FFF2-40B4-BE49-F238E27FC236}">
                    <a16:creationId xmlns:a16="http://schemas.microsoft.com/office/drawing/2014/main" id="{EE86C721-A521-97DA-1254-291F49F1EC6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lnSpc>
                    <a:spcPct val="150000"/>
                  </a:lnSpc>
                </a:pPr>
                <a:endParaRPr lang="en-US" dirty="0"/>
              </a:p>
              <a:p>
                <a:pPr>
                  <a:lnSpc>
                    <a:spcPct val="150000"/>
                  </a:lnSpc>
                </a:pPr>
                <a:endParaRPr lang="en-US" dirty="0"/>
              </a:p>
              <a:p>
                <a:pPr>
                  <a:lnSpc>
                    <a:spcPct val="150000"/>
                  </a:lnSpc>
                </a:pPr>
                <a:endParaRPr lang="en-US" dirty="0"/>
              </a:p>
              <a:p>
                <a:pPr>
                  <a:lnSpc>
                    <a:spcPct val="150000"/>
                  </a:lnSpc>
                </a:pPr>
                <a:endParaRPr lang="en-US" dirty="0"/>
              </a:p>
              <a:p>
                <a:pPr>
                  <a:lnSpc>
                    <a:spcPct val="150000"/>
                  </a:lnSpc>
                </a:pPr>
                <a:endParaRPr lang="en-US" dirty="0"/>
              </a:p>
              <a:p>
                <a:pPr>
                  <a:lnSpc>
                    <a:spcPct val="150000"/>
                  </a:lnSpc>
                </a:pPr>
                <a:endParaRPr lang="en-US" dirty="0"/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Truth values of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𝐩</m:t>
                    </m:r>
                    <m:r>
                      <a:rPr lang="en-US" b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˄ </m:t>
                    </m:r>
                    <m:r>
                      <a:rPr 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𝐪</m:t>
                    </m:r>
                  </m:oMath>
                </a14:m>
                <a:r>
                  <a:rPr lang="en-US" b="1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/>
                  <a:t>and </a:t>
                </a:r>
                <a14:m>
                  <m:oMath xmlns:m="http://schemas.openxmlformats.org/officeDocument/2006/math">
                    <m:r>
                      <a:rPr lang="en-US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𝐪</m:t>
                    </m:r>
                    <m:r>
                      <a:rPr lang="en-US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˄ </m:t>
                    </m:r>
                    <m:r>
                      <a:rPr lang="en-US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𝐩</m:t>
                    </m:r>
                  </m:oMath>
                </a14:m>
                <a:r>
                  <a:rPr lang="en-US" b="1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/>
                  <a:t>are same.</a:t>
                </a:r>
                <a:endParaRPr lang="en-IN" dirty="0"/>
              </a:p>
              <a:p>
                <a:pPr marL="0" lvl="0" indent="0">
                  <a:buNone/>
                </a:pPr>
                <a:endParaRPr lang="en-IN" dirty="0"/>
              </a:p>
            </p:txBody>
          </p:sp>
        </mc:Choice>
        <mc:Fallback xmlns="">
          <p:sp>
            <p:nvSpPr>
              <p:cNvPr id="38" name="Content Placeholder 2">
                <a:extLst>
                  <a:ext uri="{FF2B5EF4-FFF2-40B4-BE49-F238E27FC236}">
                    <a16:creationId xmlns:a16="http://schemas.microsoft.com/office/drawing/2014/main" id="{EE86C721-A521-97DA-1254-291F49F1EC6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7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EEE298B-3BF5-F05D-1A89-F8F8ABF2F57D}"/>
              </a:ext>
            </a:extLst>
          </p:cNvPr>
          <p:cNvSpPr/>
          <p:nvPr/>
        </p:nvSpPr>
        <p:spPr>
          <a:xfrm>
            <a:off x="3654412" y="1159426"/>
            <a:ext cx="4707268" cy="669851"/>
          </a:xfrm>
          <a:prstGeom prst="roundRect">
            <a:avLst>
              <a:gd name="adj" fmla="val 24585"/>
            </a:avLst>
          </a:prstGeom>
          <a:gradFill flip="none" rotWithShape="1">
            <a:gsLst>
              <a:gs pos="0">
                <a:srgbClr val="FFC000">
                  <a:tint val="66000"/>
                  <a:satMod val="160000"/>
                </a:srgbClr>
              </a:gs>
              <a:gs pos="50000">
                <a:srgbClr val="FFC000">
                  <a:tint val="44500"/>
                  <a:satMod val="160000"/>
                </a:srgbClr>
              </a:gs>
              <a:gs pos="100000">
                <a:srgbClr val="FFC000">
                  <a:tint val="23500"/>
                  <a:satMod val="160000"/>
                </a:srgbClr>
              </a:gs>
            </a:gsLst>
            <a:lin ang="18900000" scaled="1"/>
            <a:tileRect/>
          </a:gradFill>
          <a:ln w="19050"/>
          <a:effectLst>
            <a:outerShdw blurRad="76200" dist="12700" dir="8100000" sy="-23000" kx="8004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002060"/>
                </a:solidFill>
              </a:rPr>
              <a:t>Truth Table of Conjunction</a:t>
            </a:r>
            <a:endParaRPr lang="en-IN" sz="2800" dirty="0">
              <a:solidFill>
                <a:srgbClr val="002060"/>
              </a:solidFill>
            </a:endParaRPr>
          </a:p>
        </p:txBody>
      </p:sp>
      <p:graphicFrame>
        <p:nvGraphicFramePr>
          <p:cNvPr id="6" name="Table 2">
            <a:extLst>
              <a:ext uri="{FF2B5EF4-FFF2-40B4-BE49-F238E27FC236}">
                <a16:creationId xmlns:a16="http://schemas.microsoft.com/office/drawing/2014/main" id="{A77B8707-9F72-7049-424A-95D52C91C3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2671346"/>
              </p:ext>
            </p:extLst>
          </p:nvPr>
        </p:nvGraphicFramePr>
        <p:xfrm>
          <a:off x="3654412" y="1991956"/>
          <a:ext cx="4707268" cy="339974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665150">
                  <a:extLst>
                    <a:ext uri="{9D8B030D-6E8A-4147-A177-3AD203B41FA5}">
                      <a16:colId xmlns:a16="http://schemas.microsoft.com/office/drawing/2014/main" val="2543531497"/>
                    </a:ext>
                  </a:extLst>
                </a:gridCol>
                <a:gridCol w="1521059">
                  <a:extLst>
                    <a:ext uri="{9D8B030D-6E8A-4147-A177-3AD203B41FA5}">
                      <a16:colId xmlns:a16="http://schemas.microsoft.com/office/drawing/2014/main" val="230489491"/>
                    </a:ext>
                  </a:extLst>
                </a:gridCol>
                <a:gridCol w="1521059">
                  <a:extLst>
                    <a:ext uri="{9D8B030D-6E8A-4147-A177-3AD203B41FA5}">
                      <a16:colId xmlns:a16="http://schemas.microsoft.com/office/drawing/2014/main" val="3726479976"/>
                    </a:ext>
                  </a:extLst>
                </a:gridCol>
              </a:tblGrid>
              <a:tr h="679949">
                <a:tc>
                  <a:txBody>
                    <a:bodyPr/>
                    <a:lstStyle/>
                    <a:p>
                      <a:pPr algn="ctr"/>
                      <a:endParaRPr lang="en-IN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8869193"/>
                  </a:ext>
                </a:extLst>
              </a:tr>
              <a:tr h="679949">
                <a:tc>
                  <a:txBody>
                    <a:bodyPr/>
                    <a:lstStyle/>
                    <a:p>
                      <a:pPr algn="ctr"/>
                      <a:endParaRPr lang="en-IN" sz="280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61066291"/>
                  </a:ext>
                </a:extLst>
              </a:tr>
              <a:tr h="679949">
                <a:tc>
                  <a:txBody>
                    <a:bodyPr/>
                    <a:lstStyle/>
                    <a:p>
                      <a:pPr algn="ctr"/>
                      <a:endParaRPr lang="en-IN" sz="28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2607411"/>
                  </a:ext>
                </a:extLst>
              </a:tr>
              <a:tr h="679949">
                <a:tc>
                  <a:txBody>
                    <a:bodyPr/>
                    <a:lstStyle/>
                    <a:p>
                      <a:pPr algn="ctr"/>
                      <a:endParaRPr lang="en-IN" sz="280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29497343"/>
                  </a:ext>
                </a:extLst>
              </a:tr>
              <a:tr h="679949">
                <a:tc>
                  <a:txBody>
                    <a:bodyPr/>
                    <a:lstStyle/>
                    <a:p>
                      <a:pPr algn="ctr"/>
                      <a:endParaRPr lang="en-IN" sz="28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0946856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9577B8A-755F-0728-4B2F-9AB388ABD293}"/>
                  </a:ext>
                </a:extLst>
              </p:cNvPr>
              <p:cNvSpPr txBox="1"/>
              <p:nvPr/>
            </p:nvSpPr>
            <p:spPr>
              <a:xfrm>
                <a:off x="4287520" y="2050993"/>
                <a:ext cx="47752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𝐩</m:t>
                      </m:r>
                    </m:oMath>
                  </m:oMathPara>
                </a14:m>
                <a:endParaRPr lang="en-IN" sz="28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9577B8A-755F-0728-4B2F-9AB388ABD2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7520" y="2050993"/>
                <a:ext cx="477520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7B88DE8-D739-3C64-08F2-23DD04BF58CD}"/>
                  </a:ext>
                </a:extLst>
              </p:cNvPr>
              <p:cNvSpPr txBox="1"/>
              <p:nvPr/>
            </p:nvSpPr>
            <p:spPr>
              <a:xfrm>
                <a:off x="5837370" y="2050993"/>
                <a:ext cx="47752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𝐪</m:t>
                      </m:r>
                    </m:oMath>
                  </m:oMathPara>
                </a14:m>
                <a:endParaRPr lang="en-IN" sz="28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7B88DE8-D739-3C64-08F2-23DD04BF58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7370" y="2050993"/>
                <a:ext cx="477520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5BB8548-A903-F5AA-9F99-97587F266C1E}"/>
                  </a:ext>
                </a:extLst>
              </p:cNvPr>
              <p:cNvSpPr txBox="1"/>
              <p:nvPr/>
            </p:nvSpPr>
            <p:spPr>
              <a:xfrm>
                <a:off x="6944360" y="2050993"/>
                <a:ext cx="129032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𝐩</m:t>
                      </m:r>
                      <m:r>
                        <a:rPr lang="en-US" sz="2800" b="1" i="0" baseline="0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∧</m:t>
                      </m:r>
                      <m:r>
                        <a:rPr lang="en-IN" sz="2800" b="1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sz="2800" b="1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𝐪</m:t>
                      </m:r>
                    </m:oMath>
                  </m:oMathPara>
                </a14:m>
                <a:endParaRPr lang="en-IN" sz="28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5BB8548-A903-F5AA-9F99-97587F266C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4360" y="2050993"/>
                <a:ext cx="1290320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6356496-98F7-2DED-570F-20622180721D}"/>
                  </a:ext>
                </a:extLst>
              </p:cNvPr>
              <p:cNvSpPr txBox="1"/>
              <p:nvPr/>
            </p:nvSpPr>
            <p:spPr>
              <a:xfrm>
                <a:off x="4326467" y="2763351"/>
                <a:ext cx="33528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6356496-98F7-2DED-570F-2062218072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6467" y="2763351"/>
                <a:ext cx="335280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3B6FCBD-06EE-4E00-CBEB-18E667E74B35}"/>
                  </a:ext>
                </a:extLst>
              </p:cNvPr>
              <p:cNvSpPr txBox="1"/>
              <p:nvPr/>
            </p:nvSpPr>
            <p:spPr>
              <a:xfrm>
                <a:off x="5928360" y="2763351"/>
                <a:ext cx="33528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3B6FCBD-06EE-4E00-CBEB-18E667E74B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8360" y="2763351"/>
                <a:ext cx="335280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A1A966E-EEC0-C6D2-DCB1-D0BDAA387355}"/>
                  </a:ext>
                </a:extLst>
              </p:cNvPr>
              <p:cNvSpPr txBox="1"/>
              <p:nvPr/>
            </p:nvSpPr>
            <p:spPr>
              <a:xfrm>
                <a:off x="7421880" y="2763351"/>
                <a:ext cx="33528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A1A966E-EEC0-C6D2-DCB1-D0BDAA3873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1880" y="2763351"/>
                <a:ext cx="335280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B69B2D5-D49D-32A4-30AF-9A624B0994D6}"/>
                  </a:ext>
                </a:extLst>
              </p:cNvPr>
              <p:cNvSpPr txBox="1"/>
              <p:nvPr/>
            </p:nvSpPr>
            <p:spPr>
              <a:xfrm>
                <a:off x="4326467" y="3475647"/>
                <a:ext cx="33528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B69B2D5-D49D-32A4-30AF-9A624B0994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6467" y="3475647"/>
                <a:ext cx="335280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329D466-DFA8-524E-4A44-4BF289FCD182}"/>
                  </a:ext>
                </a:extLst>
              </p:cNvPr>
              <p:cNvSpPr txBox="1"/>
              <p:nvPr/>
            </p:nvSpPr>
            <p:spPr>
              <a:xfrm>
                <a:off x="5928360" y="3475647"/>
                <a:ext cx="33528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329D466-DFA8-524E-4A44-4BF289FCD1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8360" y="3475647"/>
                <a:ext cx="335280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E1C6212-3868-31E8-D7F7-B99AF6AC5E81}"/>
                  </a:ext>
                </a:extLst>
              </p:cNvPr>
              <p:cNvSpPr txBox="1"/>
              <p:nvPr/>
            </p:nvSpPr>
            <p:spPr>
              <a:xfrm>
                <a:off x="7421880" y="3475647"/>
                <a:ext cx="33528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E1C6212-3868-31E8-D7F7-B99AF6AC5E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1880" y="3475647"/>
                <a:ext cx="335280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C014FE1-F989-EF4F-B309-3A297C33B050}"/>
                  </a:ext>
                </a:extLst>
              </p:cNvPr>
              <p:cNvSpPr txBox="1"/>
              <p:nvPr/>
            </p:nvSpPr>
            <p:spPr>
              <a:xfrm>
                <a:off x="4326467" y="4107508"/>
                <a:ext cx="33528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C014FE1-F989-EF4F-B309-3A297C33B0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6467" y="4107508"/>
                <a:ext cx="335280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9A6053B-96E1-3B4E-AF7D-799494081019}"/>
                  </a:ext>
                </a:extLst>
              </p:cNvPr>
              <p:cNvSpPr txBox="1"/>
              <p:nvPr/>
            </p:nvSpPr>
            <p:spPr>
              <a:xfrm>
                <a:off x="5928360" y="4107508"/>
                <a:ext cx="33528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9A6053B-96E1-3B4E-AF7D-7994940810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8360" y="4107508"/>
                <a:ext cx="335280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7B517F9-3C1A-BAC2-DF9E-0EEFFDACE086}"/>
                  </a:ext>
                </a:extLst>
              </p:cNvPr>
              <p:cNvSpPr txBox="1"/>
              <p:nvPr/>
            </p:nvSpPr>
            <p:spPr>
              <a:xfrm>
                <a:off x="7421880" y="4107508"/>
                <a:ext cx="33528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7B517F9-3C1A-BAC2-DF9E-0EEFFDACE0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1880" y="4107508"/>
                <a:ext cx="335280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9674F6E-CFB2-8DD4-2E65-A8AC86929700}"/>
                  </a:ext>
                </a:extLst>
              </p:cNvPr>
              <p:cNvSpPr txBox="1"/>
              <p:nvPr/>
            </p:nvSpPr>
            <p:spPr>
              <a:xfrm>
                <a:off x="4326467" y="4819804"/>
                <a:ext cx="33528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9674F6E-CFB2-8DD4-2E65-A8AC869297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6467" y="4819804"/>
                <a:ext cx="335280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C8E1B24-9826-90F9-087E-2E0308A0FADB}"/>
                  </a:ext>
                </a:extLst>
              </p:cNvPr>
              <p:cNvSpPr txBox="1"/>
              <p:nvPr/>
            </p:nvSpPr>
            <p:spPr>
              <a:xfrm>
                <a:off x="5928360" y="4819804"/>
                <a:ext cx="33528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C8E1B24-9826-90F9-087E-2E0308A0FA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8360" y="4819804"/>
                <a:ext cx="335280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41AFDF8-70F8-7690-844F-C5636189DBBF}"/>
                  </a:ext>
                </a:extLst>
              </p:cNvPr>
              <p:cNvSpPr txBox="1"/>
              <p:nvPr/>
            </p:nvSpPr>
            <p:spPr>
              <a:xfrm>
                <a:off x="7421880" y="4819804"/>
                <a:ext cx="33528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41AFDF8-70F8-7690-844F-C5636189DB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1880" y="4819804"/>
                <a:ext cx="335280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56007690-6DC1-48AA-438D-6DE69ACC5A3C}"/>
              </a:ext>
            </a:extLst>
          </p:cNvPr>
          <p:cNvSpPr/>
          <p:nvPr/>
        </p:nvSpPr>
        <p:spPr>
          <a:xfrm>
            <a:off x="3654412" y="2674425"/>
            <a:ext cx="4707268" cy="66643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23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uiExpand="1" build="p"/>
      <p:bldP spid="5" grpId="0" animBg="1"/>
      <p:bldP spid="8" grpId="0"/>
      <p:bldP spid="9" grpId="0"/>
      <p:bldP spid="12" grpId="0"/>
      <p:bldP spid="14" grpId="0"/>
      <p:bldP spid="15" grpId="0"/>
      <p:bldP spid="16" grpId="0"/>
      <p:bldP spid="4" grpId="0"/>
      <p:bldP spid="7" grpId="0"/>
      <p:bldP spid="10" grpId="0"/>
      <p:bldP spid="11" grpId="0"/>
      <p:bldP spid="13" grpId="0"/>
      <p:bldP spid="22" grpId="0"/>
      <p:bldP spid="23" grpId="0"/>
      <p:bldP spid="28" grpId="0"/>
      <p:bldP spid="29" grpId="0"/>
      <p:bldP spid="40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 2.1 ⇝ Example 1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A2F0693-7E5E-7712-8F05-5C3195B8CF4D}"/>
                  </a:ext>
                </a:extLst>
              </p:cNvPr>
              <p:cNvSpPr txBox="1"/>
              <p:nvPr/>
            </p:nvSpPr>
            <p:spPr>
              <a:xfrm>
                <a:off x="1927945" y="857420"/>
                <a:ext cx="9246442" cy="181588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spAutoFit/>
              </a:bodyPr>
              <a:lstStyle>
                <a:defPPr>
                  <a:defRPr lang="en-US"/>
                </a:defPPr>
                <a:lvl1pPr algn="ctr">
                  <a:defRPr sz="2800">
                    <a:solidFill>
                      <a:srgbClr val="002060"/>
                    </a:solidFill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pPr algn="l"/>
                <a:r>
                  <a:rPr lang="en-IN" dirty="0"/>
                  <a:t>Write the following propositions in symbolic form.</a:t>
                </a:r>
              </a:p>
              <a:p>
                <a:pPr marL="514350" indent="-514350" algn="l">
                  <a:lnSpc>
                    <a:spcPct val="150000"/>
                  </a:lnSpc>
                  <a:buAutoNum type="arabicPeriod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dirty="0"/>
                      <m:t>He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r>
                      <m:rPr>
                        <m:nor/>
                      </m:rPr>
                      <a:rPr lang="en-US" dirty="0"/>
                      <m:t>is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r>
                      <m:rPr>
                        <m:nor/>
                      </m:rPr>
                      <a:rPr lang="en-US" dirty="0"/>
                      <m:t>tall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r>
                      <m:rPr>
                        <m:nor/>
                      </m:rPr>
                      <a:rPr lang="en-US" dirty="0"/>
                      <m:t>and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r>
                      <m:rPr>
                        <m:nor/>
                      </m:rPr>
                      <a:rPr lang="en-US" dirty="0"/>
                      <m:t>he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r>
                      <m:rPr>
                        <m:nor/>
                      </m:rPr>
                      <a:rPr lang="en-US" dirty="0"/>
                      <m:t>is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r>
                      <m:rPr>
                        <m:nor/>
                      </m:rPr>
                      <a:rPr lang="en-US" dirty="0"/>
                      <m:t>handsome</m:t>
                    </m:r>
                    <m:r>
                      <m:rPr>
                        <m:nor/>
                      </m:rPr>
                      <a:rPr lang="en-US" dirty="0"/>
                      <m:t>.</m:t>
                    </m:r>
                  </m:oMath>
                </a14:m>
                <a:r>
                  <a:rPr lang="en-US" dirty="0"/>
                  <a:t> </a:t>
                </a:r>
              </a:p>
              <a:p>
                <a:pPr marL="514350" indent="-514350" algn="l">
                  <a:lnSpc>
                    <a:spcPct val="150000"/>
                  </a:lnSpc>
                  <a:buAutoNum type="arabicPeriod"/>
                </a:pPr>
                <a:r>
                  <a:rPr lang="en-US" dirty="0"/>
                  <a:t>All integers are rational and all natural numbers are integers.</a:t>
                </a:r>
                <a:endParaRPr lang="en-US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7A2F0693-7E5E-7712-8F05-5C3195B8CF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7945" y="857420"/>
                <a:ext cx="9246442" cy="1815882"/>
              </a:xfrm>
              <a:prstGeom prst="rect">
                <a:avLst/>
              </a:prstGeom>
              <a:blipFill rotWithShape="0">
                <a:blip r:embed="rId2"/>
                <a:stretch>
                  <a:fillRect l="-1318" t="-3020" r="-264" b="-503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7050F2C-FA00-1CD2-2793-C3E6D378F8D8}"/>
              </a:ext>
            </a:extLst>
          </p:cNvPr>
          <p:cNvSpPr/>
          <p:nvPr/>
        </p:nvSpPr>
        <p:spPr>
          <a:xfrm>
            <a:off x="117831" y="857420"/>
            <a:ext cx="1810115" cy="483098"/>
          </a:xfrm>
          <a:prstGeom prst="roundRect">
            <a:avLst/>
          </a:pr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Question </a:t>
            </a:r>
            <a:endParaRPr lang="en-IN" sz="2800" b="1" dirty="0">
              <a:solidFill>
                <a:schemeClr val="bg1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1D43792-E443-AC71-0590-60AA150051ED}"/>
              </a:ext>
            </a:extLst>
          </p:cNvPr>
          <p:cNvSpPr/>
          <p:nvPr/>
        </p:nvSpPr>
        <p:spPr>
          <a:xfrm>
            <a:off x="117830" y="2673302"/>
            <a:ext cx="1810115" cy="498529"/>
          </a:xfrm>
          <a:prstGeom prst="roundRect">
            <a:avLst/>
          </a:pr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Solution</a:t>
            </a:r>
            <a:endParaRPr lang="en-IN" sz="28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A4EB6AE-D544-9398-2AB2-2B84DEDC9F17}"/>
                  </a:ext>
                </a:extLst>
              </p:cNvPr>
              <p:cNvSpPr txBox="1"/>
              <p:nvPr/>
            </p:nvSpPr>
            <p:spPr>
              <a:xfrm>
                <a:off x="117831" y="3532352"/>
                <a:ext cx="4256462" cy="203132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spAutoFit/>
              </a:bodyPr>
              <a:lstStyle>
                <a:defPPr>
                  <a:defRPr lang="en-US"/>
                </a:defPPr>
                <a:lvl1pPr algn="ctr">
                  <a:defRPr sz="2800">
                    <a:solidFill>
                      <a:srgbClr val="002060"/>
                    </a:solidFill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pPr algn="l"/>
                <a:r>
                  <a:rPr lang="en-US" b="1" dirty="0"/>
                  <a:t>1.  </a:t>
                </a:r>
                <a:r>
                  <a:rPr lang="en-US" dirty="0"/>
                  <a:t>Let,</a:t>
                </a:r>
                <a:r>
                  <a:rPr lang="en-IN" b="1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p</m:t>
                    </m:r>
                    <m:r>
                      <a:rPr lang="en-US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IN" dirty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IN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dirty="0"/>
                  <a:t>He is tall.</a:t>
                </a:r>
              </a:p>
              <a:p>
                <a:pPr algn="l">
                  <a:lnSpc>
                    <a:spcPct val="150000"/>
                  </a:lnSpc>
                </a:pPr>
                <a:r>
                  <a:rPr lang="en-IN" dirty="0">
                    <a:ea typeface="Cambria Math" panose="02040503050406030204" pitchFamily="18" charset="0"/>
                  </a:rPr>
                  <a:t>            </a:t>
                </a:r>
                <a14:m>
                  <m:oMath xmlns:m="http://schemas.openxmlformats.org/officeDocument/2006/math">
                    <m:r>
                      <a:rPr lang="en-IN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IN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q</m:t>
                    </m:r>
                    <m:r>
                      <a:rPr lang="en-IN" dirty="0">
                        <a:latin typeface="Cambria Math" panose="02040503050406030204" pitchFamily="18" charset="0"/>
                      </a:rPr>
                      <m:t> :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dirty="0"/>
                  <a:t>He is handsome.</a:t>
                </a:r>
              </a:p>
              <a:p>
                <a:pPr algn="l"/>
                <a:endParaRPr lang="en-IN" dirty="0"/>
              </a:p>
              <a:p>
                <a:pPr marL="444500" algn="l"/>
                <a:r>
                  <a:rPr lang="en-US" b="1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Symbolic form </a:t>
                </a:r>
                <a14:m>
                  <m:oMath xmlns:m="http://schemas.openxmlformats.org/officeDocument/2006/math">
                    <m:r>
                      <a:rPr lang="en-US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 </m:t>
                    </m:r>
                    <m:r>
                      <a:rPr lang="en-US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𝐩</m:t>
                    </m:r>
                    <m:r>
                      <a:rPr lang="en-US" b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∧ </m:t>
                    </m:r>
                    <m:r>
                      <a:rPr lang="en-US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𝐪</m:t>
                    </m:r>
                    <m:r>
                      <a:rPr lang="en-US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</m:oMath>
                </a14:m>
                <a:endParaRPr lang="en-US" dirty="0">
                  <a:solidFill>
                    <a:srgbClr val="FF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xmlns="" id="{FA4EB6AE-D544-9398-2AB2-2B84DEDC9F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831" y="3532352"/>
                <a:ext cx="4256462" cy="2031325"/>
              </a:xfrm>
              <a:prstGeom prst="rect">
                <a:avLst/>
              </a:prstGeom>
              <a:blipFill rotWithShape="0">
                <a:blip r:embed="rId3"/>
                <a:stretch>
                  <a:fillRect l="-2861" t="-2395" b="-808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10516A0-DFEA-6EB1-F0EE-ED1E6593A56C}"/>
                  </a:ext>
                </a:extLst>
              </p:cNvPr>
              <p:cNvSpPr txBox="1"/>
              <p:nvPr/>
            </p:nvSpPr>
            <p:spPr>
              <a:xfrm>
                <a:off x="4897395" y="3532352"/>
                <a:ext cx="6276992" cy="203132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spAutoFit/>
              </a:bodyPr>
              <a:lstStyle>
                <a:defPPr>
                  <a:defRPr lang="en-US"/>
                </a:defPPr>
                <a:lvl1pPr algn="ctr">
                  <a:defRPr sz="2800">
                    <a:solidFill>
                      <a:srgbClr val="002060"/>
                    </a:solidFill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pPr algn="l"/>
                <a:r>
                  <a:rPr lang="en-US" b="1" dirty="0"/>
                  <a:t>2. </a:t>
                </a:r>
                <a:r>
                  <a:rPr lang="en-IN" dirty="0"/>
                  <a:t>Let,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p</m:t>
                    </m:r>
                    <m:r>
                      <a:rPr lang="en-US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IN" dirty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IN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All integers are rational. </a:t>
                </a:r>
                <a:endParaRPr lang="en-IN" dirty="0"/>
              </a:p>
              <a:p>
                <a:pPr marL="534988" algn="l">
                  <a:lnSpc>
                    <a:spcPct val="150000"/>
                  </a:lnSpc>
                </a:pPr>
                <a:r>
                  <a:rPr lang="en-IN" dirty="0">
                    <a:ea typeface="Cambria Math" panose="02040503050406030204" pitchFamily="18" charset="0"/>
                  </a:rPr>
                  <a:t> 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q</m:t>
                    </m:r>
                    <m:r>
                      <a:rPr lang="en-US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IN" dirty="0">
                        <a:latin typeface="Cambria Math" panose="02040503050406030204" pitchFamily="18" charset="0"/>
                      </a:rPr>
                      <m:t>: 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All natural numbers are integers.</a:t>
                </a:r>
                <a:endParaRPr lang="en-IN" dirty="0"/>
              </a:p>
              <a:p>
                <a:pPr algn="l"/>
                <a:endParaRPr lang="en-US" b="1" dirty="0">
                  <a:solidFill>
                    <a:srgbClr val="FF0000"/>
                  </a:solidFill>
                  <a:ea typeface="Cambria Math" panose="02040503050406030204" pitchFamily="18" charset="0"/>
                </a:endParaRPr>
              </a:p>
              <a:p>
                <a:pPr marL="355600" algn="l"/>
                <a:r>
                  <a:rPr lang="en-US" b="1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Symbolic form </a:t>
                </a:r>
                <a14:m>
                  <m:oMath xmlns:m="http://schemas.openxmlformats.org/officeDocument/2006/math">
                    <m:r>
                      <a:rPr lang="en-US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 </m:t>
                    </m:r>
                    <m:r>
                      <a:rPr lang="en-US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𝐩</m:t>
                    </m:r>
                    <m:r>
                      <a:rPr lang="en-US" b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∧ </m:t>
                    </m:r>
                    <m:r>
                      <a:rPr lang="en-US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𝐪</m:t>
                    </m:r>
                  </m:oMath>
                </a14:m>
                <a:endParaRPr lang="en-US" dirty="0">
                  <a:solidFill>
                    <a:srgbClr val="FF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010516A0-DFEA-6EB1-F0EE-ED1E6593A5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7395" y="3532352"/>
                <a:ext cx="6276992" cy="2031325"/>
              </a:xfrm>
              <a:prstGeom prst="rect">
                <a:avLst/>
              </a:prstGeom>
              <a:blipFill rotWithShape="0">
                <a:blip r:embed="rId4"/>
                <a:stretch>
                  <a:fillRect l="-1942" t="-2395" r="-1262" b="-808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63704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5" grpId="0" animBg="1"/>
      <p:bldP spid="6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 2.1 ⇝ Example 2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A2F0693-7E5E-7712-8F05-5C3195B8CF4D}"/>
                  </a:ext>
                </a:extLst>
              </p:cNvPr>
              <p:cNvSpPr txBox="1"/>
              <p:nvPr/>
            </p:nvSpPr>
            <p:spPr>
              <a:xfrm>
                <a:off x="1927945" y="857420"/>
                <a:ext cx="7327648" cy="181588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spAutoFit/>
              </a:bodyPr>
              <a:lstStyle>
                <a:defPPr>
                  <a:defRPr lang="en-US"/>
                </a:defPPr>
                <a:lvl1pPr algn="ctr">
                  <a:defRPr sz="2800">
                    <a:solidFill>
                      <a:srgbClr val="002060"/>
                    </a:solidFill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r>
                  <a:rPr lang="en-IN" dirty="0"/>
                  <a:t>Determine the truth value of following conjunction.</a:t>
                </a:r>
              </a:p>
              <a:p>
                <a:pPr marL="514350" indent="-514350" algn="l">
                  <a:lnSpc>
                    <a:spcPct val="150000"/>
                  </a:lnSpc>
                  <a:buAutoNum type="arabicPeriod"/>
                </a:pPr>
                <a:r>
                  <a:rPr lang="en-IN" dirty="0"/>
                  <a:t> </a:t>
                </a:r>
                <a14:m>
                  <m:oMath xmlns:m="http://schemas.openxmlformats.org/officeDocument/2006/math">
                    <m:r>
                      <a:rPr lang="en-IN" dirty="0">
                        <a:latin typeface="Cambria Math" panose="02040503050406030204" pitchFamily="18" charset="0"/>
                      </a:rPr>
                      <m:t>4 + 2 = 6  </m:t>
                    </m:r>
                    <m:r>
                      <m:rPr>
                        <m:nor/>
                      </m:rPr>
                      <a:rPr lang="en-IN" dirty="0"/>
                      <m:t>and</m:t>
                    </m:r>
                    <m:r>
                      <m:rPr>
                        <m:nor/>
                      </m:rPr>
                      <a:rPr lang="en-IN" dirty="0"/>
                      <m:t>  </m:t>
                    </m:r>
                    <m:r>
                      <a:rPr lang="en-IN" dirty="0">
                        <a:latin typeface="Cambria Math" panose="02040503050406030204" pitchFamily="18" charset="0"/>
                      </a:rPr>
                      <m:t>2 + 2 = 4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/>
              </a:p>
              <a:p>
                <a:pPr marL="514350" indent="-514350" algn="l">
                  <a:lnSpc>
                    <a:spcPct val="150000"/>
                  </a:lnSpc>
                  <a:buAutoNum type="arabicPeriod"/>
                </a:pPr>
                <a:r>
                  <a:rPr lang="en-US" dirty="0"/>
                  <a:t> Delhi is in India  </a:t>
                </a:r>
                <a:r>
                  <a:rPr lang="en-IN" dirty="0"/>
                  <a:t>and  </a:t>
                </a:r>
                <a14:m>
                  <m:oMath xmlns:m="http://schemas.openxmlformats.org/officeDocument/2006/math">
                    <m:r>
                      <a:rPr lang="en-US" dirty="0">
                        <a:latin typeface="Cambria Math" panose="02040503050406030204" pitchFamily="18" charset="0"/>
                      </a:rPr>
                      <m:t>4×2=10. </m:t>
                    </m:r>
                  </m:oMath>
                </a14:m>
                <a:endParaRPr lang="en-US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7A2F0693-7E5E-7712-8F05-5C3195B8CF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7945" y="857420"/>
                <a:ext cx="7327648" cy="1815882"/>
              </a:xfrm>
              <a:prstGeom prst="rect">
                <a:avLst/>
              </a:prstGeom>
              <a:blipFill rotWithShape="0">
                <a:blip r:embed="rId2"/>
                <a:stretch>
                  <a:fillRect l="-1664" t="-3020" r="-1165" b="-503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7050F2C-FA00-1CD2-2793-C3E6D378F8D8}"/>
              </a:ext>
            </a:extLst>
          </p:cNvPr>
          <p:cNvSpPr/>
          <p:nvPr/>
        </p:nvSpPr>
        <p:spPr>
          <a:xfrm>
            <a:off x="117831" y="857420"/>
            <a:ext cx="1810115" cy="483098"/>
          </a:xfrm>
          <a:prstGeom prst="roundRect">
            <a:avLst/>
          </a:pr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Question </a:t>
            </a:r>
            <a:endParaRPr lang="en-IN" sz="2800" b="1" dirty="0">
              <a:solidFill>
                <a:schemeClr val="bg1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1D43792-E443-AC71-0590-60AA150051ED}"/>
              </a:ext>
            </a:extLst>
          </p:cNvPr>
          <p:cNvSpPr/>
          <p:nvPr/>
        </p:nvSpPr>
        <p:spPr>
          <a:xfrm>
            <a:off x="117830" y="2673302"/>
            <a:ext cx="1810115" cy="498529"/>
          </a:xfrm>
          <a:prstGeom prst="roundRect">
            <a:avLst/>
          </a:pr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700" b="1" dirty="0">
                <a:solidFill>
                  <a:schemeClr val="bg1"/>
                </a:solidFill>
              </a:rPr>
              <a:t>Solution(1)</a:t>
            </a:r>
            <a:endParaRPr lang="en-IN" sz="2700" b="1" dirty="0">
              <a:solidFill>
                <a:schemeClr val="bg1"/>
              </a:solidFill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905E8676-86D2-D71F-0131-719CF32C2F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4287591"/>
              </p:ext>
            </p:extLst>
          </p:nvPr>
        </p:nvGraphicFramePr>
        <p:xfrm>
          <a:off x="117830" y="3354130"/>
          <a:ext cx="10296000" cy="288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41403">
                  <a:extLst>
                    <a:ext uri="{9D8B030D-6E8A-4147-A177-3AD203B41FA5}">
                      <a16:colId xmlns:a16="http://schemas.microsoft.com/office/drawing/2014/main" val="77253722"/>
                    </a:ext>
                  </a:extLst>
                </a:gridCol>
                <a:gridCol w="3654597">
                  <a:extLst>
                    <a:ext uri="{9D8B030D-6E8A-4147-A177-3AD203B41FA5}">
                      <a16:colId xmlns:a16="http://schemas.microsoft.com/office/drawing/2014/main" val="2731592225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4188961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1832586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499824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0682735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E831B05-DDFF-847C-77F7-2C0D2C0F0F56}"/>
                  </a:ext>
                </a:extLst>
              </p:cNvPr>
              <p:cNvSpPr txBox="1"/>
              <p:nvPr/>
            </p:nvSpPr>
            <p:spPr>
              <a:xfrm>
                <a:off x="174780" y="4165241"/>
                <a:ext cx="393192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spcBef>
                    <a:spcPts val="1000"/>
                  </a:spcBef>
                  <a:buClr>
                    <a:srgbClr val="B84742"/>
                  </a:buClr>
                  <a:defRPr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sz="2800" b="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: </m:t>
                    </m:r>
                    <m:r>
                      <a:rPr lang="en-US" sz="28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4 + 2 = 6</m:t>
                    </m:r>
                  </m:oMath>
                </a14:m>
                <a:r>
                  <a:rPr kumimoji="0" lang="en-IN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+mj-lt"/>
                  </a:rPr>
                  <a:t>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8E831B05-DDFF-847C-77F7-2C0D2C0F0F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780" y="4165241"/>
                <a:ext cx="3931920" cy="52322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B594E7C4-24F3-B660-4101-53B73D938D36}"/>
              </a:ext>
            </a:extLst>
          </p:cNvPr>
          <p:cNvSpPr txBox="1"/>
          <p:nvPr/>
        </p:nvSpPr>
        <p:spPr>
          <a:xfrm>
            <a:off x="167258" y="3442747"/>
            <a:ext cx="168250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ctr" defTabSz="914400" rtl="0" eaLnBrk="1" fontAlgn="auto" latinLnBrk="0" hangingPunct="1">
              <a:spcBef>
                <a:spcPts val="1000"/>
              </a:spcBef>
              <a:spcAft>
                <a:spcPts val="0"/>
              </a:spcAft>
              <a:buClr>
                <a:srgbClr val="B84742"/>
              </a:buClr>
              <a:buSzTx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Statement</a:t>
            </a:r>
            <a:endParaRPr kumimoji="0" lang="en-IN" sz="2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A90FF8C-844E-A1AF-899C-24643308E607}"/>
              </a:ext>
            </a:extLst>
          </p:cNvPr>
          <p:cNvSpPr txBox="1"/>
          <p:nvPr/>
        </p:nvSpPr>
        <p:spPr>
          <a:xfrm>
            <a:off x="7067270" y="3442747"/>
            <a:ext cx="293624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ctr" defTabSz="914400" rtl="0" eaLnBrk="1" fontAlgn="auto" latinLnBrk="0" hangingPunct="1">
              <a:spcBef>
                <a:spcPts val="1000"/>
              </a:spcBef>
              <a:spcAft>
                <a:spcPts val="0"/>
              </a:spcAft>
              <a:buClr>
                <a:srgbClr val="B84742"/>
              </a:buClr>
              <a:buSzTx/>
              <a:tabLst/>
              <a:defRPr/>
            </a:pPr>
            <a:r>
              <a:rPr lang="en-US" sz="2800" b="1" noProof="0" dirty="0">
                <a:solidFill>
                  <a:schemeClr val="bg1"/>
                </a:solidFill>
                <a:latin typeface="+mj-lt"/>
              </a:rPr>
              <a:t>Truth Value</a:t>
            </a:r>
            <a:endParaRPr kumimoji="0" lang="en-IN" sz="2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CADA1CA-1E61-214E-A054-758DA09C456E}"/>
                  </a:ext>
                </a:extLst>
              </p:cNvPr>
              <p:cNvSpPr txBox="1"/>
              <p:nvPr/>
            </p:nvSpPr>
            <p:spPr>
              <a:xfrm>
                <a:off x="6782496" y="4179271"/>
                <a:ext cx="363133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marR="0" lvl="0" algn="just" fontAlgn="auto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B84742"/>
                  </a:buClr>
                  <a:buSzTx/>
                  <a:tabLst/>
                  <a:defRPr kumimoji="0" sz="2800" b="0" i="0" u="none" strike="noStrike" cap="none" spc="0" normalizeH="0" baseline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Roboto Condensed (Body)"/>
                  </a:defRPr>
                </a:lvl1pPr>
              </a:lstStyle>
              <a:p>
                <a:pPr algn="ctr"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dirty="0" smtClean="0">
                          <a:latin typeface="Cambria Math" panose="02040503050406030204" pitchFamily="18" charset="0"/>
                        </a:rPr>
                        <m:t>𝐓</m:t>
                      </m:r>
                    </m:oMath>
                  </m:oMathPara>
                </a14:m>
                <a:endParaRPr lang="en-IN" b="1" dirty="0">
                  <a:latin typeface="+mj-lt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1CADA1CA-1E61-214E-A054-758DA09C45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2496" y="4179271"/>
                <a:ext cx="3631334" cy="52322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C19F15B-3374-0CBD-3F04-0C9A2D236591}"/>
                  </a:ext>
                </a:extLst>
              </p:cNvPr>
              <p:cNvSpPr txBox="1"/>
              <p:nvPr/>
            </p:nvSpPr>
            <p:spPr>
              <a:xfrm>
                <a:off x="174780" y="4887735"/>
                <a:ext cx="393192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spcBef>
                    <a:spcPts val="1000"/>
                  </a:spcBef>
                  <a:buClr>
                    <a:srgbClr val="B84742"/>
                  </a:buClr>
                  <a:defRPr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q</m:t>
                    </m:r>
                    <m:r>
                      <a:rPr lang="en-US" sz="2800" b="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:</m:t>
                    </m:r>
                    <m:r>
                      <a:rPr lang="en-US" sz="2800" b="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28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+ 2 =</m:t>
                    </m:r>
                    <m:r>
                      <a:rPr lang="en-US" sz="2800" b="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kumimoji="0" lang="en-IN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+mj-lt"/>
                  </a:rPr>
                  <a:t> 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DC19F15B-3374-0CBD-3F04-0C9A2D2365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780" y="4887735"/>
                <a:ext cx="3931920" cy="52322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500604B-D0BC-C26F-A1AE-59B3054505A2}"/>
                  </a:ext>
                </a:extLst>
              </p:cNvPr>
              <p:cNvSpPr txBox="1"/>
              <p:nvPr/>
            </p:nvSpPr>
            <p:spPr>
              <a:xfrm>
                <a:off x="167258" y="5629913"/>
                <a:ext cx="653159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Bef>
                    <a:spcPts val="1000"/>
                  </a:spcBef>
                  <a:buClr>
                    <a:srgbClr val="B84742"/>
                  </a:buClr>
                  <a:defRPr/>
                </a:pPr>
                <a14:m>
                  <m:oMath xmlns:m="http://schemas.openxmlformats.org/officeDocument/2006/math">
                    <m:r>
                      <a:rPr lang="en-US" sz="2800" b="1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𝐩</m:t>
                    </m:r>
                    <m:r>
                      <a:rPr lang="en-IN" sz="2800" b="1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</m:t>
                    </m:r>
                    <m:r>
                      <a:rPr lang="en-US" sz="2800" b="1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𝐪</m:t>
                    </m:r>
                    <m:r>
                      <a:rPr lang="en-US" sz="2800" b="0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  <m:r>
                      <a:rPr lang="en-US" sz="2800" b="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: </m:t>
                    </m:r>
                    <m:r>
                      <a:rPr lang="en-US" sz="28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4 + 2 = 6</m:t>
                    </m:r>
                  </m:oMath>
                </a14:m>
                <a:r>
                  <a:rPr kumimoji="0" lang="en-IN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+mj-lt"/>
                  </a:rPr>
                  <a:t>   and   </a:t>
                </a:r>
                <a14:m>
                  <m:oMath xmlns:m="http://schemas.openxmlformats.org/officeDocument/2006/math">
                    <m:r>
                      <a:rPr lang="en-US" sz="2800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2 + 2 =4</m:t>
                    </m:r>
                  </m:oMath>
                </a14:m>
                <a:r>
                  <a:rPr kumimoji="0" lang="en-IN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+mj-lt"/>
                  </a:rPr>
                  <a:t> 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D500604B-D0BC-C26F-A1AE-59B3054505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258" y="5629913"/>
                <a:ext cx="6531598" cy="523220"/>
              </a:xfrm>
              <a:prstGeom prst="rect">
                <a:avLst/>
              </a:prstGeom>
              <a:blipFill rotWithShape="0">
                <a:blip r:embed="rId6"/>
                <a:stretch>
                  <a:fillRect t="-12941" b="-3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1C2C33D-BDEF-869D-47E1-0FF8B994C909}"/>
                  </a:ext>
                </a:extLst>
              </p:cNvPr>
              <p:cNvSpPr txBox="1"/>
              <p:nvPr/>
            </p:nvSpPr>
            <p:spPr>
              <a:xfrm>
                <a:off x="6782496" y="4954427"/>
                <a:ext cx="363133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marR="0" lvl="0" algn="just" fontAlgn="auto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B84742"/>
                  </a:buClr>
                  <a:buSzTx/>
                  <a:tabLst/>
                  <a:defRPr kumimoji="0" sz="2800" b="0" i="0" u="none" strike="noStrike" cap="none" spc="0" normalizeH="0" baseline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Roboto Condensed (Body)"/>
                  </a:defRPr>
                </a:lvl1pPr>
              </a:lstStyle>
              <a:p>
                <a:pPr algn="ctr"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dirty="0" smtClean="0">
                          <a:latin typeface="Cambria Math" panose="02040503050406030204" pitchFamily="18" charset="0"/>
                        </a:rPr>
                        <m:t>𝐓</m:t>
                      </m:r>
                    </m:oMath>
                  </m:oMathPara>
                </a14:m>
                <a:endParaRPr lang="en-IN" b="1" dirty="0">
                  <a:latin typeface="+mj-lt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91C2C33D-BDEF-869D-47E1-0FF8B994C9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2496" y="4954427"/>
                <a:ext cx="3631334" cy="523220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20AE248-2969-D6EC-748F-77405A6F7EB9}"/>
                  </a:ext>
                </a:extLst>
              </p:cNvPr>
              <p:cNvSpPr txBox="1"/>
              <p:nvPr/>
            </p:nvSpPr>
            <p:spPr>
              <a:xfrm>
                <a:off x="6782496" y="5629912"/>
                <a:ext cx="363133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marR="0" lvl="0" algn="just" fontAlgn="auto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B84742"/>
                  </a:buClr>
                  <a:buSzTx/>
                  <a:tabLst/>
                  <a:defRPr kumimoji="0" sz="2800" b="0" i="0" u="none" strike="noStrike" cap="none" spc="0" normalizeH="0" baseline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Roboto Condensed (Body)"/>
                  </a:defRPr>
                </a:lvl1pPr>
              </a:lstStyle>
              <a:p>
                <a:pPr algn="ctr"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𝐓</m:t>
                      </m:r>
                      <m:r>
                        <a:rPr lang="en-IN" b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∧</m:t>
                      </m:r>
                      <m:r>
                        <a:rPr lang="en-US" b="1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𝐓</m:t>
                      </m:r>
                      <m:r>
                        <a:rPr lang="en-US" b="1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1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𝐓</m:t>
                      </m:r>
                    </m:oMath>
                  </m:oMathPara>
                </a14:m>
                <a:endParaRPr lang="en-IN" dirty="0">
                  <a:latin typeface="+mj-lt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620AE248-2969-D6EC-748F-77405A6F7E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2496" y="5629912"/>
                <a:ext cx="3631334" cy="523220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54410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5" grpId="0" animBg="1"/>
      <p:bldP spid="6" grpId="0" animBg="1"/>
      <p:bldP spid="9" grpId="0"/>
      <p:bldP spid="10" grpId="0"/>
      <p:bldP spid="11" grpId="0"/>
      <p:bldP spid="14" grpId="0"/>
      <p:bldP spid="15" grpId="0"/>
      <p:bldP spid="17" grpId="0"/>
      <p:bldP spid="18" grpId="0"/>
      <p:bldP spid="1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 2.1 ⇝ Example 2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A2F0693-7E5E-7712-8F05-5C3195B8CF4D}"/>
                  </a:ext>
                </a:extLst>
              </p:cNvPr>
              <p:cNvSpPr txBox="1"/>
              <p:nvPr/>
            </p:nvSpPr>
            <p:spPr>
              <a:xfrm>
                <a:off x="1927945" y="857420"/>
                <a:ext cx="7327648" cy="181588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spAutoFit/>
              </a:bodyPr>
              <a:lstStyle>
                <a:defPPr>
                  <a:defRPr lang="en-US"/>
                </a:defPPr>
                <a:lvl1pPr algn="ctr">
                  <a:defRPr sz="2800">
                    <a:solidFill>
                      <a:srgbClr val="002060"/>
                    </a:solidFill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r>
                  <a:rPr lang="en-IN" dirty="0"/>
                  <a:t>Determine the truth value of following conjunction.</a:t>
                </a:r>
              </a:p>
              <a:p>
                <a:pPr marL="514350" indent="-514350" algn="l">
                  <a:lnSpc>
                    <a:spcPct val="150000"/>
                  </a:lnSpc>
                  <a:buAutoNum type="arabicPeriod"/>
                </a:pPr>
                <a:r>
                  <a:rPr lang="en-IN" dirty="0"/>
                  <a:t> </a:t>
                </a:r>
                <a14:m>
                  <m:oMath xmlns:m="http://schemas.openxmlformats.org/officeDocument/2006/math">
                    <m:r>
                      <a:rPr lang="en-IN" dirty="0">
                        <a:latin typeface="Cambria Math" panose="02040503050406030204" pitchFamily="18" charset="0"/>
                      </a:rPr>
                      <m:t>4 + 2 = 6  </m:t>
                    </m:r>
                    <m:r>
                      <m:rPr>
                        <m:nor/>
                      </m:rPr>
                      <a:rPr lang="en-IN" dirty="0"/>
                      <m:t>and</m:t>
                    </m:r>
                    <m:r>
                      <m:rPr>
                        <m:nor/>
                      </m:rPr>
                      <a:rPr lang="en-IN" dirty="0"/>
                      <m:t>  </m:t>
                    </m:r>
                    <m:r>
                      <a:rPr lang="en-IN" dirty="0">
                        <a:latin typeface="Cambria Math" panose="02040503050406030204" pitchFamily="18" charset="0"/>
                      </a:rPr>
                      <m:t>2 + 2 = 4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/>
              </a:p>
              <a:p>
                <a:pPr marL="514350" indent="-514350" algn="l">
                  <a:lnSpc>
                    <a:spcPct val="150000"/>
                  </a:lnSpc>
                  <a:buAutoNum type="arabicPeriod"/>
                </a:pPr>
                <a:r>
                  <a:rPr lang="en-US" dirty="0"/>
                  <a:t> Delhi is in India  </a:t>
                </a:r>
                <a:r>
                  <a:rPr lang="en-IN" dirty="0"/>
                  <a:t>and  </a:t>
                </a:r>
                <a14:m>
                  <m:oMath xmlns:m="http://schemas.openxmlformats.org/officeDocument/2006/math">
                    <m:r>
                      <a:rPr lang="en-US" dirty="0">
                        <a:latin typeface="Cambria Math" panose="02040503050406030204" pitchFamily="18" charset="0"/>
                      </a:rPr>
                      <m:t>4×2=10. </m:t>
                    </m:r>
                  </m:oMath>
                </a14:m>
                <a:endParaRPr lang="en-US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7A2F0693-7E5E-7712-8F05-5C3195B8CF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7945" y="857420"/>
                <a:ext cx="7327648" cy="1815882"/>
              </a:xfrm>
              <a:prstGeom prst="rect">
                <a:avLst/>
              </a:prstGeom>
              <a:blipFill rotWithShape="0">
                <a:blip r:embed="rId2"/>
                <a:stretch>
                  <a:fillRect l="-1664" t="-3020" r="-1165" b="-503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7050F2C-FA00-1CD2-2793-C3E6D378F8D8}"/>
              </a:ext>
            </a:extLst>
          </p:cNvPr>
          <p:cNvSpPr/>
          <p:nvPr/>
        </p:nvSpPr>
        <p:spPr>
          <a:xfrm>
            <a:off x="117831" y="857420"/>
            <a:ext cx="1810115" cy="483098"/>
          </a:xfrm>
          <a:prstGeom prst="roundRect">
            <a:avLst/>
          </a:pr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Question </a:t>
            </a:r>
            <a:endParaRPr lang="en-IN" sz="2800" b="1" dirty="0">
              <a:solidFill>
                <a:schemeClr val="bg1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1D43792-E443-AC71-0590-60AA150051ED}"/>
              </a:ext>
            </a:extLst>
          </p:cNvPr>
          <p:cNvSpPr/>
          <p:nvPr/>
        </p:nvSpPr>
        <p:spPr>
          <a:xfrm>
            <a:off x="117830" y="2673302"/>
            <a:ext cx="1810115" cy="498529"/>
          </a:xfrm>
          <a:prstGeom prst="roundRect">
            <a:avLst/>
          </a:pr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700" b="1" dirty="0">
                <a:solidFill>
                  <a:schemeClr val="bg1"/>
                </a:solidFill>
              </a:rPr>
              <a:t>Solution(2)</a:t>
            </a:r>
            <a:endParaRPr lang="en-IN" sz="2700" b="1" dirty="0">
              <a:solidFill>
                <a:schemeClr val="bg1"/>
              </a:solidFill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905E8676-86D2-D71F-0131-719CF32C2F93}"/>
              </a:ext>
            </a:extLst>
          </p:cNvPr>
          <p:cNvGraphicFramePr>
            <a:graphicFrameLocks noGrp="1"/>
          </p:cNvGraphicFramePr>
          <p:nvPr/>
        </p:nvGraphicFramePr>
        <p:xfrm>
          <a:off x="117830" y="3354130"/>
          <a:ext cx="10296000" cy="288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41403">
                  <a:extLst>
                    <a:ext uri="{9D8B030D-6E8A-4147-A177-3AD203B41FA5}">
                      <a16:colId xmlns:a16="http://schemas.microsoft.com/office/drawing/2014/main" val="77253722"/>
                    </a:ext>
                  </a:extLst>
                </a:gridCol>
                <a:gridCol w="3654597">
                  <a:extLst>
                    <a:ext uri="{9D8B030D-6E8A-4147-A177-3AD203B41FA5}">
                      <a16:colId xmlns:a16="http://schemas.microsoft.com/office/drawing/2014/main" val="2731592225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4188961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1832586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499824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0682735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B594E7C4-24F3-B660-4101-53B73D938D36}"/>
              </a:ext>
            </a:extLst>
          </p:cNvPr>
          <p:cNvSpPr txBox="1"/>
          <p:nvPr/>
        </p:nvSpPr>
        <p:spPr>
          <a:xfrm>
            <a:off x="167258" y="3442747"/>
            <a:ext cx="168250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ctr" defTabSz="914400" rtl="0" eaLnBrk="1" fontAlgn="auto" latinLnBrk="0" hangingPunct="1">
              <a:spcBef>
                <a:spcPts val="1000"/>
              </a:spcBef>
              <a:spcAft>
                <a:spcPts val="0"/>
              </a:spcAft>
              <a:buClr>
                <a:srgbClr val="B84742"/>
              </a:buClr>
              <a:buSzTx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Statement</a:t>
            </a:r>
            <a:endParaRPr kumimoji="0" lang="en-IN" sz="2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A90FF8C-844E-A1AF-899C-24643308E607}"/>
              </a:ext>
            </a:extLst>
          </p:cNvPr>
          <p:cNvSpPr txBox="1"/>
          <p:nvPr/>
        </p:nvSpPr>
        <p:spPr>
          <a:xfrm>
            <a:off x="7067270" y="3442747"/>
            <a:ext cx="293624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ctr" defTabSz="914400" rtl="0" eaLnBrk="1" fontAlgn="auto" latinLnBrk="0" hangingPunct="1">
              <a:spcBef>
                <a:spcPts val="1000"/>
              </a:spcBef>
              <a:spcAft>
                <a:spcPts val="0"/>
              </a:spcAft>
              <a:buClr>
                <a:srgbClr val="B84742"/>
              </a:buClr>
              <a:buSzTx/>
              <a:tabLst/>
              <a:defRPr/>
            </a:pPr>
            <a:r>
              <a:rPr lang="en-US" sz="2800" b="1" noProof="0" dirty="0">
                <a:solidFill>
                  <a:schemeClr val="bg1"/>
                </a:solidFill>
                <a:latin typeface="+mj-lt"/>
              </a:rPr>
              <a:t>Truth Value</a:t>
            </a:r>
            <a:endParaRPr kumimoji="0" lang="en-IN" sz="2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E831B05-DDFF-847C-77F7-2C0D2C0F0F56}"/>
                  </a:ext>
                </a:extLst>
              </p:cNvPr>
              <p:cNvSpPr txBox="1"/>
              <p:nvPr/>
            </p:nvSpPr>
            <p:spPr>
              <a:xfrm>
                <a:off x="167258" y="4172359"/>
                <a:ext cx="313162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spcBef>
                    <a:spcPts val="1000"/>
                  </a:spcBef>
                  <a:buClr>
                    <a:srgbClr val="B84742"/>
                  </a:buClr>
                  <a:defRPr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sz="2800" b="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:</m:t>
                    </m:r>
                    <m:r>
                      <m:rPr>
                        <m:nor/>
                      </m:rPr>
                      <a:rPr lang="en-US" sz="2800" dirty="0" smtClean="0">
                        <a:solidFill>
                          <a:srgbClr val="002060"/>
                        </a:solidFill>
                        <a:latin typeface="+mj-lt"/>
                      </a:rPr>
                      <m:t>Delhi</m:t>
                    </m:r>
                    <m:r>
                      <m:rPr>
                        <m:nor/>
                      </m:rPr>
                      <a:rPr lang="en-US" sz="2800" dirty="0" smtClean="0">
                        <a:solidFill>
                          <a:srgbClr val="002060"/>
                        </a:solidFill>
                        <a:latin typeface="+mj-lt"/>
                      </a:rPr>
                      <m:t> </m:t>
                    </m:r>
                    <m:r>
                      <m:rPr>
                        <m:nor/>
                      </m:rPr>
                      <a:rPr lang="en-US" sz="2800" dirty="0" smtClean="0">
                        <a:solidFill>
                          <a:srgbClr val="002060"/>
                        </a:solidFill>
                        <a:latin typeface="+mj-lt"/>
                      </a:rPr>
                      <m:t>is</m:t>
                    </m:r>
                    <m:r>
                      <m:rPr>
                        <m:nor/>
                      </m:rPr>
                      <a:rPr lang="en-US" sz="2800" dirty="0" smtClean="0">
                        <a:solidFill>
                          <a:srgbClr val="002060"/>
                        </a:solidFill>
                        <a:latin typeface="+mj-lt"/>
                      </a:rPr>
                      <m:t> </m:t>
                    </m:r>
                    <m:r>
                      <m:rPr>
                        <m:nor/>
                      </m:rPr>
                      <a:rPr lang="en-US" sz="2800" dirty="0" smtClean="0">
                        <a:solidFill>
                          <a:srgbClr val="002060"/>
                        </a:solidFill>
                        <a:latin typeface="+mj-lt"/>
                      </a:rPr>
                      <m:t>in</m:t>
                    </m:r>
                    <m:r>
                      <m:rPr>
                        <m:nor/>
                      </m:rPr>
                      <a:rPr lang="en-US" sz="2800" dirty="0" smtClean="0">
                        <a:solidFill>
                          <a:srgbClr val="002060"/>
                        </a:solidFill>
                        <a:latin typeface="+mj-lt"/>
                      </a:rPr>
                      <m:t> </m:t>
                    </m:r>
                    <m:r>
                      <m:rPr>
                        <m:nor/>
                      </m:rPr>
                      <a:rPr lang="en-US" sz="2800" dirty="0" smtClean="0">
                        <a:solidFill>
                          <a:srgbClr val="002060"/>
                        </a:solidFill>
                        <a:latin typeface="+mj-lt"/>
                      </a:rPr>
                      <m:t>India</m:t>
                    </m:r>
                  </m:oMath>
                </a14:m>
                <a:r>
                  <a:rPr kumimoji="0" lang="en-IN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+mj-lt"/>
                  </a:rPr>
                  <a:t>.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8E831B05-DDFF-847C-77F7-2C0D2C0F0F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258" y="4172359"/>
                <a:ext cx="3131624" cy="523220"/>
              </a:xfrm>
              <a:prstGeom prst="rect">
                <a:avLst/>
              </a:prstGeom>
              <a:blipFill rotWithShape="0">
                <a:blip r:embed="rId3"/>
                <a:stretch>
                  <a:fillRect t="-11628" b="-31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C19F15B-3374-0CBD-3F04-0C9A2D236591}"/>
                  </a:ext>
                </a:extLst>
              </p:cNvPr>
              <p:cNvSpPr txBox="1"/>
              <p:nvPr/>
            </p:nvSpPr>
            <p:spPr>
              <a:xfrm>
                <a:off x="167258" y="4896468"/>
                <a:ext cx="325120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spcBef>
                    <a:spcPts val="1000"/>
                  </a:spcBef>
                  <a:buClr>
                    <a:srgbClr val="B84742"/>
                  </a:buClr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q</m:t>
                      </m:r>
                      <m: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:4×2=10</m:t>
                      </m:r>
                    </m:oMath>
                  </m:oMathPara>
                </a14:m>
                <a:endParaRPr kumimoji="0" lang="en-IN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+mj-lt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DC19F15B-3374-0CBD-3F04-0C9A2D2365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258" y="4896468"/>
                <a:ext cx="3251200" cy="52322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500604B-D0BC-C26F-A1AE-59B3054505A2}"/>
                  </a:ext>
                </a:extLst>
              </p:cNvPr>
              <p:cNvSpPr txBox="1"/>
              <p:nvPr/>
            </p:nvSpPr>
            <p:spPr>
              <a:xfrm>
                <a:off x="167258" y="5620577"/>
                <a:ext cx="653159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Bef>
                    <a:spcPts val="1000"/>
                  </a:spcBef>
                  <a:buClr>
                    <a:srgbClr val="B84742"/>
                  </a:buClr>
                  <a:defRPr/>
                </a:pPr>
                <a14:m>
                  <m:oMath xmlns:m="http://schemas.openxmlformats.org/officeDocument/2006/math">
                    <m:r>
                      <a:rPr lang="en-US" sz="2800" b="1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𝐩</m:t>
                    </m:r>
                    <m:r>
                      <a:rPr lang="en-IN" sz="2800" b="1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</m:t>
                    </m:r>
                    <m:r>
                      <a:rPr lang="en-US" sz="2800" b="1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𝐪</m:t>
                    </m:r>
                    <m:r>
                      <a:rPr lang="en-US" sz="2800" b="0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  <m:r>
                      <a:rPr lang="en-US" sz="2800" b="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m:rPr>
                        <m:nor/>
                      </m:rPr>
                      <a:rPr lang="en-US" sz="2800" dirty="0">
                        <a:solidFill>
                          <a:srgbClr val="002060"/>
                        </a:solidFill>
                        <a:latin typeface="+mj-lt"/>
                      </a:rPr>
                      <m:t>Delhi</m:t>
                    </m:r>
                    <m:r>
                      <m:rPr>
                        <m:nor/>
                      </m:rPr>
                      <a:rPr lang="en-US" sz="2800" dirty="0">
                        <a:solidFill>
                          <a:srgbClr val="002060"/>
                        </a:solidFill>
                        <a:latin typeface="+mj-lt"/>
                      </a:rPr>
                      <m:t> </m:t>
                    </m:r>
                    <m:r>
                      <m:rPr>
                        <m:nor/>
                      </m:rPr>
                      <a:rPr lang="en-US" sz="2800" dirty="0">
                        <a:solidFill>
                          <a:srgbClr val="002060"/>
                        </a:solidFill>
                        <a:latin typeface="+mj-lt"/>
                      </a:rPr>
                      <m:t>is</m:t>
                    </m:r>
                    <m:r>
                      <m:rPr>
                        <m:nor/>
                      </m:rPr>
                      <a:rPr lang="en-US" sz="2800" dirty="0">
                        <a:solidFill>
                          <a:srgbClr val="002060"/>
                        </a:solidFill>
                        <a:latin typeface="+mj-lt"/>
                      </a:rPr>
                      <m:t> </m:t>
                    </m:r>
                    <m:r>
                      <m:rPr>
                        <m:nor/>
                      </m:rPr>
                      <a:rPr lang="en-US" sz="2800" dirty="0">
                        <a:solidFill>
                          <a:srgbClr val="002060"/>
                        </a:solidFill>
                        <a:latin typeface="+mj-lt"/>
                      </a:rPr>
                      <m:t>in</m:t>
                    </m:r>
                    <m:r>
                      <m:rPr>
                        <m:nor/>
                      </m:rPr>
                      <a:rPr lang="en-US" sz="2800" dirty="0">
                        <a:solidFill>
                          <a:srgbClr val="002060"/>
                        </a:solidFill>
                        <a:latin typeface="+mj-lt"/>
                      </a:rPr>
                      <m:t> </m:t>
                    </m:r>
                    <m:r>
                      <m:rPr>
                        <m:nor/>
                      </m:rPr>
                      <a:rPr lang="en-US" sz="2800" dirty="0">
                        <a:solidFill>
                          <a:srgbClr val="002060"/>
                        </a:solidFill>
                        <a:latin typeface="+mj-lt"/>
                      </a:rPr>
                      <m:t>India</m:t>
                    </m:r>
                  </m:oMath>
                </a14:m>
                <a:r>
                  <a:rPr kumimoji="0" lang="en-IN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+mj-lt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800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4×2=10</m:t>
                    </m:r>
                  </m:oMath>
                </a14:m>
                <a:r>
                  <a:rPr kumimoji="0" lang="en-IN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+mj-lt"/>
                  </a:rPr>
                  <a:t>.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D500604B-D0BC-C26F-A1AE-59B3054505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258" y="5620577"/>
                <a:ext cx="6531598" cy="523220"/>
              </a:xfrm>
              <a:prstGeom prst="rect">
                <a:avLst/>
              </a:prstGeom>
              <a:blipFill rotWithShape="0">
                <a:blip r:embed="rId5"/>
                <a:stretch>
                  <a:fillRect t="-11628" b="-31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34FB5EF-A975-4A5E-7C92-B9C7EF812141}"/>
                  </a:ext>
                </a:extLst>
              </p:cNvPr>
              <p:cNvSpPr txBox="1"/>
              <p:nvPr/>
            </p:nvSpPr>
            <p:spPr>
              <a:xfrm>
                <a:off x="6763522" y="4158383"/>
                <a:ext cx="363133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marR="0" lvl="0" algn="just" fontAlgn="auto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B84742"/>
                  </a:buClr>
                  <a:buSzTx/>
                  <a:tabLst/>
                  <a:defRPr kumimoji="0" sz="2800" b="0" i="0" u="none" strike="noStrike" cap="none" spc="0" normalizeH="0" baseline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Roboto Condensed (Body)"/>
                  </a:defRPr>
                </a:lvl1pPr>
              </a:lstStyle>
              <a:p>
                <a:pPr algn="l"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dirty="0" smtClean="0">
                          <a:latin typeface="Cambria Math" panose="02040503050406030204" pitchFamily="18" charset="0"/>
                        </a:rPr>
                        <m:t>𝐓</m:t>
                      </m:r>
                    </m:oMath>
                  </m:oMathPara>
                </a14:m>
                <a:endParaRPr lang="en-IN" b="1" dirty="0">
                  <a:latin typeface="+mj-lt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D34FB5EF-A975-4A5E-7C92-B9C7EF8121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3522" y="4158383"/>
                <a:ext cx="3631334" cy="52322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B22B874-3106-FEE0-028F-6DCCA3A4014E}"/>
                  </a:ext>
                </a:extLst>
              </p:cNvPr>
              <p:cNvSpPr txBox="1"/>
              <p:nvPr/>
            </p:nvSpPr>
            <p:spPr>
              <a:xfrm>
                <a:off x="6763522" y="4896468"/>
                <a:ext cx="363133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marR="0" lvl="0" algn="just" fontAlgn="auto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B84742"/>
                  </a:buClr>
                  <a:buSzTx/>
                  <a:tabLst/>
                  <a:defRPr kumimoji="0" sz="2800" b="0" i="0" u="none" strike="noStrike" cap="none" spc="0" normalizeH="0" baseline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Roboto Condensed (Body)"/>
                  </a:defRPr>
                </a:lvl1pPr>
              </a:lstStyle>
              <a:p>
                <a:pPr algn="l"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b="1" i="0" dirty="0" smtClean="0">
                          <a:latin typeface="Cambria Math" panose="02040503050406030204" pitchFamily="18" charset="0"/>
                        </a:rPr>
                        <m:t>𝐅</m:t>
                      </m:r>
                    </m:oMath>
                  </m:oMathPara>
                </a14:m>
                <a:endParaRPr lang="en-IN" b="1" dirty="0">
                  <a:latin typeface="+mj-lt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0B22B874-3106-FEE0-028F-6DCCA3A401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3522" y="4896468"/>
                <a:ext cx="3631334" cy="523220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E893663-2F4A-4DD0-5919-83A79900FCA1}"/>
                  </a:ext>
                </a:extLst>
              </p:cNvPr>
              <p:cNvSpPr txBox="1"/>
              <p:nvPr/>
            </p:nvSpPr>
            <p:spPr>
              <a:xfrm>
                <a:off x="6763522" y="5571953"/>
                <a:ext cx="363133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marR="0" lvl="0" algn="just" fontAlgn="auto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B84742"/>
                  </a:buClr>
                  <a:buSzTx/>
                  <a:tabLst/>
                  <a:defRPr kumimoji="0" sz="2800" b="0" i="0" u="none" strike="noStrike" cap="none" spc="0" normalizeH="0" baseline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Roboto Condensed (Body)"/>
                  </a:defRPr>
                </a:lvl1pPr>
              </a:lstStyle>
              <a:p>
                <a:pPr algn="l"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𝐓</m:t>
                      </m:r>
                      <m:r>
                        <a:rPr lang="en-IN" b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∧</m:t>
                      </m:r>
                      <m:r>
                        <a:rPr lang="en-IN" b="1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𝐅</m:t>
                      </m:r>
                      <m:r>
                        <a:rPr lang="en-US" b="1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IN" b="1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𝐅</m:t>
                      </m:r>
                    </m:oMath>
                  </m:oMathPara>
                </a14:m>
                <a:endParaRPr lang="en-IN" dirty="0">
                  <a:latin typeface="+mj-lt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0E893663-2F4A-4DD0-5919-83A79900FC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3522" y="5571953"/>
                <a:ext cx="3631334" cy="523220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43871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20" grpId="0"/>
      <p:bldP spid="21" grpId="0"/>
      <p:bldP spid="22" grpId="0"/>
      <p:bldP spid="23" grpId="0"/>
      <p:bldP spid="24" grpId="0"/>
      <p:bldP spid="2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E988DA4-0944-4E8D-969E-D57D8844DC17}"/>
              </a:ext>
            </a:extLst>
          </p:cNvPr>
          <p:cNvCxnSpPr>
            <a:cxnSpLocks/>
            <a:endCxn id="15" idx="0"/>
          </p:cNvCxnSpPr>
          <p:nvPr/>
        </p:nvCxnSpPr>
        <p:spPr>
          <a:xfrm>
            <a:off x="1191446" y="0"/>
            <a:ext cx="0" cy="511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854CD797-DE29-41C7-B2F5-D10F1D62CC82}"/>
              </a:ext>
            </a:extLst>
          </p:cNvPr>
          <p:cNvSpPr/>
          <p:nvPr/>
        </p:nvSpPr>
        <p:spPr>
          <a:xfrm>
            <a:off x="954165" y="511456"/>
            <a:ext cx="474562" cy="474562"/>
          </a:xfrm>
          <a:prstGeom prst="ellips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ym typeface="Wingdings 2" panose="05020102010507070707" pitchFamily="18" charset="2"/>
              </a:rPr>
              <a:t></a:t>
            </a:r>
            <a:endParaRPr lang="en-US" sz="28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CA37DD2-AB22-447A-B018-EB2E669A682A}"/>
              </a:ext>
            </a:extLst>
          </p:cNvPr>
          <p:cNvSpPr txBox="1"/>
          <p:nvPr/>
        </p:nvSpPr>
        <p:spPr>
          <a:xfrm>
            <a:off x="1527893" y="548682"/>
            <a:ext cx="11753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Looping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F59A2A3-AF1C-4060-BA07-51DF9E55FE5F}"/>
              </a:ext>
            </a:extLst>
          </p:cNvPr>
          <p:cNvCxnSpPr>
            <a:cxnSpLocks/>
          </p:cNvCxnSpPr>
          <p:nvPr/>
        </p:nvCxnSpPr>
        <p:spPr>
          <a:xfrm>
            <a:off x="1191446" y="986018"/>
            <a:ext cx="0" cy="43200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73DE0D8-BF47-4896-BF8F-200F546123CB}"/>
              </a:ext>
            </a:extLst>
          </p:cNvPr>
          <p:cNvSpPr txBox="1"/>
          <p:nvPr/>
        </p:nvSpPr>
        <p:spPr>
          <a:xfrm>
            <a:off x="1458964" y="560256"/>
            <a:ext cx="8027935" cy="4939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Outline of Unit 2.2</a:t>
            </a:r>
          </a:p>
          <a:p>
            <a:pPr marL="914400" lvl="1" indent="-45720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GB" sz="2400" dirty="0">
                <a:solidFill>
                  <a:srgbClr val="002060"/>
                </a:solidFill>
              </a:rPr>
              <a:t>Examples on Statements</a:t>
            </a:r>
          </a:p>
          <a:p>
            <a:pPr marL="914400" lvl="1" indent="-45720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GB" sz="2400" dirty="0">
                <a:solidFill>
                  <a:srgbClr val="002060"/>
                </a:solidFill>
              </a:rPr>
              <a:t>Examples on Logical Connectives</a:t>
            </a:r>
          </a:p>
          <a:p>
            <a:pPr marL="1371600" lvl="2" indent="-45720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GB" sz="2400" dirty="0">
                <a:solidFill>
                  <a:srgbClr val="002060"/>
                </a:solidFill>
              </a:rPr>
              <a:t>Examples on Conjunction</a:t>
            </a:r>
          </a:p>
          <a:p>
            <a:pPr marL="1371600" lvl="2" indent="-45720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GB" sz="2400" dirty="0">
                <a:solidFill>
                  <a:srgbClr val="002060"/>
                </a:solidFill>
              </a:rPr>
              <a:t>Examples on Disjunction</a:t>
            </a:r>
          </a:p>
          <a:p>
            <a:pPr marL="1371600" lvl="2" indent="-45720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GB" sz="2400" dirty="0">
                <a:solidFill>
                  <a:srgbClr val="002060"/>
                </a:solidFill>
              </a:rPr>
              <a:t>Examples on Negation</a:t>
            </a:r>
          </a:p>
          <a:p>
            <a:pPr marL="1371600" lvl="2" indent="-45720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GB" sz="2400" dirty="0">
                <a:solidFill>
                  <a:srgbClr val="002060"/>
                </a:solidFill>
              </a:rPr>
              <a:t>Examples on Conditional</a:t>
            </a:r>
          </a:p>
          <a:p>
            <a:pPr marL="1371600" lvl="2" indent="-45720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GB" sz="2400" dirty="0">
                <a:solidFill>
                  <a:srgbClr val="002060"/>
                </a:solidFill>
              </a:rPr>
              <a:t>Examples on Biconditional</a:t>
            </a:r>
          </a:p>
        </p:txBody>
      </p:sp>
    </p:spTree>
    <p:extLst>
      <p:ext uri="{BB962C8B-B14F-4D97-AF65-F5344CB8AC3E}">
        <p14:creationId xmlns:p14="http://schemas.microsoft.com/office/powerpoint/2010/main" val="738865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/>
      <p:bldP spid="1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 2.1 ⇝ Example 3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A2F0693-7E5E-7712-8F05-5C3195B8CF4D}"/>
                  </a:ext>
                </a:extLst>
              </p:cNvPr>
              <p:cNvSpPr txBox="1"/>
              <p:nvPr/>
            </p:nvSpPr>
            <p:spPr>
              <a:xfrm>
                <a:off x="1927945" y="837359"/>
                <a:ext cx="5450403" cy="5232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spAutoFit/>
              </a:bodyPr>
              <a:lstStyle>
                <a:defPPr>
                  <a:defRPr lang="en-US"/>
                </a:defPPr>
                <a:lvl1pPr algn="ctr">
                  <a:defRPr sz="2800">
                    <a:solidFill>
                      <a:srgbClr val="002060"/>
                    </a:solidFill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r>
                  <a:rPr lang="en-IN" dirty="0"/>
                  <a:t>Construct truth table for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p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 ˄ 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q</m:t>
                        </m:r>
                        <m:r>
                          <a:rPr lang="en-IN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IN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>
                        <a:latin typeface="Cambria Math" panose="02040503050406030204" pitchFamily="18" charset="0"/>
                      </a:rPr>
                      <m:t>˄ 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r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7A2F0693-7E5E-7712-8F05-5C3195B8CF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7945" y="837359"/>
                <a:ext cx="5450403" cy="523220"/>
              </a:xfrm>
              <a:prstGeom prst="rect">
                <a:avLst/>
              </a:prstGeom>
              <a:blipFill rotWithShape="0">
                <a:blip r:embed="rId2"/>
                <a:stretch>
                  <a:fillRect l="-1790" t="-10465" b="-3372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7050F2C-FA00-1CD2-2793-C3E6D378F8D8}"/>
              </a:ext>
            </a:extLst>
          </p:cNvPr>
          <p:cNvSpPr/>
          <p:nvPr/>
        </p:nvSpPr>
        <p:spPr>
          <a:xfrm>
            <a:off x="117831" y="857420"/>
            <a:ext cx="1810115" cy="483098"/>
          </a:xfrm>
          <a:prstGeom prst="roundRect">
            <a:avLst/>
          </a:pr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Question </a:t>
            </a:r>
            <a:endParaRPr lang="en-IN" sz="2800" b="1" dirty="0">
              <a:solidFill>
                <a:schemeClr val="bg1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1D43792-E443-AC71-0590-60AA150051ED}"/>
              </a:ext>
            </a:extLst>
          </p:cNvPr>
          <p:cNvSpPr/>
          <p:nvPr/>
        </p:nvSpPr>
        <p:spPr>
          <a:xfrm>
            <a:off x="117830" y="1511451"/>
            <a:ext cx="1810115" cy="498529"/>
          </a:xfrm>
          <a:prstGeom prst="roundRect">
            <a:avLst/>
          </a:pr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Solution</a:t>
            </a:r>
            <a:endParaRPr lang="en-IN" sz="28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0" name="Table 19">
                <a:extLst>
                  <a:ext uri="{FF2B5EF4-FFF2-40B4-BE49-F238E27FC236}">
                    <a16:creationId xmlns:a16="http://schemas.microsoft.com/office/drawing/2014/main" id="{1D956BA9-7C64-CEC5-8044-E1A62768D30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32086653"/>
                  </p:ext>
                </p:extLst>
              </p:nvPr>
            </p:nvGraphicFramePr>
            <p:xfrm>
              <a:off x="2040980" y="1523808"/>
              <a:ext cx="9468000" cy="536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367000">
                      <a:extLst>
                        <a:ext uri="{9D8B030D-6E8A-4147-A177-3AD203B41FA5}">
                          <a16:colId xmlns:a16="http://schemas.microsoft.com/office/drawing/2014/main" val="3738626109"/>
                        </a:ext>
                      </a:extLst>
                    </a:gridCol>
                    <a:gridCol w="2367000">
                      <a:extLst>
                        <a:ext uri="{9D8B030D-6E8A-4147-A177-3AD203B41FA5}">
                          <a16:colId xmlns:a16="http://schemas.microsoft.com/office/drawing/2014/main" val="3202742741"/>
                        </a:ext>
                      </a:extLst>
                    </a:gridCol>
                    <a:gridCol w="2367000">
                      <a:extLst>
                        <a:ext uri="{9D8B030D-6E8A-4147-A177-3AD203B41FA5}">
                          <a16:colId xmlns:a16="http://schemas.microsoft.com/office/drawing/2014/main" val="2591536410"/>
                        </a:ext>
                      </a:extLst>
                    </a:gridCol>
                    <a:gridCol w="2367000">
                      <a:extLst>
                        <a:ext uri="{9D8B030D-6E8A-4147-A177-3AD203B41FA5}">
                          <a16:colId xmlns:a16="http://schemas.microsoft.com/office/drawing/2014/main" val="4214079318"/>
                        </a:ext>
                      </a:extLst>
                    </a:gridCol>
                  </a:tblGrid>
                  <a:tr h="536000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85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IN" sz="2800" b="1" i="0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𝐩</m:t>
                                </m:r>
                              </m:oMath>
                            </m:oMathPara>
                          </a14:m>
                          <a:endParaRPr lang="en-IN" sz="2800" i="0" dirty="0"/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85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IN" sz="2800" b="1" i="0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𝐪</m:t>
                                </m:r>
                              </m:oMath>
                            </m:oMathPara>
                          </a14:m>
                          <a:endParaRPr lang="en-IN" dirty="0"/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IN" sz="2800" b="1" i="0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𝐫</m:t>
                                </m:r>
                              </m:oMath>
                            </m:oMathPara>
                          </a14:m>
                          <a:endParaRPr lang="en-IN" dirty="0"/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en-IN" sz="2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IN" sz="2800" b="1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800">
                                        <a:latin typeface="Cambria Math" panose="02040503050406030204" pitchFamily="18" charset="0"/>
                                      </a:rPr>
                                      <m:t>p</m:t>
                                    </m:r>
                                    <m:r>
                                      <a:rPr lang="en-US" sz="2800">
                                        <a:latin typeface="Cambria Math" panose="02040503050406030204" pitchFamily="18" charset="0"/>
                                      </a:rPr>
                                      <m:t> ˄ 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800">
                                        <a:latin typeface="Cambria Math" panose="02040503050406030204" pitchFamily="18" charset="0"/>
                                      </a:rPr>
                                      <m:t>q</m:t>
                                    </m:r>
                                    <m:r>
                                      <a:rPr lang="en-IN" sz="2800" b="1" i="0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e>
                                </m:d>
                                <m:r>
                                  <a:rPr lang="en-US" sz="2800">
                                    <a:latin typeface="Cambria Math" panose="02040503050406030204" pitchFamily="18" charset="0"/>
                                  </a:rPr>
                                  <m:t> ˄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800">
                                    <a:latin typeface="Cambria Math" panose="02040503050406030204" pitchFamily="18" charset="0"/>
                                  </a:rPr>
                                  <m:t>r</m:t>
                                </m:r>
                              </m:oMath>
                            </m:oMathPara>
                          </a14:m>
                          <a:endParaRPr lang="en-IN" dirty="0"/>
                        </a:p>
                      </a:txBody>
                      <a:tcPr>
                        <a:solidFill>
                          <a:schemeClr val="tx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575865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0" name="Table 19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1D956BA9-7C64-CEC5-8044-E1A62768D30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32086653"/>
                  </p:ext>
                </p:extLst>
              </p:nvPr>
            </p:nvGraphicFramePr>
            <p:xfrm>
              <a:off x="2040980" y="1523808"/>
              <a:ext cx="9468000" cy="536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367000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3738626109"/>
                        </a:ext>
                      </a:extLst>
                    </a:gridCol>
                    <a:gridCol w="2367000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3202742741"/>
                        </a:ext>
                      </a:extLst>
                    </a:gridCol>
                    <a:gridCol w="2367000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2591536410"/>
                        </a:ext>
                      </a:extLst>
                    </a:gridCol>
                    <a:gridCol w="2367000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4214079318"/>
                        </a:ext>
                      </a:extLst>
                    </a:gridCol>
                  </a:tblGrid>
                  <a:tr h="5360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3"/>
                          <a:stretch>
                            <a:fillRect l="-257" t="-1124" r="-300771" b="-56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3"/>
                          <a:stretch>
                            <a:fillRect l="-100515" t="-1124" r="-201546" b="-56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3"/>
                          <a:stretch>
                            <a:fillRect l="-200000" t="-1124" r="-101028" b="-56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300773" t="-1124" r="-1289" b="-561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5575865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1" name="Table 20">
                <a:extLst>
                  <a:ext uri="{FF2B5EF4-FFF2-40B4-BE49-F238E27FC236}">
                    <a16:creationId xmlns:a16="http://schemas.microsoft.com/office/drawing/2014/main" id="{73292D78-2F39-D4C5-02A0-F00DEC5829E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92835569"/>
                  </p:ext>
                </p:extLst>
              </p:nvPr>
            </p:nvGraphicFramePr>
            <p:xfrm>
              <a:off x="2040980" y="2059519"/>
              <a:ext cx="9468000" cy="53600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2367000">
                      <a:extLst>
                        <a:ext uri="{9D8B030D-6E8A-4147-A177-3AD203B41FA5}">
                          <a16:colId xmlns:a16="http://schemas.microsoft.com/office/drawing/2014/main" val="3144398074"/>
                        </a:ext>
                      </a:extLst>
                    </a:gridCol>
                    <a:gridCol w="2367000">
                      <a:extLst>
                        <a:ext uri="{9D8B030D-6E8A-4147-A177-3AD203B41FA5}">
                          <a16:colId xmlns:a16="http://schemas.microsoft.com/office/drawing/2014/main" val="1164201929"/>
                        </a:ext>
                      </a:extLst>
                    </a:gridCol>
                    <a:gridCol w="2367000">
                      <a:extLst>
                        <a:ext uri="{9D8B030D-6E8A-4147-A177-3AD203B41FA5}">
                          <a16:colId xmlns:a16="http://schemas.microsoft.com/office/drawing/2014/main" val="293132523"/>
                        </a:ext>
                      </a:extLst>
                    </a:gridCol>
                    <a:gridCol w="2367000">
                      <a:extLst>
                        <a:ext uri="{9D8B030D-6E8A-4147-A177-3AD203B41FA5}">
                          <a16:colId xmlns:a16="http://schemas.microsoft.com/office/drawing/2014/main" val="1441339003"/>
                        </a:ext>
                      </a:extLst>
                    </a:gridCol>
                  </a:tblGrid>
                  <a:tr h="5360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IN" sz="2800" b="1" i="0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7030A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𝐓</m:t>
                                </m:r>
                              </m:oMath>
                            </m:oMathPara>
                          </a14:m>
                          <a:endParaRPr kumimoji="0" lang="en-IN" sz="28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7030A0"/>
                            </a:solidFill>
                            <a:effectLst/>
                            <a:uLnTx/>
                            <a:uFillTx/>
                            <a:latin typeface="Roboto Condensed"/>
                            <a:ea typeface="+mn-ea"/>
                            <a:cs typeface="+mn-cs"/>
                          </a:endParaRPr>
                        </a:p>
                      </a:txBody>
                      <a:tcP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kumimoji="0" lang="en-IN" sz="2800" b="0" i="0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206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T</m:t>
                                </m:r>
                              </m:oMath>
                            </m:oMathPara>
                          </a14:m>
                          <a:endParaRPr kumimoji="0" lang="en-IN" sz="2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Roboto Condensed"/>
                            <a:ea typeface="+mn-ea"/>
                            <a:cs typeface="+mn-cs"/>
                          </a:endParaRPr>
                        </a:p>
                      </a:txBody>
                      <a:tcP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kumimoji="0" lang="en-IN" sz="2800" b="0" i="0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206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T</m:t>
                                </m:r>
                              </m:oMath>
                            </m:oMathPara>
                          </a14:m>
                          <a:endParaRPr kumimoji="0" lang="en-IN" sz="2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Roboto Condensed"/>
                            <a:ea typeface="+mn-ea"/>
                            <a:cs typeface="+mn-cs"/>
                          </a:endParaRPr>
                        </a:p>
                      </a:txBody>
                      <a:tcP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IN" sz="2800" b="0" dirty="0"/>
                        </a:p>
                      </a:txBody>
                      <a:tcP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6210393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1" name="Table 20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73292D78-2F39-D4C5-02A0-F00DEC5829E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92835569"/>
                  </p:ext>
                </p:extLst>
              </p:nvPr>
            </p:nvGraphicFramePr>
            <p:xfrm>
              <a:off x="2040980" y="2059519"/>
              <a:ext cx="9468000" cy="53600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2367000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3144398074"/>
                        </a:ext>
                      </a:extLst>
                    </a:gridCol>
                    <a:gridCol w="2367000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1164201929"/>
                        </a:ext>
                      </a:extLst>
                    </a:gridCol>
                    <a:gridCol w="2367000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293132523"/>
                        </a:ext>
                      </a:extLst>
                    </a:gridCol>
                    <a:gridCol w="2367000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1441339003"/>
                        </a:ext>
                      </a:extLst>
                    </a:gridCol>
                  </a:tblGrid>
                  <a:tr h="5360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257" t="-1124" r="-300771" b="-44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00515" t="-1124" r="-201546" b="-44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200000" t="-1124" r="-101028" b="-44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IN" sz="2800" b="0" dirty="0"/>
                        </a:p>
                      </a:txBody>
                      <a:tcP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176210393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2" name="Table 21">
                <a:extLst>
                  <a:ext uri="{FF2B5EF4-FFF2-40B4-BE49-F238E27FC236}">
                    <a16:creationId xmlns:a16="http://schemas.microsoft.com/office/drawing/2014/main" id="{D31F995A-59C8-D9A2-4851-65BFE156D37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89900170"/>
                  </p:ext>
                </p:extLst>
              </p:nvPr>
            </p:nvGraphicFramePr>
            <p:xfrm>
              <a:off x="2040980" y="2595230"/>
              <a:ext cx="9468000" cy="53600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2367000">
                      <a:extLst>
                        <a:ext uri="{9D8B030D-6E8A-4147-A177-3AD203B41FA5}">
                          <a16:colId xmlns:a16="http://schemas.microsoft.com/office/drawing/2014/main" val="3144398074"/>
                        </a:ext>
                      </a:extLst>
                    </a:gridCol>
                    <a:gridCol w="2367000">
                      <a:extLst>
                        <a:ext uri="{9D8B030D-6E8A-4147-A177-3AD203B41FA5}">
                          <a16:colId xmlns:a16="http://schemas.microsoft.com/office/drawing/2014/main" val="1164201929"/>
                        </a:ext>
                      </a:extLst>
                    </a:gridCol>
                    <a:gridCol w="2367000">
                      <a:extLst>
                        <a:ext uri="{9D8B030D-6E8A-4147-A177-3AD203B41FA5}">
                          <a16:colId xmlns:a16="http://schemas.microsoft.com/office/drawing/2014/main" val="293132523"/>
                        </a:ext>
                      </a:extLst>
                    </a:gridCol>
                    <a:gridCol w="2367000">
                      <a:extLst>
                        <a:ext uri="{9D8B030D-6E8A-4147-A177-3AD203B41FA5}">
                          <a16:colId xmlns:a16="http://schemas.microsoft.com/office/drawing/2014/main" val="1441339003"/>
                        </a:ext>
                      </a:extLst>
                    </a:gridCol>
                  </a:tblGrid>
                  <a:tr h="5360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IN" sz="2800" b="1" i="0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7030A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𝐓</m:t>
                                </m:r>
                              </m:oMath>
                            </m:oMathPara>
                          </a14:m>
                          <a:endParaRPr kumimoji="0" lang="en-IN" sz="28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7030A0"/>
                            </a:solidFill>
                            <a:effectLst/>
                            <a:uLnTx/>
                            <a:uFillTx/>
                            <a:latin typeface="Roboto Condensed"/>
                            <a:ea typeface="+mn-ea"/>
                            <a:cs typeface="+mn-cs"/>
                          </a:endParaRPr>
                        </a:p>
                      </a:txBody>
                      <a:tcP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kumimoji="0" lang="en-IN" sz="2800" b="0" i="0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206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T</m:t>
                                </m:r>
                              </m:oMath>
                            </m:oMathPara>
                          </a14:m>
                          <a:endParaRPr kumimoji="0" lang="en-IN" sz="2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Roboto Condensed"/>
                            <a:ea typeface="+mn-ea"/>
                            <a:cs typeface="+mn-cs"/>
                          </a:endParaRPr>
                        </a:p>
                      </a:txBody>
                      <a:tcP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kumimoji="0" lang="en-IN" sz="2800" b="0" i="0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206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F</m:t>
                                </m:r>
                              </m:oMath>
                            </m:oMathPara>
                          </a14:m>
                          <a:endParaRPr kumimoji="0" lang="en-IN" sz="2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Roboto Condensed"/>
                            <a:ea typeface="+mn-ea"/>
                            <a:cs typeface="+mn-cs"/>
                          </a:endParaRPr>
                        </a:p>
                      </a:txBody>
                      <a:tcP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IN" sz="2800" b="0" dirty="0"/>
                        </a:p>
                      </a:txBody>
                      <a:tcP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6210393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2" name="Table 21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D31F995A-59C8-D9A2-4851-65BFE156D37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89900170"/>
                  </p:ext>
                </p:extLst>
              </p:nvPr>
            </p:nvGraphicFramePr>
            <p:xfrm>
              <a:off x="2040980" y="2595230"/>
              <a:ext cx="9468000" cy="53600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2367000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3144398074"/>
                        </a:ext>
                      </a:extLst>
                    </a:gridCol>
                    <a:gridCol w="2367000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1164201929"/>
                        </a:ext>
                      </a:extLst>
                    </a:gridCol>
                    <a:gridCol w="2367000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293132523"/>
                        </a:ext>
                      </a:extLst>
                    </a:gridCol>
                    <a:gridCol w="2367000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1441339003"/>
                        </a:ext>
                      </a:extLst>
                    </a:gridCol>
                  </a:tblGrid>
                  <a:tr h="5360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257" t="-1124" r="-300771" b="-44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100515" t="-1124" r="-201546" b="-44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200000" t="-1124" r="-101028" b="-44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IN" sz="2800" b="0" dirty="0"/>
                        </a:p>
                      </a:txBody>
                      <a:tcP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176210393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3" name="Table 22">
                <a:extLst>
                  <a:ext uri="{FF2B5EF4-FFF2-40B4-BE49-F238E27FC236}">
                    <a16:creationId xmlns:a16="http://schemas.microsoft.com/office/drawing/2014/main" id="{C48C88A3-17C1-1992-F811-11175A2992A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55407709"/>
                  </p:ext>
                </p:extLst>
              </p:nvPr>
            </p:nvGraphicFramePr>
            <p:xfrm>
              <a:off x="2040980" y="3130941"/>
              <a:ext cx="9468000" cy="53600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2367000">
                      <a:extLst>
                        <a:ext uri="{9D8B030D-6E8A-4147-A177-3AD203B41FA5}">
                          <a16:colId xmlns:a16="http://schemas.microsoft.com/office/drawing/2014/main" val="3144398074"/>
                        </a:ext>
                      </a:extLst>
                    </a:gridCol>
                    <a:gridCol w="2367000">
                      <a:extLst>
                        <a:ext uri="{9D8B030D-6E8A-4147-A177-3AD203B41FA5}">
                          <a16:colId xmlns:a16="http://schemas.microsoft.com/office/drawing/2014/main" val="1164201929"/>
                        </a:ext>
                      </a:extLst>
                    </a:gridCol>
                    <a:gridCol w="2367000">
                      <a:extLst>
                        <a:ext uri="{9D8B030D-6E8A-4147-A177-3AD203B41FA5}">
                          <a16:colId xmlns:a16="http://schemas.microsoft.com/office/drawing/2014/main" val="293132523"/>
                        </a:ext>
                      </a:extLst>
                    </a:gridCol>
                    <a:gridCol w="2367000">
                      <a:extLst>
                        <a:ext uri="{9D8B030D-6E8A-4147-A177-3AD203B41FA5}">
                          <a16:colId xmlns:a16="http://schemas.microsoft.com/office/drawing/2014/main" val="1441339003"/>
                        </a:ext>
                      </a:extLst>
                    </a:gridCol>
                  </a:tblGrid>
                  <a:tr h="5360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IN" sz="2800" b="1" i="0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7030A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𝐓</m:t>
                                </m:r>
                              </m:oMath>
                            </m:oMathPara>
                          </a14:m>
                          <a:endParaRPr kumimoji="0" lang="en-IN" sz="28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7030A0"/>
                            </a:solidFill>
                            <a:effectLst/>
                            <a:uLnTx/>
                            <a:uFillTx/>
                            <a:latin typeface="Roboto Condensed"/>
                            <a:ea typeface="+mn-ea"/>
                            <a:cs typeface="+mn-cs"/>
                          </a:endParaRPr>
                        </a:p>
                      </a:txBody>
                      <a:tcP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kumimoji="0" lang="en-IN" sz="2800" b="0" i="0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206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F</m:t>
                                </m:r>
                              </m:oMath>
                            </m:oMathPara>
                          </a14:m>
                          <a:endParaRPr kumimoji="0" lang="en-IN" sz="2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Roboto Condensed"/>
                            <a:ea typeface="+mn-ea"/>
                            <a:cs typeface="+mn-cs"/>
                          </a:endParaRPr>
                        </a:p>
                      </a:txBody>
                      <a:tcP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kumimoji="0" lang="en-IN" sz="2800" b="0" i="0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206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T</m:t>
                                </m:r>
                              </m:oMath>
                            </m:oMathPara>
                          </a14:m>
                          <a:endParaRPr kumimoji="0" lang="en-IN" sz="2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Roboto Condensed"/>
                            <a:ea typeface="+mn-ea"/>
                            <a:cs typeface="+mn-cs"/>
                          </a:endParaRPr>
                        </a:p>
                      </a:txBody>
                      <a:tcP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IN" sz="2800" b="0" dirty="0"/>
                        </a:p>
                      </a:txBody>
                      <a:tcP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6210393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3" name="Table 2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C48C88A3-17C1-1992-F811-11175A2992A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55407709"/>
                  </p:ext>
                </p:extLst>
              </p:nvPr>
            </p:nvGraphicFramePr>
            <p:xfrm>
              <a:off x="2040980" y="3130941"/>
              <a:ext cx="9468000" cy="53600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2367000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3144398074"/>
                        </a:ext>
                      </a:extLst>
                    </a:gridCol>
                    <a:gridCol w="2367000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1164201929"/>
                        </a:ext>
                      </a:extLst>
                    </a:gridCol>
                    <a:gridCol w="2367000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293132523"/>
                        </a:ext>
                      </a:extLst>
                    </a:gridCol>
                    <a:gridCol w="2367000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1441339003"/>
                        </a:ext>
                      </a:extLst>
                    </a:gridCol>
                  </a:tblGrid>
                  <a:tr h="5360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l="-257" t="-1124" r="-300771" b="-44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l="-100515" t="-1124" r="-201546" b="-44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l="-200000" t="-1124" r="-101028" b="-44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IN" sz="2800" b="0" dirty="0"/>
                        </a:p>
                      </a:txBody>
                      <a:tcP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176210393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4" name="Table 23">
                <a:extLst>
                  <a:ext uri="{FF2B5EF4-FFF2-40B4-BE49-F238E27FC236}">
                    <a16:creationId xmlns:a16="http://schemas.microsoft.com/office/drawing/2014/main" id="{058563BA-AB9B-15C4-74BF-CB86B34CC03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91607772"/>
                  </p:ext>
                </p:extLst>
              </p:nvPr>
            </p:nvGraphicFramePr>
            <p:xfrm>
              <a:off x="2040980" y="3666652"/>
              <a:ext cx="9468000" cy="53600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2367000">
                      <a:extLst>
                        <a:ext uri="{9D8B030D-6E8A-4147-A177-3AD203B41FA5}">
                          <a16:colId xmlns:a16="http://schemas.microsoft.com/office/drawing/2014/main" val="3144398074"/>
                        </a:ext>
                      </a:extLst>
                    </a:gridCol>
                    <a:gridCol w="2367000">
                      <a:extLst>
                        <a:ext uri="{9D8B030D-6E8A-4147-A177-3AD203B41FA5}">
                          <a16:colId xmlns:a16="http://schemas.microsoft.com/office/drawing/2014/main" val="1164201929"/>
                        </a:ext>
                      </a:extLst>
                    </a:gridCol>
                    <a:gridCol w="2367000">
                      <a:extLst>
                        <a:ext uri="{9D8B030D-6E8A-4147-A177-3AD203B41FA5}">
                          <a16:colId xmlns:a16="http://schemas.microsoft.com/office/drawing/2014/main" val="293132523"/>
                        </a:ext>
                      </a:extLst>
                    </a:gridCol>
                    <a:gridCol w="2367000">
                      <a:extLst>
                        <a:ext uri="{9D8B030D-6E8A-4147-A177-3AD203B41FA5}">
                          <a16:colId xmlns:a16="http://schemas.microsoft.com/office/drawing/2014/main" val="1441339003"/>
                        </a:ext>
                      </a:extLst>
                    </a:gridCol>
                  </a:tblGrid>
                  <a:tr h="5360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IN" sz="2800" b="1" i="0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7030A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𝐓</m:t>
                                </m:r>
                              </m:oMath>
                            </m:oMathPara>
                          </a14:m>
                          <a:endParaRPr kumimoji="0" lang="en-IN" sz="28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7030A0"/>
                            </a:solidFill>
                            <a:effectLst/>
                            <a:uLnTx/>
                            <a:uFillTx/>
                            <a:latin typeface="Roboto Condensed"/>
                            <a:ea typeface="+mn-ea"/>
                            <a:cs typeface="+mn-cs"/>
                          </a:endParaRPr>
                        </a:p>
                      </a:txBody>
                      <a:tcP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kumimoji="0" lang="en-IN" sz="2800" b="0" i="0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206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F</m:t>
                                </m:r>
                              </m:oMath>
                            </m:oMathPara>
                          </a14:m>
                          <a:endParaRPr kumimoji="0" lang="en-IN" sz="2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Roboto Condensed"/>
                            <a:ea typeface="+mn-ea"/>
                            <a:cs typeface="+mn-cs"/>
                          </a:endParaRPr>
                        </a:p>
                      </a:txBody>
                      <a:tcP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kumimoji="0" lang="en-IN" sz="2800" b="0" i="0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206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F</m:t>
                                </m:r>
                              </m:oMath>
                            </m:oMathPara>
                          </a14:m>
                          <a:endParaRPr kumimoji="0" lang="en-IN" sz="2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Roboto Condensed"/>
                            <a:ea typeface="+mn-ea"/>
                            <a:cs typeface="+mn-cs"/>
                          </a:endParaRPr>
                        </a:p>
                      </a:txBody>
                      <a:tcP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IN" sz="2800" b="0" dirty="0"/>
                        </a:p>
                      </a:txBody>
                      <a:tcP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6210393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4" name="Table 23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058563BA-AB9B-15C4-74BF-CB86B34CC03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91607772"/>
                  </p:ext>
                </p:extLst>
              </p:nvPr>
            </p:nvGraphicFramePr>
            <p:xfrm>
              <a:off x="2040980" y="3666652"/>
              <a:ext cx="9468000" cy="53600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2367000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3144398074"/>
                        </a:ext>
                      </a:extLst>
                    </a:gridCol>
                    <a:gridCol w="2367000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1164201929"/>
                        </a:ext>
                      </a:extLst>
                    </a:gridCol>
                    <a:gridCol w="2367000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293132523"/>
                        </a:ext>
                      </a:extLst>
                    </a:gridCol>
                    <a:gridCol w="2367000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1441339003"/>
                        </a:ext>
                      </a:extLst>
                    </a:gridCol>
                  </a:tblGrid>
                  <a:tr h="5360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l="-257" t="-1124" r="-300771" b="-44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l="-100515" t="-1124" r="-201546" b="-44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l="-200000" t="-1124" r="-101028" b="-44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IN" sz="2800" b="0" dirty="0"/>
                        </a:p>
                      </a:txBody>
                      <a:tcP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176210393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5" name="Table 24">
                <a:extLst>
                  <a:ext uri="{FF2B5EF4-FFF2-40B4-BE49-F238E27FC236}">
                    <a16:creationId xmlns:a16="http://schemas.microsoft.com/office/drawing/2014/main" id="{CEB14B5E-43C2-8BF4-7222-B1A8E7E7713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92174377"/>
                  </p:ext>
                </p:extLst>
              </p:nvPr>
            </p:nvGraphicFramePr>
            <p:xfrm>
              <a:off x="2040980" y="4202363"/>
              <a:ext cx="9468000" cy="53600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2367000">
                      <a:extLst>
                        <a:ext uri="{9D8B030D-6E8A-4147-A177-3AD203B41FA5}">
                          <a16:colId xmlns:a16="http://schemas.microsoft.com/office/drawing/2014/main" val="3144398074"/>
                        </a:ext>
                      </a:extLst>
                    </a:gridCol>
                    <a:gridCol w="2367000">
                      <a:extLst>
                        <a:ext uri="{9D8B030D-6E8A-4147-A177-3AD203B41FA5}">
                          <a16:colId xmlns:a16="http://schemas.microsoft.com/office/drawing/2014/main" val="1164201929"/>
                        </a:ext>
                      </a:extLst>
                    </a:gridCol>
                    <a:gridCol w="2367000">
                      <a:extLst>
                        <a:ext uri="{9D8B030D-6E8A-4147-A177-3AD203B41FA5}">
                          <a16:colId xmlns:a16="http://schemas.microsoft.com/office/drawing/2014/main" val="293132523"/>
                        </a:ext>
                      </a:extLst>
                    </a:gridCol>
                    <a:gridCol w="2367000">
                      <a:extLst>
                        <a:ext uri="{9D8B030D-6E8A-4147-A177-3AD203B41FA5}">
                          <a16:colId xmlns:a16="http://schemas.microsoft.com/office/drawing/2014/main" val="1441339003"/>
                        </a:ext>
                      </a:extLst>
                    </a:gridCol>
                  </a:tblGrid>
                  <a:tr h="5360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IN" sz="2800" b="1" i="0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70C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𝐅</m:t>
                                </m:r>
                              </m:oMath>
                            </m:oMathPara>
                          </a14:m>
                          <a:endParaRPr kumimoji="0" lang="en-IN" sz="28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Roboto Condensed"/>
                            <a:ea typeface="+mn-ea"/>
                            <a:cs typeface="+mn-cs"/>
                          </a:endParaRPr>
                        </a:p>
                      </a:txBody>
                      <a:tcP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kumimoji="0" lang="en-IN" sz="2800" b="0" i="0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206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T</m:t>
                                </m:r>
                              </m:oMath>
                            </m:oMathPara>
                          </a14:m>
                          <a:endParaRPr kumimoji="0" lang="en-IN" sz="2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Roboto Condensed"/>
                            <a:ea typeface="+mn-ea"/>
                            <a:cs typeface="+mn-cs"/>
                          </a:endParaRPr>
                        </a:p>
                      </a:txBody>
                      <a:tcP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kumimoji="0" lang="en-IN" sz="2800" b="0" i="0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206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T</m:t>
                                </m:r>
                              </m:oMath>
                            </m:oMathPara>
                          </a14:m>
                          <a:endParaRPr kumimoji="0" lang="en-IN" sz="2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Roboto Condensed"/>
                            <a:ea typeface="+mn-ea"/>
                            <a:cs typeface="+mn-cs"/>
                          </a:endParaRPr>
                        </a:p>
                      </a:txBody>
                      <a:tcP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IN" sz="2800" b="0" dirty="0"/>
                        </a:p>
                      </a:txBody>
                      <a:tcP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6210393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5" name="Table 24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CEB14B5E-43C2-8BF4-7222-B1A8E7E7713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92174377"/>
                  </p:ext>
                </p:extLst>
              </p:nvPr>
            </p:nvGraphicFramePr>
            <p:xfrm>
              <a:off x="2040980" y="4202363"/>
              <a:ext cx="9468000" cy="53600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2367000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3144398074"/>
                        </a:ext>
                      </a:extLst>
                    </a:gridCol>
                    <a:gridCol w="2367000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1164201929"/>
                        </a:ext>
                      </a:extLst>
                    </a:gridCol>
                    <a:gridCol w="2367000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293132523"/>
                        </a:ext>
                      </a:extLst>
                    </a:gridCol>
                    <a:gridCol w="2367000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1441339003"/>
                        </a:ext>
                      </a:extLst>
                    </a:gridCol>
                  </a:tblGrid>
                  <a:tr h="5360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8"/>
                          <a:stretch>
                            <a:fillRect l="-257" t="-1124" r="-300771" b="-44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8"/>
                          <a:stretch>
                            <a:fillRect l="-100515" t="-1124" r="-201546" b="-44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8"/>
                          <a:stretch>
                            <a:fillRect l="-200000" t="-1124" r="-101028" b="-44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IN" sz="2800" b="0" dirty="0"/>
                        </a:p>
                      </a:txBody>
                      <a:tcP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176210393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6" name="Table 25">
                <a:extLst>
                  <a:ext uri="{FF2B5EF4-FFF2-40B4-BE49-F238E27FC236}">
                    <a16:creationId xmlns:a16="http://schemas.microsoft.com/office/drawing/2014/main" id="{0BF68D44-AC7D-42EB-38D5-0C81257EDA9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4505198"/>
                  </p:ext>
                </p:extLst>
              </p:nvPr>
            </p:nvGraphicFramePr>
            <p:xfrm>
              <a:off x="2040980" y="4738074"/>
              <a:ext cx="9468000" cy="53600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2367000">
                      <a:extLst>
                        <a:ext uri="{9D8B030D-6E8A-4147-A177-3AD203B41FA5}">
                          <a16:colId xmlns:a16="http://schemas.microsoft.com/office/drawing/2014/main" val="3144398074"/>
                        </a:ext>
                      </a:extLst>
                    </a:gridCol>
                    <a:gridCol w="2367000">
                      <a:extLst>
                        <a:ext uri="{9D8B030D-6E8A-4147-A177-3AD203B41FA5}">
                          <a16:colId xmlns:a16="http://schemas.microsoft.com/office/drawing/2014/main" val="1164201929"/>
                        </a:ext>
                      </a:extLst>
                    </a:gridCol>
                    <a:gridCol w="2367000">
                      <a:extLst>
                        <a:ext uri="{9D8B030D-6E8A-4147-A177-3AD203B41FA5}">
                          <a16:colId xmlns:a16="http://schemas.microsoft.com/office/drawing/2014/main" val="293132523"/>
                        </a:ext>
                      </a:extLst>
                    </a:gridCol>
                    <a:gridCol w="2367000">
                      <a:extLst>
                        <a:ext uri="{9D8B030D-6E8A-4147-A177-3AD203B41FA5}">
                          <a16:colId xmlns:a16="http://schemas.microsoft.com/office/drawing/2014/main" val="1441339003"/>
                        </a:ext>
                      </a:extLst>
                    </a:gridCol>
                  </a:tblGrid>
                  <a:tr h="5360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IN" sz="2800" b="1" i="0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70C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𝐅</m:t>
                                </m:r>
                              </m:oMath>
                            </m:oMathPara>
                          </a14:m>
                          <a:endParaRPr kumimoji="0" lang="en-IN" sz="28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Roboto Condensed"/>
                            <a:ea typeface="+mn-ea"/>
                            <a:cs typeface="+mn-cs"/>
                          </a:endParaRPr>
                        </a:p>
                      </a:txBody>
                      <a:tcP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kumimoji="0" lang="en-IN" sz="2800" b="0" i="0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206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T</m:t>
                                </m:r>
                              </m:oMath>
                            </m:oMathPara>
                          </a14:m>
                          <a:endParaRPr kumimoji="0" lang="en-IN" sz="2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Roboto Condensed"/>
                            <a:ea typeface="+mn-ea"/>
                            <a:cs typeface="+mn-cs"/>
                          </a:endParaRPr>
                        </a:p>
                      </a:txBody>
                      <a:tcP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kumimoji="0" lang="en-IN" sz="2800" b="0" i="0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206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F</m:t>
                                </m:r>
                              </m:oMath>
                            </m:oMathPara>
                          </a14:m>
                          <a:endParaRPr kumimoji="0" lang="en-IN" sz="2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Roboto Condensed"/>
                            <a:ea typeface="+mn-ea"/>
                            <a:cs typeface="+mn-cs"/>
                          </a:endParaRPr>
                        </a:p>
                      </a:txBody>
                      <a:tcP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IN" sz="2800" b="0" dirty="0"/>
                        </a:p>
                      </a:txBody>
                      <a:tcP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6210393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6" name="Table 25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0BF68D44-AC7D-42EB-38D5-0C81257EDA9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4505198"/>
                  </p:ext>
                </p:extLst>
              </p:nvPr>
            </p:nvGraphicFramePr>
            <p:xfrm>
              <a:off x="2040980" y="4738074"/>
              <a:ext cx="9468000" cy="53600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2367000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3144398074"/>
                        </a:ext>
                      </a:extLst>
                    </a:gridCol>
                    <a:gridCol w="2367000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1164201929"/>
                        </a:ext>
                      </a:extLst>
                    </a:gridCol>
                    <a:gridCol w="2367000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293132523"/>
                        </a:ext>
                      </a:extLst>
                    </a:gridCol>
                    <a:gridCol w="2367000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1441339003"/>
                        </a:ext>
                      </a:extLst>
                    </a:gridCol>
                  </a:tblGrid>
                  <a:tr h="5360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9"/>
                          <a:stretch>
                            <a:fillRect l="-257" t="-1124" r="-300771" b="-44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9"/>
                          <a:stretch>
                            <a:fillRect l="-100515" t="-1124" r="-201546" b="-44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9"/>
                          <a:stretch>
                            <a:fillRect l="-200000" t="-1124" r="-101028" b="-44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IN" sz="2800" b="0" dirty="0"/>
                        </a:p>
                      </a:txBody>
                      <a:tcP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176210393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7" name="Table 26">
                <a:extLst>
                  <a:ext uri="{FF2B5EF4-FFF2-40B4-BE49-F238E27FC236}">
                    <a16:creationId xmlns:a16="http://schemas.microsoft.com/office/drawing/2014/main" id="{BB084044-B82A-E05A-649E-5D86EFDB1CD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63534852"/>
                  </p:ext>
                </p:extLst>
              </p:nvPr>
            </p:nvGraphicFramePr>
            <p:xfrm>
              <a:off x="2040980" y="5273785"/>
              <a:ext cx="9468000" cy="53600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2367000">
                      <a:extLst>
                        <a:ext uri="{9D8B030D-6E8A-4147-A177-3AD203B41FA5}">
                          <a16:colId xmlns:a16="http://schemas.microsoft.com/office/drawing/2014/main" val="3144398074"/>
                        </a:ext>
                      </a:extLst>
                    </a:gridCol>
                    <a:gridCol w="2367000">
                      <a:extLst>
                        <a:ext uri="{9D8B030D-6E8A-4147-A177-3AD203B41FA5}">
                          <a16:colId xmlns:a16="http://schemas.microsoft.com/office/drawing/2014/main" val="1164201929"/>
                        </a:ext>
                      </a:extLst>
                    </a:gridCol>
                    <a:gridCol w="2367000">
                      <a:extLst>
                        <a:ext uri="{9D8B030D-6E8A-4147-A177-3AD203B41FA5}">
                          <a16:colId xmlns:a16="http://schemas.microsoft.com/office/drawing/2014/main" val="293132523"/>
                        </a:ext>
                      </a:extLst>
                    </a:gridCol>
                    <a:gridCol w="2367000">
                      <a:extLst>
                        <a:ext uri="{9D8B030D-6E8A-4147-A177-3AD203B41FA5}">
                          <a16:colId xmlns:a16="http://schemas.microsoft.com/office/drawing/2014/main" val="1441339003"/>
                        </a:ext>
                      </a:extLst>
                    </a:gridCol>
                  </a:tblGrid>
                  <a:tr h="5360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IN" sz="2800" b="1" i="0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70C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𝐅</m:t>
                                </m:r>
                              </m:oMath>
                            </m:oMathPara>
                          </a14:m>
                          <a:endParaRPr kumimoji="0" lang="en-IN" sz="28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Roboto Condensed"/>
                            <a:ea typeface="+mn-ea"/>
                            <a:cs typeface="+mn-cs"/>
                          </a:endParaRPr>
                        </a:p>
                      </a:txBody>
                      <a:tcP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kumimoji="0" lang="en-IN" sz="2800" b="0" i="0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206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F</m:t>
                                </m:r>
                              </m:oMath>
                            </m:oMathPara>
                          </a14:m>
                          <a:endParaRPr kumimoji="0" lang="en-IN" sz="2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Roboto Condensed"/>
                            <a:ea typeface="+mn-ea"/>
                            <a:cs typeface="+mn-cs"/>
                          </a:endParaRPr>
                        </a:p>
                      </a:txBody>
                      <a:tcP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kumimoji="0" lang="en-IN" sz="2800" b="0" i="0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206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T</m:t>
                                </m:r>
                              </m:oMath>
                            </m:oMathPara>
                          </a14:m>
                          <a:endParaRPr kumimoji="0" lang="en-IN" sz="2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Roboto Condensed"/>
                            <a:ea typeface="+mn-ea"/>
                            <a:cs typeface="+mn-cs"/>
                          </a:endParaRPr>
                        </a:p>
                      </a:txBody>
                      <a:tcP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IN" sz="2800" b="0" dirty="0"/>
                        </a:p>
                      </a:txBody>
                      <a:tcP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6210393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7" name="Table 26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BB084044-B82A-E05A-649E-5D86EFDB1CD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63534852"/>
                  </p:ext>
                </p:extLst>
              </p:nvPr>
            </p:nvGraphicFramePr>
            <p:xfrm>
              <a:off x="2040980" y="5273785"/>
              <a:ext cx="9468000" cy="53600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2367000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3144398074"/>
                        </a:ext>
                      </a:extLst>
                    </a:gridCol>
                    <a:gridCol w="2367000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1164201929"/>
                        </a:ext>
                      </a:extLst>
                    </a:gridCol>
                    <a:gridCol w="2367000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293132523"/>
                        </a:ext>
                      </a:extLst>
                    </a:gridCol>
                    <a:gridCol w="2367000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1441339003"/>
                        </a:ext>
                      </a:extLst>
                    </a:gridCol>
                  </a:tblGrid>
                  <a:tr h="5360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10"/>
                          <a:stretch>
                            <a:fillRect l="-257" t="-1124" r="-300771" b="-44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10"/>
                          <a:stretch>
                            <a:fillRect l="-100515" t="-1124" r="-201546" b="-44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10"/>
                          <a:stretch>
                            <a:fillRect l="-200000" t="-1124" r="-101028" b="-44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IN" sz="2800" b="0" dirty="0"/>
                        </a:p>
                      </a:txBody>
                      <a:tcP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176210393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8" name="Table 27">
                <a:extLst>
                  <a:ext uri="{FF2B5EF4-FFF2-40B4-BE49-F238E27FC236}">
                    <a16:creationId xmlns:a16="http://schemas.microsoft.com/office/drawing/2014/main" id="{8D68A6AE-A9EA-15B3-9B86-A1D086E645B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4377420"/>
                  </p:ext>
                </p:extLst>
              </p:nvPr>
            </p:nvGraphicFramePr>
            <p:xfrm>
              <a:off x="2040980" y="5809496"/>
              <a:ext cx="9468000" cy="53600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2367000">
                      <a:extLst>
                        <a:ext uri="{9D8B030D-6E8A-4147-A177-3AD203B41FA5}">
                          <a16:colId xmlns:a16="http://schemas.microsoft.com/office/drawing/2014/main" val="3144398074"/>
                        </a:ext>
                      </a:extLst>
                    </a:gridCol>
                    <a:gridCol w="2367000">
                      <a:extLst>
                        <a:ext uri="{9D8B030D-6E8A-4147-A177-3AD203B41FA5}">
                          <a16:colId xmlns:a16="http://schemas.microsoft.com/office/drawing/2014/main" val="1164201929"/>
                        </a:ext>
                      </a:extLst>
                    </a:gridCol>
                    <a:gridCol w="2367000">
                      <a:extLst>
                        <a:ext uri="{9D8B030D-6E8A-4147-A177-3AD203B41FA5}">
                          <a16:colId xmlns:a16="http://schemas.microsoft.com/office/drawing/2014/main" val="293132523"/>
                        </a:ext>
                      </a:extLst>
                    </a:gridCol>
                    <a:gridCol w="2367000">
                      <a:extLst>
                        <a:ext uri="{9D8B030D-6E8A-4147-A177-3AD203B41FA5}">
                          <a16:colId xmlns:a16="http://schemas.microsoft.com/office/drawing/2014/main" val="1441339003"/>
                        </a:ext>
                      </a:extLst>
                    </a:gridCol>
                  </a:tblGrid>
                  <a:tr h="5360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IN" sz="2800" b="1" i="0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70C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𝐅</m:t>
                                </m:r>
                              </m:oMath>
                            </m:oMathPara>
                          </a14:m>
                          <a:endParaRPr kumimoji="0" lang="en-IN" sz="28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Roboto Condensed"/>
                            <a:ea typeface="+mn-ea"/>
                            <a:cs typeface="+mn-cs"/>
                          </a:endParaRPr>
                        </a:p>
                      </a:txBody>
                      <a:tcP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kumimoji="0" lang="en-IN" sz="2800" b="0" i="0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206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F</m:t>
                                </m:r>
                              </m:oMath>
                            </m:oMathPara>
                          </a14:m>
                          <a:endParaRPr kumimoji="0" lang="en-IN" sz="2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Roboto Condensed"/>
                            <a:ea typeface="+mn-ea"/>
                            <a:cs typeface="+mn-cs"/>
                          </a:endParaRPr>
                        </a:p>
                      </a:txBody>
                      <a:tcP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kumimoji="0" lang="en-IN" sz="2800" b="0" i="0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206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F</m:t>
                                </m:r>
                              </m:oMath>
                            </m:oMathPara>
                          </a14:m>
                          <a:endParaRPr kumimoji="0" lang="en-IN" sz="2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Roboto Condensed"/>
                            <a:ea typeface="+mn-ea"/>
                            <a:cs typeface="+mn-cs"/>
                          </a:endParaRPr>
                        </a:p>
                      </a:txBody>
                      <a:tcP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IN" sz="2800" b="0" dirty="0"/>
                        </a:p>
                      </a:txBody>
                      <a:tcP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6210393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8" name="Table 27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8D68A6AE-A9EA-15B3-9B86-A1D086E645B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4377420"/>
                  </p:ext>
                </p:extLst>
              </p:nvPr>
            </p:nvGraphicFramePr>
            <p:xfrm>
              <a:off x="2040980" y="5809496"/>
              <a:ext cx="9468000" cy="53600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2367000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3144398074"/>
                        </a:ext>
                      </a:extLst>
                    </a:gridCol>
                    <a:gridCol w="2367000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1164201929"/>
                        </a:ext>
                      </a:extLst>
                    </a:gridCol>
                    <a:gridCol w="2367000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293132523"/>
                        </a:ext>
                      </a:extLst>
                    </a:gridCol>
                    <a:gridCol w="2367000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1441339003"/>
                        </a:ext>
                      </a:extLst>
                    </a:gridCol>
                  </a:tblGrid>
                  <a:tr h="5360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l="-257" t="-2273" r="-300771" b="-56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l="-100515" t="-2273" r="-201546" b="-56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l="-200000" t="-2273" r="-101028" b="-56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IN" sz="2800" b="0" dirty="0"/>
                        </a:p>
                      </a:txBody>
                      <a:tcP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176210393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74EC021-32A0-69D7-57A6-D9C8407FB97C}"/>
                  </a:ext>
                </a:extLst>
              </p:cNvPr>
              <p:cNvSpPr txBox="1"/>
              <p:nvPr/>
            </p:nvSpPr>
            <p:spPr>
              <a:xfrm>
                <a:off x="9155901" y="2049140"/>
                <a:ext cx="234461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0" lang="en-IN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T</m:t>
                      </m:r>
                    </m:oMath>
                  </m:oMathPara>
                </a14:m>
                <a:endParaRPr kumimoji="0" lang="en-IN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574EC021-32A0-69D7-57A6-D9C8407FB9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5901" y="2049140"/>
                <a:ext cx="2344614" cy="523220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983A1FF-EAB9-FD71-2588-BF15639E5638}"/>
                  </a:ext>
                </a:extLst>
              </p:cNvPr>
              <p:cNvSpPr txBox="1"/>
              <p:nvPr/>
            </p:nvSpPr>
            <p:spPr>
              <a:xfrm>
                <a:off x="9155901" y="2580827"/>
                <a:ext cx="234461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0" lang="en-IN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F</m:t>
                      </m:r>
                    </m:oMath>
                  </m:oMathPara>
                </a14:m>
                <a:endParaRPr kumimoji="0" lang="en-IN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8983A1FF-EAB9-FD71-2588-BF15639E56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5901" y="2580827"/>
                <a:ext cx="2344614" cy="523220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105705A-1BB5-F4C4-1ACB-F50576F3D490}"/>
                  </a:ext>
                </a:extLst>
              </p:cNvPr>
              <p:cNvSpPr txBox="1"/>
              <p:nvPr/>
            </p:nvSpPr>
            <p:spPr>
              <a:xfrm>
                <a:off x="9164366" y="3123093"/>
                <a:ext cx="234461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0" lang="en-IN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F</m:t>
                      </m:r>
                    </m:oMath>
                  </m:oMathPara>
                </a14:m>
                <a:endParaRPr kumimoji="0" lang="en-IN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F105705A-1BB5-F4C4-1ACB-F50576F3D4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4366" y="3123093"/>
                <a:ext cx="2344614" cy="523220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48F48161-AADB-D944-9767-DE19E4D4BF9A}"/>
                  </a:ext>
                </a:extLst>
              </p:cNvPr>
              <p:cNvSpPr txBox="1"/>
              <p:nvPr/>
            </p:nvSpPr>
            <p:spPr>
              <a:xfrm>
                <a:off x="9164366" y="3654780"/>
                <a:ext cx="234461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0" lang="en-IN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F</m:t>
                      </m:r>
                    </m:oMath>
                  </m:oMathPara>
                </a14:m>
                <a:endParaRPr kumimoji="0" lang="en-IN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48F48161-AADB-D944-9767-DE19E4D4BF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4366" y="3654780"/>
                <a:ext cx="2344614" cy="523220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93BFD6D-A0C9-8395-7FFB-BBBD823CF96C}"/>
                  </a:ext>
                </a:extLst>
              </p:cNvPr>
              <p:cNvSpPr txBox="1"/>
              <p:nvPr/>
            </p:nvSpPr>
            <p:spPr>
              <a:xfrm>
                <a:off x="9164366" y="4222991"/>
                <a:ext cx="234461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0" lang="en-IN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F</m:t>
                      </m:r>
                    </m:oMath>
                  </m:oMathPara>
                </a14:m>
                <a:endParaRPr kumimoji="0" lang="en-IN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D93BFD6D-A0C9-8395-7FFB-BBBD823CF9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4366" y="4222991"/>
                <a:ext cx="2344614" cy="523220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6D7D14A-ECBB-81AC-0120-AD914F87D085}"/>
                  </a:ext>
                </a:extLst>
              </p:cNvPr>
              <p:cNvSpPr txBox="1"/>
              <p:nvPr/>
            </p:nvSpPr>
            <p:spPr>
              <a:xfrm>
                <a:off x="9164366" y="4754678"/>
                <a:ext cx="234461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0" lang="en-IN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F</m:t>
                      </m:r>
                    </m:oMath>
                  </m:oMathPara>
                </a14:m>
                <a:endParaRPr kumimoji="0" lang="en-IN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76D7D14A-ECBB-81AC-0120-AD914F87D0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4366" y="4754678"/>
                <a:ext cx="2344614" cy="523220"/>
              </a:xfrm>
              <a:prstGeom prst="rect">
                <a:avLst/>
              </a:prstGeom>
              <a:blipFill rotWithShape="0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16C38888-18D4-A18F-867C-02BE2D90ADE4}"/>
                  </a:ext>
                </a:extLst>
              </p:cNvPr>
              <p:cNvSpPr txBox="1"/>
              <p:nvPr/>
            </p:nvSpPr>
            <p:spPr>
              <a:xfrm>
                <a:off x="9172831" y="5296944"/>
                <a:ext cx="234461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0" lang="en-IN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F</m:t>
                      </m:r>
                    </m:oMath>
                  </m:oMathPara>
                </a14:m>
                <a:endParaRPr kumimoji="0" lang="en-IN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16C38888-18D4-A18F-867C-02BE2D90AD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2831" y="5296944"/>
                <a:ext cx="2344614" cy="523220"/>
              </a:xfrm>
              <a:prstGeom prst="rect">
                <a:avLst/>
              </a:prstGeom>
              <a:blipFill rotWithShape="0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79EBEE9-0A22-C2E0-20CC-CC18BBF17A59}"/>
                  </a:ext>
                </a:extLst>
              </p:cNvPr>
              <p:cNvSpPr txBox="1"/>
              <p:nvPr/>
            </p:nvSpPr>
            <p:spPr>
              <a:xfrm>
                <a:off x="9172831" y="5828631"/>
                <a:ext cx="234461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0" lang="en-IN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F</m:t>
                      </m:r>
                    </m:oMath>
                  </m:oMathPara>
                </a14:m>
                <a:endParaRPr kumimoji="0" lang="en-IN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379EBEE9-0A22-C2E0-20CC-CC18BBF17A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2831" y="5828631"/>
                <a:ext cx="2344614" cy="523220"/>
              </a:xfrm>
              <a:prstGeom prst="rect">
                <a:avLst/>
              </a:prstGeom>
              <a:blipFill rotWithShape="0"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Rectangle: Rounded Corners 1">
            <a:extLst>
              <a:ext uri="{FF2B5EF4-FFF2-40B4-BE49-F238E27FC236}">
                <a16:creationId xmlns:a16="http://schemas.microsoft.com/office/drawing/2014/main" id="{37ECEFE3-BA94-0D35-40A6-F35BEFE5FF07}"/>
              </a:ext>
            </a:extLst>
          </p:cNvPr>
          <p:cNvSpPr/>
          <p:nvPr/>
        </p:nvSpPr>
        <p:spPr>
          <a:xfrm>
            <a:off x="2040980" y="2049141"/>
            <a:ext cx="7106455" cy="52322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32538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5" grpId="0" animBg="1"/>
      <p:bldP spid="6" grpId="0" animBg="1"/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37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49" y="1709738"/>
            <a:ext cx="11165709" cy="2852737"/>
          </a:xfrm>
        </p:spPr>
        <p:txBody>
          <a:bodyPr/>
          <a:lstStyle/>
          <a:p>
            <a:r>
              <a:rPr lang="en-IN" dirty="0"/>
              <a:t>Method 2.2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F66629-F349-43A0-B5A5-A51D2BBB74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/>
              <a:t>Disjunction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29116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FA00D5-A286-E9F1-8A72-C96002079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Disjunction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A9E1F8-7887-8DEF-7E3A-BCDEEBFA8AA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>
                  <a:lnSpc>
                    <a:spcPct val="150000"/>
                  </a:lnSpc>
                  <a:buClr>
                    <a:srgbClr val="B84742"/>
                  </a:buClr>
                  <a:defRPr/>
                </a:pPr>
                <a:r>
                  <a:rPr lang="en-US" dirty="0">
                    <a:latin typeface="+mj-lt"/>
                    <a:ea typeface="Cambria Math" panose="02040503050406030204" pitchFamily="18" charset="0"/>
                  </a:rPr>
                  <a:t>If two or more propositions are joined by the word </a:t>
                </a:r>
                <a:r>
                  <a:rPr lang="en-US" b="1" dirty="0">
                    <a:solidFill>
                      <a:srgbClr val="FF0000"/>
                    </a:solidFill>
                    <a:latin typeface="+mj-lt"/>
                    <a:ea typeface="Cambria Math" panose="02040503050406030204" pitchFamily="18" charset="0"/>
                  </a:rPr>
                  <a:t>”or”</a:t>
                </a:r>
                <a:r>
                  <a:rPr lang="en-US" dirty="0">
                    <a:latin typeface="+mj-lt"/>
                    <a:ea typeface="Cambria Math" panose="02040503050406030204" pitchFamily="18" charset="0"/>
                  </a:rPr>
                  <a:t> to form a compound statement then, the compound statement is known as disjunction.</a:t>
                </a:r>
              </a:p>
              <a:p>
                <a:pPr>
                  <a:lnSpc>
                    <a:spcPct val="150000"/>
                  </a:lnSpc>
                  <a:buClr>
                    <a:srgbClr val="B84742"/>
                  </a:buClr>
                  <a:defRPr/>
                </a:pPr>
                <a:r>
                  <a:rPr lang="en-US" dirty="0">
                    <a:latin typeface="+mj-lt"/>
                    <a:ea typeface="Cambria Math" panose="02040503050406030204" pitchFamily="18" charset="0"/>
                  </a:rPr>
                  <a:t>It is denoted by </a:t>
                </a:r>
                <a14:m>
                  <m:oMath xmlns:m="http://schemas.openxmlformats.org/officeDocument/2006/math">
                    <m:r>
                      <a:rPr lang="en-US" b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𝐩</m:t>
                    </m:r>
                    <m:r>
                      <a:rPr lang="en-US" b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∨ </m:t>
                    </m:r>
                    <m:r>
                      <a:rPr lang="en-US" b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𝐪</m:t>
                    </m:r>
                  </m:oMath>
                </a14:m>
                <a:r>
                  <a:rPr lang="en-US" dirty="0">
                    <a:latin typeface="+mj-lt"/>
                    <a:ea typeface="Cambria Math" panose="02040503050406030204" pitchFamily="18" charset="0"/>
                  </a:rPr>
                  <a:t> and read as </a:t>
                </a:r>
                <a14:m>
                  <m:oMath xmlns:m="http://schemas.openxmlformats.org/officeDocument/2006/math">
                    <m:r>
                      <a:rPr lang="en-US" b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𝐩</m:t>
                    </m:r>
                    <m:r>
                      <a:rPr lang="en-US" b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𝐨𝐫</m:t>
                    </m:r>
                    <m:r>
                      <a:rPr lang="en-US" b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𝐪</m:t>
                    </m:r>
                  </m:oMath>
                </a14:m>
                <a:r>
                  <a:rPr lang="en-US" dirty="0">
                    <a:latin typeface="+mj-lt"/>
                    <a:ea typeface="Cambria Math" panose="02040503050406030204" pitchFamily="18" charset="0"/>
                  </a:rPr>
                  <a:t> or </a:t>
                </a:r>
                <a14:m>
                  <m:oMath xmlns:m="http://schemas.openxmlformats.org/officeDocument/2006/math">
                    <m:r>
                      <a:rPr lang="en-US" b="1" i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𝐩</m:t>
                    </m:r>
                    <m:r>
                      <a:rPr lang="en-US" b="1" i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1" dirty="0">
                    <a:solidFill>
                      <a:srgbClr val="FF0000"/>
                    </a:solidFill>
                    <a:latin typeface="+mj-lt"/>
                  </a:rPr>
                  <a:t>disjunction </a:t>
                </a:r>
                <a14:m>
                  <m:oMath xmlns:m="http://schemas.openxmlformats.org/officeDocument/2006/math">
                    <m:r>
                      <a:rPr lang="en-US" b="1" i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𝐪</m:t>
                    </m:r>
                  </m:oMath>
                </a14:m>
                <a:r>
                  <a:rPr lang="en-US" b="1" dirty="0">
                    <a:latin typeface="+mj-lt"/>
                    <a:ea typeface="Cambria Math" panose="02040503050406030204" pitchFamily="18" charset="0"/>
                  </a:rPr>
                  <a:t> </a:t>
                </a:r>
                <a:r>
                  <a:rPr lang="en-US" dirty="0">
                    <a:latin typeface="+mj-lt"/>
                    <a:ea typeface="Cambria Math" panose="02040503050406030204" pitchFamily="18" charset="0"/>
                  </a:rPr>
                  <a:t>or </a:t>
                </a:r>
                <a14:m>
                  <m:oMath xmlns:m="http://schemas.openxmlformats.org/officeDocument/2006/math">
                    <m:r>
                      <a:rPr lang="en-US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𝐩</m:t>
                    </m:r>
                    <m:r>
                      <a:rPr lang="en-US" b="1" i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1" dirty="0">
                    <a:solidFill>
                      <a:srgbClr val="FF0000"/>
                    </a:solidFill>
                    <a:latin typeface="+mj-lt"/>
                  </a:rPr>
                  <a:t>sum </a:t>
                </a:r>
                <a14:m>
                  <m:oMath xmlns:m="http://schemas.openxmlformats.org/officeDocument/2006/math">
                    <m:r>
                      <a:rPr lang="en-US" b="1" i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𝐪</m:t>
                    </m:r>
                  </m:oMath>
                </a14:m>
                <a:r>
                  <a:rPr lang="en-US" dirty="0">
                    <a:latin typeface="+mj-lt"/>
                  </a:rPr>
                  <a:t>.</a:t>
                </a:r>
                <a:endParaRPr lang="en-US" dirty="0">
                  <a:latin typeface="+mj-lt"/>
                  <a:ea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  <a:buClr>
                    <a:srgbClr val="B84742"/>
                  </a:buClr>
                  <a:defRPr/>
                </a:pPr>
                <a:r>
                  <a:rPr lang="en-GB" b="1" dirty="0">
                    <a:latin typeface="+mj-lt"/>
                    <a:cs typeface="Shruti" panose="020B0502040204020203" pitchFamily="34" charset="0"/>
                  </a:rPr>
                  <a:t>Example:</a:t>
                </a:r>
              </a:p>
              <a:p>
                <a:pPr lvl="1">
                  <a:lnSpc>
                    <a:spcPct val="150000"/>
                  </a:lnSpc>
                  <a:buClr>
                    <a:srgbClr val="B84742"/>
                  </a:buClr>
                  <a:defRPr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p</m:t>
                    </m:r>
                    <m:r>
                      <a:rPr lang="en-IN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: </m:t>
                    </m:r>
                  </m:oMath>
                </a14:m>
                <a:r>
                  <a:rPr lang="en-IN" dirty="0">
                    <a:latin typeface="+mj-lt"/>
                  </a:rPr>
                  <a:t>It is snowing.</a:t>
                </a:r>
              </a:p>
              <a:p>
                <a:pPr marL="182562" lvl="0" indent="0">
                  <a:lnSpc>
                    <a:spcPct val="150000"/>
                  </a:lnSpc>
                  <a:buClr>
                    <a:srgbClr val="B84742"/>
                  </a:buClr>
                  <a:buNone/>
                  <a:defRPr/>
                </a:pPr>
                <a:r>
                  <a:rPr lang="en-IN" dirty="0">
                    <a:latin typeface="+mj-lt"/>
                    <a:ea typeface="Cambria Math" panose="02040503050406030204" pitchFamily="18" charset="0"/>
                  </a:rPr>
                  <a:t>    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q</m:t>
                    </m:r>
                    <m:r>
                      <a:rPr lang="en-IN" dirty="0">
                        <a:latin typeface="Cambria Math" panose="02040503050406030204" pitchFamily="18" charset="0"/>
                      </a:rPr>
                      <m:t> :</m:t>
                    </m:r>
                  </m:oMath>
                </a14:m>
                <a:r>
                  <a:rPr lang="en-IN" dirty="0">
                    <a:latin typeface="+mj-lt"/>
                  </a:rPr>
                  <a:t> I am cold.</a:t>
                </a:r>
                <a:endParaRPr lang="en-US" dirty="0">
                  <a:latin typeface="+mj-lt"/>
                </a:endParaRPr>
              </a:p>
              <a:p>
                <a:pPr marL="182562" lvl="0" indent="0">
                  <a:lnSpc>
                    <a:spcPct val="150000"/>
                  </a:lnSpc>
                  <a:buClr>
                    <a:srgbClr val="B84742"/>
                  </a:buClr>
                  <a:buNone/>
                  <a:defRPr/>
                </a:pPr>
                <a:r>
                  <a:rPr lang="en-IN" b="1" dirty="0">
                    <a:solidFill>
                      <a:srgbClr val="FF0000"/>
                    </a:solidFill>
                    <a:latin typeface="+mj-lt"/>
                    <a:ea typeface="Cambria Math" panose="02040503050406030204" pitchFamily="18" charset="0"/>
                  </a:rPr>
                  <a:t>       </a:t>
                </a:r>
                <a14:m>
                  <m:oMath xmlns:m="http://schemas.openxmlformats.org/officeDocument/2006/math">
                    <m:r>
                      <a:rPr lang="en-US" b="1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𝐩</m:t>
                    </m:r>
                    <m:r>
                      <a:rPr lang="en-US" b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∨</m:t>
                    </m:r>
                    <m:r>
                      <a:rPr lang="en-IN" b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𝐪</m:t>
                    </m:r>
                    <m:r>
                      <a:rPr lang="en-US" b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r>
                      <a:rPr lang="en-US" b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latin typeface="+mj-lt"/>
                    <a:ea typeface="Cambria Math" panose="02040503050406030204" pitchFamily="18" charset="0"/>
                  </a:rPr>
                  <a:t>It is snowing </a:t>
                </a:r>
                <a:r>
                  <a:rPr lang="en-US" b="1" dirty="0">
                    <a:solidFill>
                      <a:srgbClr val="FF0000"/>
                    </a:solidFill>
                    <a:latin typeface="+mj-lt"/>
                    <a:ea typeface="Cambria Math" panose="02040503050406030204" pitchFamily="18" charset="0"/>
                  </a:rPr>
                  <a:t>or</a:t>
                </a:r>
                <a:r>
                  <a:rPr lang="en-US" dirty="0">
                    <a:latin typeface="+mj-lt"/>
                    <a:ea typeface="Cambria Math" panose="02040503050406030204" pitchFamily="18" charset="0"/>
                  </a:rPr>
                  <a:t> I am cold.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A2A9E1F8-7887-8DEF-7E3A-BCDEEBFA8A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71" r="-10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69440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FA00D5-A286-E9F1-8A72-C96002079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Disjunction</a:t>
            </a:r>
            <a:r>
              <a:rPr lang="en-IN" dirty="0"/>
              <a:t> (</a:t>
            </a:r>
            <a:r>
              <a:rPr lang="en-IN" dirty="0">
                <a:solidFill>
                  <a:srgbClr val="FF0000"/>
                </a:solidFill>
              </a:rPr>
              <a:t>Cont’d</a:t>
            </a:r>
            <a:r>
              <a:rPr lang="en-IN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A9E1F8-7887-8DEF-7E3A-BCDEEBFA8AA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>
                  <a:lnSpc>
                    <a:spcPct val="150000"/>
                  </a:lnSpc>
                </a:pPr>
                <a:r>
                  <a:rPr lang="en-US" dirty="0"/>
                  <a:t>For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𝐩</m:t>
                    </m:r>
                    <m:r>
                      <a:rPr lang="en-IN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∨</m:t>
                    </m:r>
                    <m:r>
                      <a:rPr 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𝐪</m:t>
                    </m:r>
                  </m:oMath>
                </a14:m>
                <a:r>
                  <a:rPr lang="en-US" b="1" dirty="0">
                    <a:solidFill>
                      <a:srgbClr val="FF0000"/>
                    </a:solidFill>
                  </a:rPr>
                  <a:t>, </a:t>
                </a:r>
                <a:r>
                  <a:rPr lang="en-US" dirty="0"/>
                  <a:t>propositions </a:t>
                </a:r>
                <a14:m>
                  <m:oMath xmlns:m="http://schemas.openxmlformats.org/officeDocument/2006/math">
                    <m:r>
                      <a:rPr 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𝐩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𝐪</m:t>
                    </m:r>
                  </m:oMath>
                </a14:m>
                <a:r>
                  <a:rPr lang="en-US" dirty="0"/>
                  <a:t> are known as sub-propositions.</a:t>
                </a:r>
                <a:endParaRPr lang="en-IN" dirty="0"/>
              </a:p>
              <a:p>
                <a:pPr marL="0" lvl="0" indent="0">
                  <a:buNone/>
                </a:pPr>
                <a:endParaRPr lang="en-I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A9E1F8-7887-8DEF-7E3A-BCDEEBFA8A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7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468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8" name="Content Placeholder 2">
                <a:extLst>
                  <a:ext uri="{FF2B5EF4-FFF2-40B4-BE49-F238E27FC236}">
                    <a16:creationId xmlns:a16="http://schemas.microsoft.com/office/drawing/2014/main" id="{EE86C721-A521-97DA-1254-291F49F1EC6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31180" y="863444"/>
                <a:ext cx="11929641" cy="5590565"/>
              </a:xfrm>
            </p:spPr>
            <p:txBody>
              <a:bodyPr/>
              <a:lstStyle/>
              <a:p>
                <a:pPr>
                  <a:lnSpc>
                    <a:spcPct val="150000"/>
                  </a:lnSpc>
                </a:pPr>
                <a:endParaRPr lang="en-US" dirty="0"/>
              </a:p>
              <a:p>
                <a:pPr>
                  <a:lnSpc>
                    <a:spcPct val="150000"/>
                  </a:lnSpc>
                </a:pPr>
                <a:endParaRPr lang="en-US" dirty="0"/>
              </a:p>
              <a:p>
                <a:pPr>
                  <a:lnSpc>
                    <a:spcPct val="150000"/>
                  </a:lnSpc>
                </a:pPr>
                <a:endParaRPr lang="en-US" dirty="0"/>
              </a:p>
              <a:p>
                <a:pPr>
                  <a:lnSpc>
                    <a:spcPct val="150000"/>
                  </a:lnSpc>
                </a:pPr>
                <a:endParaRPr lang="en-US" dirty="0"/>
              </a:p>
              <a:p>
                <a:pPr>
                  <a:lnSpc>
                    <a:spcPct val="150000"/>
                  </a:lnSpc>
                </a:pPr>
                <a:endParaRPr lang="en-US" dirty="0"/>
              </a:p>
              <a:p>
                <a:pPr>
                  <a:lnSpc>
                    <a:spcPct val="150000"/>
                  </a:lnSpc>
                </a:pPr>
                <a:endParaRPr lang="en-US" dirty="0"/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Truth values of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𝐩</m:t>
                    </m:r>
                    <m:r>
                      <a:rPr lang="en-IN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∨</m:t>
                    </m:r>
                    <m:r>
                      <a:rPr 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𝐪</m:t>
                    </m:r>
                  </m:oMath>
                </a14:m>
                <a:r>
                  <a:rPr lang="en-US" b="1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/>
                  <a:t>and </a:t>
                </a:r>
                <a14:m>
                  <m:oMath xmlns:m="http://schemas.openxmlformats.org/officeDocument/2006/math">
                    <m:r>
                      <a:rPr lang="en-US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𝐪</m:t>
                    </m:r>
                    <m:r>
                      <a:rPr lang="en-IN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∨</m:t>
                    </m:r>
                    <m:r>
                      <a:rPr lang="en-US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𝐩</m:t>
                    </m:r>
                  </m:oMath>
                </a14:m>
                <a:r>
                  <a:rPr lang="en-US" b="1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/>
                  <a:t>are same.</a:t>
                </a:r>
                <a:endParaRPr lang="en-IN" dirty="0"/>
              </a:p>
              <a:p>
                <a:pPr marL="0" lvl="0" indent="0">
                  <a:buNone/>
                </a:pPr>
                <a:endParaRPr lang="en-IN" dirty="0"/>
              </a:p>
            </p:txBody>
          </p:sp>
        </mc:Choice>
        <mc:Fallback xmlns="">
          <p:sp>
            <p:nvSpPr>
              <p:cNvPr id="38" name="Content Placeholder 2">
                <a:extLst>
                  <a:ext uri="{FF2B5EF4-FFF2-40B4-BE49-F238E27FC236}">
                    <a16:creationId xmlns:a16="http://schemas.microsoft.com/office/drawing/2014/main" id="{EE86C721-A521-97DA-1254-291F49F1EC6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1180" y="863444"/>
                <a:ext cx="11929641" cy="5590565"/>
              </a:xfrm>
              <a:blipFill>
                <a:blip r:embed="rId2"/>
                <a:stretch>
                  <a:fillRect l="-97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944F9A10-44D4-04DC-0B2A-35B4CE4B4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Disjunction</a:t>
            </a:r>
            <a:r>
              <a:rPr lang="en-IN" dirty="0"/>
              <a:t> (</a:t>
            </a:r>
            <a:r>
              <a:rPr lang="en-IN" dirty="0">
                <a:solidFill>
                  <a:srgbClr val="FF0000"/>
                </a:solidFill>
              </a:rPr>
              <a:t>Cont’d</a:t>
            </a:r>
            <a:r>
              <a:rPr lang="en-IN" dirty="0"/>
              <a:t>)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EEE298B-3BF5-F05D-1A89-F8F8ABF2F57D}"/>
              </a:ext>
            </a:extLst>
          </p:cNvPr>
          <p:cNvSpPr/>
          <p:nvPr/>
        </p:nvSpPr>
        <p:spPr>
          <a:xfrm>
            <a:off x="3654412" y="1159426"/>
            <a:ext cx="4707268" cy="669851"/>
          </a:xfrm>
          <a:prstGeom prst="roundRect">
            <a:avLst>
              <a:gd name="adj" fmla="val 24585"/>
            </a:avLst>
          </a:prstGeom>
          <a:gradFill flip="none" rotWithShape="1">
            <a:gsLst>
              <a:gs pos="0">
                <a:srgbClr val="FFC000">
                  <a:tint val="66000"/>
                  <a:satMod val="160000"/>
                </a:srgbClr>
              </a:gs>
              <a:gs pos="50000">
                <a:srgbClr val="FFC000">
                  <a:tint val="44500"/>
                  <a:satMod val="160000"/>
                </a:srgbClr>
              </a:gs>
              <a:gs pos="100000">
                <a:srgbClr val="FFC000">
                  <a:tint val="23500"/>
                  <a:satMod val="160000"/>
                </a:srgbClr>
              </a:gs>
            </a:gsLst>
            <a:lin ang="18900000" scaled="1"/>
            <a:tileRect/>
          </a:gradFill>
          <a:ln w="19050"/>
          <a:effectLst>
            <a:outerShdw blurRad="76200" dist="12700" dir="8100000" sy="-23000" kx="8004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002060"/>
                </a:solidFill>
              </a:rPr>
              <a:t>Truth Table of Disjunction</a:t>
            </a:r>
            <a:endParaRPr lang="en-IN" sz="2800" dirty="0">
              <a:solidFill>
                <a:srgbClr val="002060"/>
              </a:solidFill>
            </a:endParaRPr>
          </a:p>
        </p:txBody>
      </p:sp>
      <p:graphicFrame>
        <p:nvGraphicFramePr>
          <p:cNvPr id="6" name="Table 2">
            <a:extLst>
              <a:ext uri="{FF2B5EF4-FFF2-40B4-BE49-F238E27FC236}">
                <a16:creationId xmlns:a16="http://schemas.microsoft.com/office/drawing/2014/main" id="{A77B8707-9F72-7049-424A-95D52C91C3B9}"/>
              </a:ext>
            </a:extLst>
          </p:cNvPr>
          <p:cNvGraphicFramePr>
            <a:graphicFrameLocks noGrp="1"/>
          </p:cNvGraphicFramePr>
          <p:nvPr/>
        </p:nvGraphicFramePr>
        <p:xfrm>
          <a:off x="3654412" y="1991956"/>
          <a:ext cx="4707268" cy="339974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665150">
                  <a:extLst>
                    <a:ext uri="{9D8B030D-6E8A-4147-A177-3AD203B41FA5}">
                      <a16:colId xmlns:a16="http://schemas.microsoft.com/office/drawing/2014/main" val="2543531497"/>
                    </a:ext>
                  </a:extLst>
                </a:gridCol>
                <a:gridCol w="1521059">
                  <a:extLst>
                    <a:ext uri="{9D8B030D-6E8A-4147-A177-3AD203B41FA5}">
                      <a16:colId xmlns:a16="http://schemas.microsoft.com/office/drawing/2014/main" val="230489491"/>
                    </a:ext>
                  </a:extLst>
                </a:gridCol>
                <a:gridCol w="1521059">
                  <a:extLst>
                    <a:ext uri="{9D8B030D-6E8A-4147-A177-3AD203B41FA5}">
                      <a16:colId xmlns:a16="http://schemas.microsoft.com/office/drawing/2014/main" val="3726479976"/>
                    </a:ext>
                  </a:extLst>
                </a:gridCol>
              </a:tblGrid>
              <a:tr h="679949">
                <a:tc>
                  <a:txBody>
                    <a:bodyPr/>
                    <a:lstStyle/>
                    <a:p>
                      <a:pPr algn="ctr"/>
                      <a:endParaRPr lang="en-IN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8869193"/>
                  </a:ext>
                </a:extLst>
              </a:tr>
              <a:tr h="679949">
                <a:tc>
                  <a:txBody>
                    <a:bodyPr/>
                    <a:lstStyle/>
                    <a:p>
                      <a:pPr algn="ctr"/>
                      <a:endParaRPr lang="en-IN" sz="280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61066291"/>
                  </a:ext>
                </a:extLst>
              </a:tr>
              <a:tr h="679949">
                <a:tc>
                  <a:txBody>
                    <a:bodyPr/>
                    <a:lstStyle/>
                    <a:p>
                      <a:pPr algn="ctr"/>
                      <a:endParaRPr lang="en-IN" sz="28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2607411"/>
                  </a:ext>
                </a:extLst>
              </a:tr>
              <a:tr h="679949">
                <a:tc>
                  <a:txBody>
                    <a:bodyPr/>
                    <a:lstStyle/>
                    <a:p>
                      <a:pPr algn="ctr"/>
                      <a:endParaRPr lang="en-IN" sz="280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29497343"/>
                  </a:ext>
                </a:extLst>
              </a:tr>
              <a:tr h="679949">
                <a:tc>
                  <a:txBody>
                    <a:bodyPr/>
                    <a:lstStyle/>
                    <a:p>
                      <a:pPr algn="ctr"/>
                      <a:endParaRPr lang="en-IN" sz="28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0946856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9577B8A-755F-0728-4B2F-9AB388ABD293}"/>
                  </a:ext>
                </a:extLst>
              </p:cNvPr>
              <p:cNvSpPr txBox="1"/>
              <p:nvPr/>
            </p:nvSpPr>
            <p:spPr>
              <a:xfrm>
                <a:off x="4287520" y="2050993"/>
                <a:ext cx="47752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𝐩</m:t>
                      </m:r>
                    </m:oMath>
                  </m:oMathPara>
                </a14:m>
                <a:endParaRPr lang="en-IN" sz="28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9577B8A-755F-0728-4B2F-9AB388ABD2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7520" y="2050993"/>
                <a:ext cx="477520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7B88DE8-D739-3C64-08F2-23DD04BF58CD}"/>
                  </a:ext>
                </a:extLst>
              </p:cNvPr>
              <p:cNvSpPr txBox="1"/>
              <p:nvPr/>
            </p:nvSpPr>
            <p:spPr>
              <a:xfrm>
                <a:off x="5837370" y="2050993"/>
                <a:ext cx="47752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𝐪</m:t>
                      </m:r>
                    </m:oMath>
                  </m:oMathPara>
                </a14:m>
                <a:endParaRPr lang="en-IN" sz="28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7B88DE8-D739-3C64-08F2-23DD04BF58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7370" y="2050993"/>
                <a:ext cx="477520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5BB8548-A903-F5AA-9F99-97587F266C1E}"/>
                  </a:ext>
                </a:extLst>
              </p:cNvPr>
              <p:cNvSpPr txBox="1"/>
              <p:nvPr/>
            </p:nvSpPr>
            <p:spPr>
              <a:xfrm>
                <a:off x="6944360" y="2050993"/>
                <a:ext cx="129032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𝐩</m:t>
                      </m:r>
                      <m:r>
                        <a:rPr lang="en-IN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∨</m:t>
                      </m:r>
                      <m:r>
                        <a:rPr lang="en-IN" sz="2800" b="1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𝐪</m:t>
                      </m:r>
                    </m:oMath>
                  </m:oMathPara>
                </a14:m>
                <a:endParaRPr lang="en-IN" sz="28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5BB8548-A903-F5AA-9F99-97587F266C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4360" y="2050993"/>
                <a:ext cx="1290320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6356496-98F7-2DED-570F-20622180721D}"/>
                  </a:ext>
                </a:extLst>
              </p:cNvPr>
              <p:cNvSpPr txBox="1"/>
              <p:nvPr/>
            </p:nvSpPr>
            <p:spPr>
              <a:xfrm>
                <a:off x="4326467" y="2763351"/>
                <a:ext cx="33528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6356496-98F7-2DED-570F-2062218072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6467" y="2763351"/>
                <a:ext cx="335280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3B6FCBD-06EE-4E00-CBEB-18E667E74B35}"/>
                  </a:ext>
                </a:extLst>
              </p:cNvPr>
              <p:cNvSpPr txBox="1"/>
              <p:nvPr/>
            </p:nvSpPr>
            <p:spPr>
              <a:xfrm>
                <a:off x="5928360" y="2763351"/>
                <a:ext cx="33528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3B6FCBD-06EE-4E00-CBEB-18E667E74B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8360" y="2763351"/>
                <a:ext cx="335280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A1A966E-EEC0-C6D2-DCB1-D0BDAA387355}"/>
                  </a:ext>
                </a:extLst>
              </p:cNvPr>
              <p:cNvSpPr txBox="1"/>
              <p:nvPr/>
            </p:nvSpPr>
            <p:spPr>
              <a:xfrm>
                <a:off x="7421880" y="2763351"/>
                <a:ext cx="33528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A1A966E-EEC0-C6D2-DCB1-D0BDAA3873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1880" y="2763351"/>
                <a:ext cx="335280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B69B2D5-D49D-32A4-30AF-9A624B0994D6}"/>
                  </a:ext>
                </a:extLst>
              </p:cNvPr>
              <p:cNvSpPr txBox="1"/>
              <p:nvPr/>
            </p:nvSpPr>
            <p:spPr>
              <a:xfrm>
                <a:off x="4326467" y="3475647"/>
                <a:ext cx="33528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B69B2D5-D49D-32A4-30AF-9A624B0994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6467" y="3475647"/>
                <a:ext cx="335280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329D466-DFA8-524E-4A44-4BF289FCD182}"/>
                  </a:ext>
                </a:extLst>
              </p:cNvPr>
              <p:cNvSpPr txBox="1"/>
              <p:nvPr/>
            </p:nvSpPr>
            <p:spPr>
              <a:xfrm>
                <a:off x="5928360" y="3475647"/>
                <a:ext cx="33528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329D466-DFA8-524E-4A44-4BF289FCD1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8360" y="3475647"/>
                <a:ext cx="335280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E1C6212-3868-31E8-D7F7-B99AF6AC5E81}"/>
                  </a:ext>
                </a:extLst>
              </p:cNvPr>
              <p:cNvSpPr txBox="1"/>
              <p:nvPr/>
            </p:nvSpPr>
            <p:spPr>
              <a:xfrm>
                <a:off x="7421880" y="3475647"/>
                <a:ext cx="33528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E1C6212-3868-31E8-D7F7-B99AF6AC5E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1880" y="3475647"/>
                <a:ext cx="335280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C014FE1-F989-EF4F-B309-3A297C33B050}"/>
                  </a:ext>
                </a:extLst>
              </p:cNvPr>
              <p:cNvSpPr txBox="1"/>
              <p:nvPr/>
            </p:nvSpPr>
            <p:spPr>
              <a:xfrm>
                <a:off x="4326467" y="4107508"/>
                <a:ext cx="33528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C014FE1-F989-EF4F-B309-3A297C33B0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6467" y="4107508"/>
                <a:ext cx="335280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9A6053B-96E1-3B4E-AF7D-799494081019}"/>
                  </a:ext>
                </a:extLst>
              </p:cNvPr>
              <p:cNvSpPr txBox="1"/>
              <p:nvPr/>
            </p:nvSpPr>
            <p:spPr>
              <a:xfrm>
                <a:off x="5928360" y="4107508"/>
                <a:ext cx="33528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9A6053B-96E1-3B4E-AF7D-7994940810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8360" y="4107508"/>
                <a:ext cx="335280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7B517F9-3C1A-BAC2-DF9E-0EEFFDACE086}"/>
                  </a:ext>
                </a:extLst>
              </p:cNvPr>
              <p:cNvSpPr txBox="1"/>
              <p:nvPr/>
            </p:nvSpPr>
            <p:spPr>
              <a:xfrm>
                <a:off x="7421880" y="4107508"/>
                <a:ext cx="33528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7B517F9-3C1A-BAC2-DF9E-0EEFFDACE0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1880" y="4107508"/>
                <a:ext cx="335280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9674F6E-CFB2-8DD4-2E65-A8AC86929700}"/>
                  </a:ext>
                </a:extLst>
              </p:cNvPr>
              <p:cNvSpPr txBox="1"/>
              <p:nvPr/>
            </p:nvSpPr>
            <p:spPr>
              <a:xfrm>
                <a:off x="4326467" y="4819804"/>
                <a:ext cx="33528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9674F6E-CFB2-8DD4-2E65-A8AC869297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6467" y="4819804"/>
                <a:ext cx="335280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C8E1B24-9826-90F9-087E-2E0308A0FADB}"/>
                  </a:ext>
                </a:extLst>
              </p:cNvPr>
              <p:cNvSpPr txBox="1"/>
              <p:nvPr/>
            </p:nvSpPr>
            <p:spPr>
              <a:xfrm>
                <a:off x="5928360" y="4819804"/>
                <a:ext cx="33528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C8E1B24-9826-90F9-087E-2E0308A0FA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8360" y="4819804"/>
                <a:ext cx="335280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41AFDF8-70F8-7690-844F-C5636189DBBF}"/>
                  </a:ext>
                </a:extLst>
              </p:cNvPr>
              <p:cNvSpPr txBox="1"/>
              <p:nvPr/>
            </p:nvSpPr>
            <p:spPr>
              <a:xfrm>
                <a:off x="7421880" y="4819804"/>
                <a:ext cx="33528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41AFDF8-70F8-7690-844F-C5636189DB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1880" y="4819804"/>
                <a:ext cx="335280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CD1F3E3B-385E-C3FD-E448-FED4A7EC2574}"/>
              </a:ext>
            </a:extLst>
          </p:cNvPr>
          <p:cNvSpPr/>
          <p:nvPr/>
        </p:nvSpPr>
        <p:spPr>
          <a:xfrm>
            <a:off x="3654412" y="4725266"/>
            <a:ext cx="4707268" cy="66643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7619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uiExpand="1" build="p"/>
      <p:bldP spid="5" grpId="0" animBg="1"/>
      <p:bldP spid="8" grpId="0"/>
      <p:bldP spid="9" grpId="0"/>
      <p:bldP spid="12" grpId="0"/>
      <p:bldP spid="14" grpId="0"/>
      <p:bldP spid="15" grpId="0"/>
      <p:bldP spid="16" grpId="0"/>
      <p:bldP spid="4" grpId="0"/>
      <p:bldP spid="7" grpId="0"/>
      <p:bldP spid="10" grpId="0"/>
      <p:bldP spid="11" grpId="0"/>
      <p:bldP spid="13" grpId="0"/>
      <p:bldP spid="22" grpId="0"/>
      <p:bldP spid="23" grpId="0"/>
      <p:bldP spid="28" grpId="0"/>
      <p:bldP spid="29" grpId="0"/>
      <p:bldP spid="3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 2.2 ⇝ Example 1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A2F0693-7E5E-7712-8F05-5C3195B8CF4D}"/>
                  </a:ext>
                </a:extLst>
              </p:cNvPr>
              <p:cNvSpPr txBox="1"/>
              <p:nvPr/>
            </p:nvSpPr>
            <p:spPr>
              <a:xfrm>
                <a:off x="1927945" y="857419"/>
                <a:ext cx="9665659" cy="181588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spAutoFit/>
              </a:bodyPr>
              <a:lstStyle>
                <a:defPPr>
                  <a:defRPr lang="en-US"/>
                </a:defPPr>
                <a:lvl1pPr algn="ctr">
                  <a:defRPr sz="2800">
                    <a:solidFill>
                      <a:srgbClr val="002060"/>
                    </a:solidFill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pPr algn="l"/>
                <a:r>
                  <a:rPr lang="en-IN" dirty="0"/>
                  <a:t>Write the following propositions in symbolic form.</a:t>
                </a:r>
              </a:p>
              <a:p>
                <a:pPr marL="514350" indent="-514350" algn="l">
                  <a:lnSpc>
                    <a:spcPct val="150000"/>
                  </a:lnSpc>
                  <a:buAutoNum type="arabicPeriod"/>
                </a:pPr>
                <a:r>
                  <a:rPr lang="en-US" dirty="0"/>
                  <a:t> Mumbai is in Maharashtra or Mumbai is in Gujarat.</a:t>
                </a:r>
              </a:p>
              <a:p>
                <a:pPr marL="514350" indent="-514350" algn="l">
                  <a:lnSpc>
                    <a:spcPct val="150000"/>
                  </a:lnSpc>
                  <a:buAutoNum type="arabicPeriod"/>
                </a:pPr>
                <a:r>
                  <a:rPr lang="en-IN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p>
                        <m:r>
                          <a:rPr lang="en-US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>
                        <a:latin typeface="Cambria Math" panose="02040503050406030204" pitchFamily="18" charset="0"/>
                      </a:rPr>
                      <m:t>−8=0 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if</m:t>
                    </m:r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=2 </m:t>
                    </m:r>
                  </m:oMath>
                </a14:m>
                <a:r>
                  <a:rPr lang="en-US" dirty="0"/>
                  <a:t>or River ganga passes through </a:t>
                </a:r>
                <a:r>
                  <a:rPr lang="en-US" dirty="0" err="1"/>
                  <a:t>Tamilnadu</a:t>
                </a:r>
                <a:r>
                  <a:rPr lang="en-IN" dirty="0"/>
                  <a:t>.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7A2F0693-7E5E-7712-8F05-5C3195B8CF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7945" y="857419"/>
                <a:ext cx="9665659" cy="1815882"/>
              </a:xfrm>
              <a:prstGeom prst="rect">
                <a:avLst/>
              </a:prstGeom>
              <a:blipFill rotWithShape="0">
                <a:blip r:embed="rId2"/>
                <a:stretch>
                  <a:fillRect l="-1261" t="-3020" r="-252" b="-503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7050F2C-FA00-1CD2-2793-C3E6D378F8D8}"/>
              </a:ext>
            </a:extLst>
          </p:cNvPr>
          <p:cNvSpPr/>
          <p:nvPr/>
        </p:nvSpPr>
        <p:spPr>
          <a:xfrm>
            <a:off x="117831" y="857420"/>
            <a:ext cx="1810115" cy="483098"/>
          </a:xfrm>
          <a:prstGeom prst="roundRect">
            <a:avLst/>
          </a:pr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Question </a:t>
            </a:r>
            <a:endParaRPr lang="en-IN" sz="2800" b="1" dirty="0">
              <a:solidFill>
                <a:schemeClr val="bg1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1D43792-E443-AC71-0590-60AA150051ED}"/>
              </a:ext>
            </a:extLst>
          </p:cNvPr>
          <p:cNvSpPr/>
          <p:nvPr/>
        </p:nvSpPr>
        <p:spPr>
          <a:xfrm>
            <a:off x="117830" y="2673302"/>
            <a:ext cx="1810115" cy="498529"/>
          </a:xfrm>
          <a:prstGeom prst="roundRect">
            <a:avLst/>
          </a:pr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Solution</a:t>
            </a:r>
            <a:endParaRPr lang="en-IN" sz="28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A4EB6AE-D544-9398-2AB2-2B84DEDC9F17}"/>
                  </a:ext>
                </a:extLst>
              </p:cNvPr>
              <p:cNvSpPr txBox="1"/>
              <p:nvPr/>
            </p:nvSpPr>
            <p:spPr>
              <a:xfrm>
                <a:off x="117829" y="3318341"/>
                <a:ext cx="5405589" cy="224676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spAutoFit/>
              </a:bodyPr>
              <a:lstStyle>
                <a:defPPr>
                  <a:defRPr lang="en-US"/>
                </a:defPPr>
                <a:lvl1pPr algn="ctr">
                  <a:defRPr sz="2800">
                    <a:solidFill>
                      <a:srgbClr val="002060"/>
                    </a:solidFill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r>
                  <a:rPr lang="en-US" b="1" dirty="0">
                    <a:latin typeface="+mj-lt"/>
                  </a:rPr>
                  <a:t>1. </a:t>
                </a:r>
                <a:r>
                  <a:rPr lang="en-IN" dirty="0">
                    <a:latin typeface="+mj-lt"/>
                  </a:rPr>
                  <a:t>Let</a:t>
                </a:r>
                <a:r>
                  <a:rPr lang="en-IN" dirty="0">
                    <a:solidFill>
                      <a:srgbClr val="FF0000"/>
                    </a:solidFill>
                    <a:latin typeface="+mj-lt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p</m:t>
                    </m:r>
                    <m:r>
                      <a:rPr lang="en-IN" dirty="0">
                        <a:latin typeface="Cambria Math" panose="02040503050406030204" pitchFamily="18" charset="0"/>
                      </a:rPr>
                      <m:t> :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latin typeface="+mj-lt"/>
                  </a:rPr>
                  <a:t>Mumbai is in Maharashtra.</a:t>
                </a:r>
              </a:p>
              <a:p>
                <a:pPr>
                  <a:lnSpc>
                    <a:spcPct val="150000"/>
                  </a:lnSpc>
                </a:pPr>
                <a:r>
                  <a:rPr lang="en-IN" dirty="0">
                    <a:latin typeface="+mj-lt"/>
                    <a:ea typeface="Cambria Math" panose="02040503050406030204" pitchFamily="18" charset="0"/>
                  </a:rPr>
                  <a:t>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q</m:t>
                    </m:r>
                    <m:r>
                      <a:rPr lang="en-US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IN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IN" dirty="0"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en-US" dirty="0">
                    <a:latin typeface="+mj-lt"/>
                  </a:rPr>
                  <a:t>Mumbai is in Gujarat. </a:t>
                </a:r>
              </a:p>
              <a:p>
                <a:pPr algn="l"/>
                <a:endParaRPr lang="en-IN" dirty="0">
                  <a:latin typeface="+mj-lt"/>
                </a:endParaRPr>
              </a:p>
              <a:p>
                <a:pPr marL="452438" algn="l">
                  <a:lnSpc>
                    <a:spcPct val="150000"/>
                  </a:lnSpc>
                </a:pPr>
                <a:r>
                  <a:rPr lang="en-US" b="1" dirty="0">
                    <a:solidFill>
                      <a:srgbClr val="FF0000"/>
                    </a:solidFill>
                    <a:latin typeface="+mj-lt"/>
                    <a:ea typeface="Cambria Math" panose="02040503050406030204" pitchFamily="18" charset="0"/>
                  </a:rPr>
                  <a:t> Symbolic form </a:t>
                </a:r>
                <a14:m>
                  <m:oMath xmlns:m="http://schemas.openxmlformats.org/officeDocument/2006/math">
                    <m:r>
                      <a:rPr lang="en-US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r>
                      <a:rPr lang="en-US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𝐩</m:t>
                    </m:r>
                    <m:r>
                      <a:rPr lang="en-US" b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∨ </m:t>
                    </m:r>
                    <m:r>
                      <a:rPr lang="en-US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𝐪</m:t>
                    </m:r>
                  </m:oMath>
                </a14:m>
                <a:endParaRPr lang="en-US" b="1" dirty="0">
                  <a:solidFill>
                    <a:srgbClr val="FF0000"/>
                  </a:solidFill>
                  <a:latin typeface="+mj-lt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xmlns="" id="{FA4EB6AE-D544-9398-2AB2-2B84DEDC9F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829" y="3318341"/>
                <a:ext cx="5405589" cy="2246769"/>
              </a:xfrm>
              <a:prstGeom prst="rect">
                <a:avLst/>
              </a:prstGeom>
              <a:blipFill rotWithShape="0">
                <a:blip r:embed="rId3"/>
                <a:stretch>
                  <a:fillRect l="-1127" t="-2168" r="-1240" b="-406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10516A0-DFEA-6EB1-F0EE-ED1E6593A56C}"/>
                  </a:ext>
                </a:extLst>
              </p:cNvPr>
              <p:cNvSpPr txBox="1"/>
              <p:nvPr/>
            </p:nvSpPr>
            <p:spPr>
              <a:xfrm>
                <a:off x="6291054" y="3335918"/>
                <a:ext cx="5302550" cy="221650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spAutoFit/>
              </a:bodyPr>
              <a:lstStyle>
                <a:defPPr>
                  <a:defRPr lang="en-US"/>
                </a:defPPr>
                <a:lvl1pPr algn="ctr">
                  <a:defRPr sz="2800">
                    <a:solidFill>
                      <a:srgbClr val="002060"/>
                    </a:solidFill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pPr algn="l"/>
                <a:r>
                  <a:rPr lang="en-US" b="1" dirty="0"/>
                  <a:t>2. </a:t>
                </a:r>
                <a:r>
                  <a:rPr lang="en-IN" dirty="0"/>
                  <a:t>Let</a:t>
                </a:r>
                <a:r>
                  <a:rPr lang="en-IN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p</m:t>
                    </m:r>
                    <m:r>
                      <a:rPr lang="en-IN" dirty="0">
                        <a:latin typeface="Cambria Math" panose="02040503050406030204" pitchFamily="18" charset="0"/>
                      </a:rPr>
                      <m:t> :</m:t>
                    </m:r>
                  </m:oMath>
                </a14:m>
                <a:r>
                  <a:rPr lang="en-IN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p>
                        <m:r>
                          <a:rPr lang="en-US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>
                        <a:latin typeface="Cambria Math" panose="02040503050406030204" pitchFamily="18" charset="0"/>
                      </a:rPr>
                      <m:t>−8=0 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if</m:t>
                    </m:r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=2 </m:t>
                    </m:r>
                  </m:oMath>
                </a14:m>
                <a:endParaRPr lang="en-IN" dirty="0"/>
              </a:p>
              <a:p>
                <a:pPr indent="538163" algn="l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 </m:t>
                    </m:r>
                    <m:r>
                      <m:rPr>
                        <m:sty m:val="p"/>
                      </m:rPr>
                      <a:rPr lang="en-IN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q</m:t>
                    </m:r>
                    <m:r>
                      <a:rPr lang="en-IN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: </m:t>
                    </m:r>
                  </m:oMath>
                </a14:m>
                <a:r>
                  <a:rPr lang="en-US" sz="2700" dirty="0"/>
                  <a:t>River Ganga passes through </a:t>
                </a:r>
              </a:p>
              <a:p>
                <a:pPr indent="538163" algn="l"/>
                <a:r>
                  <a:rPr lang="en-US" sz="2700" dirty="0"/>
                  <a:t>          </a:t>
                </a:r>
                <a:r>
                  <a:rPr lang="en-US" sz="2700" dirty="0" err="1"/>
                  <a:t>Tamilnadu</a:t>
                </a:r>
                <a:r>
                  <a:rPr lang="en-US" sz="2700" dirty="0"/>
                  <a:t>.</a:t>
                </a:r>
                <a:endParaRPr lang="en-IN" sz="2700" dirty="0"/>
              </a:p>
              <a:p>
                <a:pPr marL="355600" algn="l">
                  <a:lnSpc>
                    <a:spcPct val="150000"/>
                  </a:lnSpc>
                </a:pPr>
                <a:r>
                  <a:rPr lang="en-US" b="1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Symbolic form </a:t>
                </a:r>
                <a14:m>
                  <m:oMath xmlns:m="http://schemas.openxmlformats.org/officeDocument/2006/math">
                    <m:r>
                      <a:rPr lang="en-US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r>
                      <a:rPr lang="en-US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𝐩</m:t>
                    </m:r>
                    <m:r>
                      <a:rPr lang="en-US" b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∨ </m:t>
                    </m:r>
                    <m:r>
                      <a:rPr lang="en-US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𝐪</m:t>
                    </m:r>
                  </m:oMath>
                </a14:m>
                <a:endParaRPr lang="en-US" b="1" dirty="0">
                  <a:solidFill>
                    <a:srgbClr val="FF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010516A0-DFEA-6EB1-F0EE-ED1E6593A5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1054" y="3335918"/>
                <a:ext cx="5302550" cy="2216504"/>
              </a:xfrm>
              <a:prstGeom prst="rect">
                <a:avLst/>
              </a:prstGeom>
              <a:blipFill rotWithShape="0">
                <a:blip r:embed="rId4"/>
                <a:stretch>
                  <a:fillRect l="-2414" t="-2198" r="-3333" b="-412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CA9859B-224C-E980-1429-79C8BF073F14}"/>
              </a:ext>
            </a:extLst>
          </p:cNvPr>
          <p:cNvCxnSpPr>
            <a:cxnSpLocks/>
          </p:cNvCxnSpPr>
          <p:nvPr/>
        </p:nvCxnSpPr>
        <p:spPr>
          <a:xfrm>
            <a:off x="6330243" y="1916702"/>
            <a:ext cx="2880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F7E1FFA-D9F1-772A-44FE-BE906745DD57}"/>
              </a:ext>
            </a:extLst>
          </p:cNvPr>
          <p:cNvCxnSpPr>
            <a:cxnSpLocks/>
          </p:cNvCxnSpPr>
          <p:nvPr/>
        </p:nvCxnSpPr>
        <p:spPr>
          <a:xfrm>
            <a:off x="5523419" y="2566473"/>
            <a:ext cx="2880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1716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5" grpId="0" animBg="1"/>
      <p:bldP spid="6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 2.1 ⇝ Example 2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A2F0693-7E5E-7712-8F05-5C3195B8CF4D}"/>
                  </a:ext>
                </a:extLst>
              </p:cNvPr>
              <p:cNvSpPr txBox="1"/>
              <p:nvPr/>
            </p:nvSpPr>
            <p:spPr>
              <a:xfrm>
                <a:off x="1927945" y="824947"/>
                <a:ext cx="7233070" cy="181588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spAutoFit/>
              </a:bodyPr>
              <a:lstStyle>
                <a:defPPr>
                  <a:defRPr lang="en-US"/>
                </a:defPPr>
                <a:lvl1pPr algn="ctr">
                  <a:defRPr sz="2800">
                    <a:solidFill>
                      <a:srgbClr val="002060"/>
                    </a:solidFill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pPr algn="l"/>
                <a:r>
                  <a:rPr lang="en-IN" dirty="0"/>
                  <a:t>Determine the truth value of following disjunction.</a:t>
                </a:r>
              </a:p>
              <a:p>
                <a:pPr marL="514350" indent="-514350" algn="l">
                  <a:lnSpc>
                    <a:spcPct val="150000"/>
                  </a:lnSpc>
                  <a:buAutoNum type="arabicPeriod"/>
                </a:pP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 + 4 = 21  </m:t>
                    </m:r>
                    <m:r>
                      <m:rPr>
                        <m:nor/>
                      </m:rPr>
                      <a:rPr lang="en-US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or</m:t>
                    </m:r>
                    <m:r>
                      <m:rPr>
                        <m:nor/>
                      </m:rPr>
                      <a:rPr lang="en-US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2 × 3 = 5.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</a:p>
              <a:p>
                <a:pPr marL="514350" indent="-514350" algn="l">
                  <a:lnSpc>
                    <a:spcPct val="150000"/>
                  </a:lnSpc>
                  <a:buAutoNum type="arabicPeriod"/>
                </a:pPr>
                <a:r>
                  <a:rPr lang="en-US" dirty="0"/>
                  <a:t> Charminar is in Hyderabad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or</m:t>
                    </m:r>
                    <m:r>
                      <a:rPr lang="en-US">
                        <a:latin typeface="Cambria Math" panose="02040503050406030204" pitchFamily="18" charset="0"/>
                      </a:rPr>
                      <m:t>  7+1=6.</m:t>
                    </m:r>
                  </m:oMath>
                </a14:m>
                <a:endParaRPr lang="en-IN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7A2F0693-7E5E-7712-8F05-5C3195B8CF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7945" y="824947"/>
                <a:ext cx="7233070" cy="1815882"/>
              </a:xfrm>
              <a:prstGeom prst="rect">
                <a:avLst/>
              </a:prstGeom>
              <a:blipFill rotWithShape="0">
                <a:blip r:embed="rId2"/>
                <a:stretch>
                  <a:fillRect l="-1685" t="-3020" r="-590" b="-536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7050F2C-FA00-1CD2-2793-C3E6D378F8D8}"/>
              </a:ext>
            </a:extLst>
          </p:cNvPr>
          <p:cNvSpPr/>
          <p:nvPr/>
        </p:nvSpPr>
        <p:spPr>
          <a:xfrm>
            <a:off x="117831" y="857420"/>
            <a:ext cx="1810115" cy="483098"/>
          </a:xfrm>
          <a:prstGeom prst="roundRect">
            <a:avLst/>
          </a:pr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Question </a:t>
            </a:r>
            <a:endParaRPr lang="en-IN" sz="2800" b="1" dirty="0">
              <a:solidFill>
                <a:schemeClr val="bg1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1D43792-E443-AC71-0590-60AA150051ED}"/>
              </a:ext>
            </a:extLst>
          </p:cNvPr>
          <p:cNvSpPr/>
          <p:nvPr/>
        </p:nvSpPr>
        <p:spPr>
          <a:xfrm>
            <a:off x="117830" y="2673302"/>
            <a:ext cx="1810115" cy="498529"/>
          </a:xfrm>
          <a:prstGeom prst="roundRect">
            <a:avLst/>
          </a:pr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700" b="1" dirty="0">
                <a:solidFill>
                  <a:schemeClr val="bg1"/>
                </a:solidFill>
              </a:rPr>
              <a:t>Solution(1)</a:t>
            </a:r>
            <a:endParaRPr lang="en-IN" sz="2700" b="1" dirty="0">
              <a:solidFill>
                <a:schemeClr val="bg1"/>
              </a:solidFill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905E8676-86D2-D71F-0131-719CF32C2F93}"/>
              </a:ext>
            </a:extLst>
          </p:cNvPr>
          <p:cNvGraphicFramePr>
            <a:graphicFrameLocks noGrp="1"/>
          </p:cNvGraphicFramePr>
          <p:nvPr/>
        </p:nvGraphicFramePr>
        <p:xfrm>
          <a:off x="117830" y="3354130"/>
          <a:ext cx="10296000" cy="288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41403">
                  <a:extLst>
                    <a:ext uri="{9D8B030D-6E8A-4147-A177-3AD203B41FA5}">
                      <a16:colId xmlns:a16="http://schemas.microsoft.com/office/drawing/2014/main" val="77253722"/>
                    </a:ext>
                  </a:extLst>
                </a:gridCol>
                <a:gridCol w="3654597">
                  <a:extLst>
                    <a:ext uri="{9D8B030D-6E8A-4147-A177-3AD203B41FA5}">
                      <a16:colId xmlns:a16="http://schemas.microsoft.com/office/drawing/2014/main" val="2731592225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4188961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1832586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499824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0682735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E831B05-DDFF-847C-77F7-2C0D2C0F0F56}"/>
                  </a:ext>
                </a:extLst>
              </p:cNvPr>
              <p:cNvSpPr txBox="1"/>
              <p:nvPr/>
            </p:nvSpPr>
            <p:spPr>
              <a:xfrm>
                <a:off x="174780" y="4165241"/>
                <a:ext cx="393192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spcBef>
                    <a:spcPts val="1000"/>
                  </a:spcBef>
                  <a:buClr>
                    <a:srgbClr val="B84742"/>
                  </a:buClr>
                  <a:defRPr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sz="2800" b="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:</m:t>
                    </m:r>
                    <m:r>
                      <a:rPr lang="en-US" sz="2800" b="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sz="28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+</m:t>
                    </m:r>
                    <m:r>
                      <a:rPr lang="en-US" sz="2800" b="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4</m:t>
                    </m:r>
                    <m:r>
                      <a:rPr lang="en-US" sz="28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=</m:t>
                    </m:r>
                    <m:r>
                      <a:rPr lang="en-US" sz="2800" b="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21</m:t>
                    </m:r>
                  </m:oMath>
                </a14:m>
                <a:r>
                  <a:rPr kumimoji="0" lang="en-IN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+mj-lt"/>
                  </a:rPr>
                  <a:t>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8E831B05-DDFF-847C-77F7-2C0D2C0F0F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780" y="4165241"/>
                <a:ext cx="3931920" cy="52322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B594E7C4-24F3-B660-4101-53B73D938D36}"/>
              </a:ext>
            </a:extLst>
          </p:cNvPr>
          <p:cNvSpPr txBox="1"/>
          <p:nvPr/>
        </p:nvSpPr>
        <p:spPr>
          <a:xfrm>
            <a:off x="167258" y="3442747"/>
            <a:ext cx="168250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ctr" defTabSz="914400" rtl="0" eaLnBrk="1" fontAlgn="auto" latinLnBrk="0" hangingPunct="1">
              <a:spcBef>
                <a:spcPts val="1000"/>
              </a:spcBef>
              <a:spcAft>
                <a:spcPts val="0"/>
              </a:spcAft>
              <a:buClr>
                <a:srgbClr val="B84742"/>
              </a:buClr>
              <a:buSzTx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Statement</a:t>
            </a:r>
            <a:endParaRPr kumimoji="0" lang="en-IN" sz="2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A90FF8C-844E-A1AF-899C-24643308E607}"/>
              </a:ext>
            </a:extLst>
          </p:cNvPr>
          <p:cNvSpPr txBox="1"/>
          <p:nvPr/>
        </p:nvSpPr>
        <p:spPr>
          <a:xfrm>
            <a:off x="7067270" y="3442747"/>
            <a:ext cx="293624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ctr" defTabSz="914400" rtl="0" eaLnBrk="1" fontAlgn="auto" latinLnBrk="0" hangingPunct="1">
              <a:spcBef>
                <a:spcPts val="1000"/>
              </a:spcBef>
              <a:spcAft>
                <a:spcPts val="0"/>
              </a:spcAft>
              <a:buClr>
                <a:srgbClr val="B84742"/>
              </a:buClr>
              <a:buSzTx/>
              <a:tabLst/>
              <a:defRPr/>
            </a:pPr>
            <a:r>
              <a:rPr lang="en-US" sz="2800" b="1" noProof="0" dirty="0">
                <a:solidFill>
                  <a:schemeClr val="bg1"/>
                </a:solidFill>
                <a:latin typeface="+mj-lt"/>
              </a:rPr>
              <a:t>Truth Value</a:t>
            </a:r>
            <a:endParaRPr kumimoji="0" lang="en-IN" sz="2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CADA1CA-1E61-214E-A054-758DA09C456E}"/>
                  </a:ext>
                </a:extLst>
              </p:cNvPr>
              <p:cNvSpPr txBox="1"/>
              <p:nvPr/>
            </p:nvSpPr>
            <p:spPr>
              <a:xfrm>
                <a:off x="6782496" y="4179271"/>
                <a:ext cx="363133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marR="0" lvl="0" algn="just" fontAlgn="auto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B84742"/>
                  </a:buClr>
                  <a:buSzTx/>
                  <a:tabLst/>
                  <a:defRPr kumimoji="0" sz="2800" b="0" i="0" u="none" strike="noStrike" cap="none" spc="0" normalizeH="0" baseline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Roboto Condensed (Body)"/>
                  </a:defRPr>
                </a:lvl1pPr>
              </a:lstStyle>
              <a:p>
                <a:pPr algn="ctr"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dirty="0" smtClean="0">
                          <a:latin typeface="Cambria Math" panose="02040503050406030204" pitchFamily="18" charset="0"/>
                        </a:rPr>
                        <m:t>𝐅</m:t>
                      </m:r>
                    </m:oMath>
                  </m:oMathPara>
                </a14:m>
                <a:endParaRPr lang="en-IN" b="1" dirty="0">
                  <a:latin typeface="+mj-lt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1CADA1CA-1E61-214E-A054-758DA09C45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2496" y="4179271"/>
                <a:ext cx="3631334" cy="52322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C19F15B-3374-0CBD-3F04-0C9A2D236591}"/>
                  </a:ext>
                </a:extLst>
              </p:cNvPr>
              <p:cNvSpPr txBox="1"/>
              <p:nvPr/>
            </p:nvSpPr>
            <p:spPr>
              <a:xfrm>
                <a:off x="174780" y="4887735"/>
                <a:ext cx="393192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spcBef>
                    <a:spcPts val="1000"/>
                  </a:spcBef>
                  <a:buClr>
                    <a:srgbClr val="B84742"/>
                  </a:buClr>
                  <a:defRPr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q</m:t>
                    </m:r>
                    <m:r>
                      <a:rPr lang="en-US" sz="2800" b="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:</m:t>
                    </m:r>
                    <m:r>
                      <a:rPr lang="en-US" sz="2800" b="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28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800" b="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800" b="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sz="28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=</m:t>
                    </m:r>
                    <m:r>
                      <a:rPr lang="en-US" sz="2800" b="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kumimoji="0" lang="en-IN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+mj-lt"/>
                  </a:rPr>
                  <a:t> 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DC19F15B-3374-0CBD-3F04-0C9A2D2365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780" y="4887735"/>
                <a:ext cx="3931920" cy="52322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500604B-D0BC-C26F-A1AE-59B3054505A2}"/>
                  </a:ext>
                </a:extLst>
              </p:cNvPr>
              <p:cNvSpPr txBox="1"/>
              <p:nvPr/>
            </p:nvSpPr>
            <p:spPr>
              <a:xfrm>
                <a:off x="167258" y="5629913"/>
                <a:ext cx="6531598" cy="4801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90000"/>
                  </a:lnSpc>
                  <a:spcBef>
                    <a:spcPts val="1000"/>
                  </a:spcBef>
                  <a:buClr>
                    <a:srgbClr val="B84742"/>
                  </a:buClr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𝐩</m:t>
                      </m:r>
                      <m:r>
                        <a:rPr lang="en-IN" sz="2800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∨</m:t>
                      </m:r>
                      <m:r>
                        <a:rPr lang="en-US" sz="2800" b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𝐪</m:t>
                      </m:r>
                      <m:r>
                        <a:rPr lang="en-US" sz="280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r>
                        <a:rPr lang="en-US" sz="280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m:rPr>
                          <m:nor/>
                        </m:rPr>
                        <a:rPr lang="en-US" sz="280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 + 4 = 21  </m:t>
                      </m:r>
                      <m:r>
                        <m:rPr>
                          <m:nor/>
                        </m:rP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r>
                        <m:rPr>
                          <m:nor/>
                        </m:rPr>
                        <a:rPr lang="en-US" sz="280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or</m:t>
                      </m:r>
                      <m:r>
                        <m:rPr>
                          <m:nor/>
                        </m:rP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r>
                        <m:rPr>
                          <m:nor/>
                        </m:rPr>
                        <a:rPr lang="en-US" sz="280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2 × 3 = 5.</m:t>
                      </m:r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D500604B-D0BC-C26F-A1AE-59B3054505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258" y="5629913"/>
                <a:ext cx="6531598" cy="480131"/>
              </a:xfrm>
              <a:prstGeom prst="rect">
                <a:avLst/>
              </a:prstGeom>
              <a:blipFill rotWithShape="0">
                <a:blip r:embed="rId6"/>
                <a:stretch>
                  <a:fillRect l="-560" b="-141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1C2C33D-BDEF-869D-47E1-0FF8B994C909}"/>
                  </a:ext>
                </a:extLst>
              </p:cNvPr>
              <p:cNvSpPr txBox="1"/>
              <p:nvPr/>
            </p:nvSpPr>
            <p:spPr>
              <a:xfrm>
                <a:off x="6782496" y="4954427"/>
                <a:ext cx="363133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marR="0" lvl="0" algn="just" fontAlgn="auto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B84742"/>
                  </a:buClr>
                  <a:buSzTx/>
                  <a:tabLst/>
                  <a:defRPr kumimoji="0" sz="2800" b="0" i="0" u="none" strike="noStrike" cap="none" spc="0" normalizeH="0" baseline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Roboto Condensed (Body)"/>
                  </a:defRPr>
                </a:lvl1pPr>
              </a:lstStyle>
              <a:p>
                <a:pPr algn="ctr"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dirty="0" smtClean="0">
                          <a:latin typeface="Cambria Math" panose="02040503050406030204" pitchFamily="18" charset="0"/>
                        </a:rPr>
                        <m:t>𝐅</m:t>
                      </m:r>
                    </m:oMath>
                  </m:oMathPara>
                </a14:m>
                <a:endParaRPr lang="en-IN" b="1" dirty="0">
                  <a:latin typeface="+mj-lt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91C2C33D-BDEF-869D-47E1-0FF8B994C9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2496" y="4954427"/>
                <a:ext cx="3631334" cy="523220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20AE248-2969-D6EC-748F-77405A6F7EB9}"/>
                  </a:ext>
                </a:extLst>
              </p:cNvPr>
              <p:cNvSpPr txBox="1"/>
              <p:nvPr/>
            </p:nvSpPr>
            <p:spPr>
              <a:xfrm>
                <a:off x="6782496" y="5629912"/>
                <a:ext cx="3631334" cy="4801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marR="0" lvl="0" algn="just" fontAlgn="auto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B84742"/>
                  </a:buClr>
                  <a:buSzTx/>
                  <a:tabLst/>
                  <a:defRPr kumimoji="0" sz="2800" b="0" i="0" u="none" strike="noStrike" cap="none" spc="0" normalizeH="0" baseline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Roboto Condensed (Body)"/>
                  </a:defRPr>
                </a:lvl1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IN" b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𝐅</m:t>
                      </m:r>
                      <m:r>
                        <a:rPr lang="en-IN" b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∨</m:t>
                      </m:r>
                      <m:r>
                        <a:rPr lang="en-US" b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𝐅</m:t>
                      </m:r>
                      <m:r>
                        <a:rPr lang="en-US" b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𝐅</m:t>
                      </m:r>
                    </m:oMath>
                  </m:oMathPara>
                </a14:m>
                <a:endParaRPr lang="en-IN" b="1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620AE248-2969-D6EC-748F-77405A6F7E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2496" y="5629912"/>
                <a:ext cx="3631334" cy="480131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89728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5" grpId="0" animBg="1"/>
      <p:bldP spid="6" grpId="0" animBg="1"/>
      <p:bldP spid="9" grpId="0"/>
      <p:bldP spid="10" grpId="0"/>
      <p:bldP spid="11" grpId="0"/>
      <p:bldP spid="14" grpId="0"/>
      <p:bldP spid="15" grpId="0"/>
      <p:bldP spid="17" grpId="0"/>
      <p:bldP spid="18" grpId="0"/>
      <p:bldP spid="19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 2.1 ⇝ Example 2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A2F0693-7E5E-7712-8F05-5C3195B8CF4D}"/>
                  </a:ext>
                </a:extLst>
              </p:cNvPr>
              <p:cNvSpPr txBox="1"/>
              <p:nvPr/>
            </p:nvSpPr>
            <p:spPr>
              <a:xfrm>
                <a:off x="1927945" y="857420"/>
                <a:ext cx="7233070" cy="174406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spAutoFit/>
              </a:bodyPr>
              <a:lstStyle>
                <a:defPPr>
                  <a:defRPr lang="en-US"/>
                </a:defPPr>
                <a:lvl1pPr algn="ctr">
                  <a:defRPr sz="2800">
                    <a:solidFill>
                      <a:srgbClr val="002060"/>
                    </a:solidFill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pPr algn="l"/>
                <a:r>
                  <a:rPr lang="en-IN" dirty="0"/>
                  <a:t>Determine the truth value of following disjunction.</a:t>
                </a:r>
              </a:p>
              <a:p>
                <a:pPr marL="514350" indent="-514350" algn="l">
                  <a:lnSpc>
                    <a:spcPct val="150000"/>
                  </a:lnSpc>
                  <a:buAutoNum type="arabicPeriod"/>
                </a:pP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 + 4 = 21  </m:t>
                    </m:r>
                    <m:r>
                      <m:rPr>
                        <m:nor/>
                      </m:rPr>
                      <a:rPr lang="en-US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or</m:t>
                    </m:r>
                    <m:r>
                      <m:rPr>
                        <m:nor/>
                      </m:rPr>
                      <a:rPr lang="en-US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2 × 3 = 5.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</a:p>
              <a:p>
                <a:pPr marL="514350" indent="-514350" algn="l">
                  <a:lnSpc>
                    <a:spcPct val="150000"/>
                  </a:lnSpc>
                  <a:buAutoNum type="arabicPeriod"/>
                </a:pPr>
                <a:r>
                  <a:rPr lang="en-US" dirty="0"/>
                  <a:t> Charminar is in Hyderabad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or</m:t>
                    </m:r>
                    <m:r>
                      <a:rPr lang="en-US">
                        <a:latin typeface="Cambria Math" panose="02040503050406030204" pitchFamily="18" charset="0"/>
                      </a:rPr>
                      <m:t>  7+1=6.</m:t>
                    </m:r>
                  </m:oMath>
                </a14:m>
                <a:endParaRPr lang="en-IN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7A2F0693-7E5E-7712-8F05-5C3195B8CF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7945" y="857420"/>
                <a:ext cx="7233070" cy="1744067"/>
              </a:xfrm>
              <a:prstGeom prst="rect">
                <a:avLst/>
              </a:prstGeom>
              <a:blipFill rotWithShape="0">
                <a:blip r:embed="rId2"/>
                <a:stretch>
                  <a:fillRect l="-1685" t="-5245" r="-590" b="-734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7050F2C-FA00-1CD2-2793-C3E6D378F8D8}"/>
              </a:ext>
            </a:extLst>
          </p:cNvPr>
          <p:cNvSpPr/>
          <p:nvPr/>
        </p:nvSpPr>
        <p:spPr>
          <a:xfrm>
            <a:off x="117831" y="857420"/>
            <a:ext cx="1810115" cy="483098"/>
          </a:xfrm>
          <a:prstGeom prst="roundRect">
            <a:avLst/>
          </a:pr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Question </a:t>
            </a:r>
            <a:endParaRPr lang="en-IN" sz="2800" b="1" dirty="0">
              <a:solidFill>
                <a:schemeClr val="bg1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1D43792-E443-AC71-0590-60AA150051ED}"/>
              </a:ext>
            </a:extLst>
          </p:cNvPr>
          <p:cNvSpPr/>
          <p:nvPr/>
        </p:nvSpPr>
        <p:spPr>
          <a:xfrm>
            <a:off x="117830" y="2673302"/>
            <a:ext cx="1810115" cy="498529"/>
          </a:xfrm>
          <a:prstGeom prst="roundRect">
            <a:avLst/>
          </a:pr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700" b="1" dirty="0">
                <a:solidFill>
                  <a:schemeClr val="bg1"/>
                </a:solidFill>
              </a:rPr>
              <a:t>Solution(2)</a:t>
            </a:r>
            <a:endParaRPr lang="en-IN" sz="2700" b="1" dirty="0">
              <a:solidFill>
                <a:schemeClr val="bg1"/>
              </a:solidFill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905E8676-86D2-D71F-0131-719CF32C2F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6148039"/>
              </p:ext>
            </p:extLst>
          </p:nvPr>
        </p:nvGraphicFramePr>
        <p:xfrm>
          <a:off x="117830" y="3354130"/>
          <a:ext cx="10786917" cy="288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32320">
                  <a:extLst>
                    <a:ext uri="{9D8B030D-6E8A-4147-A177-3AD203B41FA5}">
                      <a16:colId xmlns:a16="http://schemas.microsoft.com/office/drawing/2014/main" val="77253722"/>
                    </a:ext>
                  </a:extLst>
                </a:gridCol>
                <a:gridCol w="3654597">
                  <a:extLst>
                    <a:ext uri="{9D8B030D-6E8A-4147-A177-3AD203B41FA5}">
                      <a16:colId xmlns:a16="http://schemas.microsoft.com/office/drawing/2014/main" val="2731592225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4188961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1832586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499824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0682735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B594E7C4-24F3-B660-4101-53B73D938D36}"/>
              </a:ext>
            </a:extLst>
          </p:cNvPr>
          <p:cNvSpPr txBox="1"/>
          <p:nvPr/>
        </p:nvSpPr>
        <p:spPr>
          <a:xfrm>
            <a:off x="167258" y="3442747"/>
            <a:ext cx="168250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ctr" defTabSz="914400" rtl="0" eaLnBrk="1" fontAlgn="auto" latinLnBrk="0" hangingPunct="1">
              <a:spcBef>
                <a:spcPts val="1000"/>
              </a:spcBef>
              <a:spcAft>
                <a:spcPts val="0"/>
              </a:spcAft>
              <a:buClr>
                <a:srgbClr val="B84742"/>
              </a:buClr>
              <a:buSzTx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Statement</a:t>
            </a:r>
            <a:endParaRPr kumimoji="0" lang="en-IN" sz="2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A90FF8C-844E-A1AF-899C-24643308E607}"/>
              </a:ext>
            </a:extLst>
          </p:cNvPr>
          <p:cNvSpPr txBox="1"/>
          <p:nvPr/>
        </p:nvSpPr>
        <p:spPr>
          <a:xfrm>
            <a:off x="7067270" y="3442747"/>
            <a:ext cx="293624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ctr" defTabSz="914400" rtl="0" eaLnBrk="1" fontAlgn="auto" latinLnBrk="0" hangingPunct="1">
              <a:spcBef>
                <a:spcPts val="1000"/>
              </a:spcBef>
              <a:spcAft>
                <a:spcPts val="0"/>
              </a:spcAft>
              <a:buClr>
                <a:srgbClr val="B84742"/>
              </a:buClr>
              <a:buSzTx/>
              <a:tabLst/>
              <a:defRPr/>
            </a:pPr>
            <a:r>
              <a:rPr lang="en-US" sz="2800" b="1" noProof="0" dirty="0">
                <a:solidFill>
                  <a:schemeClr val="bg1"/>
                </a:solidFill>
                <a:latin typeface="+mj-lt"/>
              </a:rPr>
              <a:t>Truth Value</a:t>
            </a:r>
            <a:endParaRPr kumimoji="0" lang="en-IN" sz="2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E831B05-DDFF-847C-77F7-2C0D2C0F0F56}"/>
                  </a:ext>
                </a:extLst>
              </p:cNvPr>
              <p:cNvSpPr txBox="1"/>
              <p:nvPr/>
            </p:nvSpPr>
            <p:spPr>
              <a:xfrm>
                <a:off x="167258" y="4172359"/>
                <a:ext cx="470130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p</m:t>
                    </m:r>
                    <m:r>
                      <a:rPr lang="en-IN" sz="2800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 Charminar is in Hyderabad.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800" dirty="0">
                        <a:solidFill>
                          <a:srgbClr val="002060"/>
                        </a:solidFill>
                      </a:rPr>
                      <m:t> </m:t>
                    </m:r>
                  </m:oMath>
                </a14:m>
                <a:endParaRPr lang="en-IN" sz="28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8E831B05-DDFF-847C-77F7-2C0D2C0F0F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258" y="4172359"/>
                <a:ext cx="4701304" cy="523220"/>
              </a:xfrm>
              <a:prstGeom prst="rect">
                <a:avLst/>
              </a:prstGeom>
              <a:blipFill rotWithShape="0">
                <a:blip r:embed="rId3"/>
                <a:stretch>
                  <a:fillRect t="-11628" b="-31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C19F15B-3374-0CBD-3F04-0C9A2D236591}"/>
                  </a:ext>
                </a:extLst>
              </p:cNvPr>
              <p:cNvSpPr txBox="1"/>
              <p:nvPr/>
            </p:nvSpPr>
            <p:spPr>
              <a:xfrm>
                <a:off x="167258" y="4896468"/>
                <a:ext cx="325120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spcBef>
                    <a:spcPts val="1000"/>
                  </a:spcBef>
                  <a:buClr>
                    <a:srgbClr val="B84742"/>
                  </a:buClr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q</m:t>
                      </m:r>
                      <m: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:7+1=6</m:t>
                      </m:r>
                    </m:oMath>
                  </m:oMathPara>
                </a14:m>
                <a:endParaRPr kumimoji="0" lang="en-IN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+mj-lt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DC19F15B-3374-0CBD-3F04-0C9A2D2365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258" y="4896468"/>
                <a:ext cx="3251200" cy="52322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500604B-D0BC-C26F-A1AE-59B3054505A2}"/>
                  </a:ext>
                </a:extLst>
              </p:cNvPr>
              <p:cNvSpPr txBox="1"/>
              <p:nvPr/>
            </p:nvSpPr>
            <p:spPr>
              <a:xfrm>
                <a:off x="167257" y="5620577"/>
                <a:ext cx="6999661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spcBef>
                    <a:spcPts val="1000"/>
                  </a:spcBef>
                  <a:buClr>
                    <a:srgbClr val="B84742"/>
                  </a:buClr>
                  <a:defRPr/>
                </a:pPr>
                <a14:m>
                  <m:oMath xmlns:m="http://schemas.openxmlformats.org/officeDocument/2006/math">
                    <m:r>
                      <a:rPr lang="en-US" sz="2800" b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𝐩</m:t>
                    </m:r>
                    <m:r>
                      <a:rPr lang="en-IN" sz="28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∨</m:t>
                    </m:r>
                    <m:r>
                      <a:rPr lang="en-US" sz="2800" b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𝐪</m:t>
                    </m:r>
                    <m:r>
                      <a:rPr lang="en-US" sz="2800" b="0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800" b="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m:rPr>
                        <m:nor/>
                      </m:rPr>
                      <a:rPr lang="en-US" sz="2800" dirty="0">
                        <a:solidFill>
                          <a:srgbClr val="002060"/>
                        </a:solidFill>
                      </a:rPr>
                      <m:t>Charminar</m:t>
                    </m:r>
                    <m:r>
                      <m:rPr>
                        <m:nor/>
                      </m:rPr>
                      <a:rPr lang="en-US" sz="2800" dirty="0">
                        <a:solidFill>
                          <a:srgbClr val="002060"/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n-US" sz="2800" dirty="0">
                        <a:solidFill>
                          <a:srgbClr val="002060"/>
                        </a:solidFill>
                      </a:rPr>
                      <m:t>is</m:t>
                    </m:r>
                    <m:r>
                      <m:rPr>
                        <m:nor/>
                      </m:rPr>
                      <a:rPr lang="en-US" sz="2800" dirty="0">
                        <a:solidFill>
                          <a:srgbClr val="002060"/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n-US" sz="2800" dirty="0">
                        <a:solidFill>
                          <a:srgbClr val="002060"/>
                        </a:solidFill>
                      </a:rPr>
                      <m:t>in</m:t>
                    </m:r>
                    <m:r>
                      <m:rPr>
                        <m:nor/>
                      </m:rPr>
                      <a:rPr lang="en-US" sz="2800" dirty="0">
                        <a:solidFill>
                          <a:srgbClr val="002060"/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n-US" sz="2800" dirty="0">
                        <a:solidFill>
                          <a:srgbClr val="002060"/>
                        </a:solidFill>
                      </a:rPr>
                      <m:t>Hyderabad</m:t>
                    </m:r>
                  </m:oMath>
                </a14:m>
                <a:r>
                  <a:rPr kumimoji="0" lang="en-IN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+mj-lt"/>
                  </a:rPr>
                  <a:t> or </a:t>
                </a:r>
                <a14:m>
                  <m:oMath xmlns:m="http://schemas.openxmlformats.org/officeDocument/2006/math">
                    <m:r>
                      <a:rPr lang="en-US" sz="2800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7+1=6</m:t>
                    </m:r>
                    <m:r>
                      <a:rPr lang="en-US" sz="2800" b="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D500604B-D0BC-C26F-A1AE-59B3054505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257" y="5620577"/>
                <a:ext cx="6999661" cy="523220"/>
              </a:xfrm>
              <a:prstGeom prst="rect">
                <a:avLst/>
              </a:prstGeom>
              <a:blipFill rotWithShape="0">
                <a:blip r:embed="rId5"/>
                <a:stretch>
                  <a:fillRect t="-11628" b="-31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34FB5EF-A975-4A5E-7C92-B9C7EF812141}"/>
                  </a:ext>
                </a:extLst>
              </p:cNvPr>
              <p:cNvSpPr txBox="1"/>
              <p:nvPr/>
            </p:nvSpPr>
            <p:spPr>
              <a:xfrm>
                <a:off x="7257798" y="4158383"/>
                <a:ext cx="363133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marR="0" lvl="0" algn="just" fontAlgn="auto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B84742"/>
                  </a:buClr>
                  <a:buSzTx/>
                  <a:tabLst/>
                  <a:defRPr kumimoji="0" sz="2800" b="0" i="0" u="none" strike="noStrike" cap="none" spc="0" normalizeH="0" baseline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Roboto Condensed (Body)"/>
                  </a:defRPr>
                </a:lvl1pPr>
              </a:lstStyle>
              <a:p>
                <a:pPr algn="l"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dirty="0" smtClean="0">
                          <a:latin typeface="Cambria Math" panose="02040503050406030204" pitchFamily="18" charset="0"/>
                        </a:rPr>
                        <m:t>𝐓</m:t>
                      </m:r>
                    </m:oMath>
                  </m:oMathPara>
                </a14:m>
                <a:endParaRPr lang="en-IN" b="1" dirty="0">
                  <a:latin typeface="+mj-lt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D34FB5EF-A975-4A5E-7C92-B9C7EF8121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7798" y="4158383"/>
                <a:ext cx="3631334" cy="52322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B22B874-3106-FEE0-028F-6DCCA3A4014E}"/>
                  </a:ext>
                </a:extLst>
              </p:cNvPr>
              <p:cNvSpPr txBox="1"/>
              <p:nvPr/>
            </p:nvSpPr>
            <p:spPr>
              <a:xfrm>
                <a:off x="7257798" y="4896468"/>
                <a:ext cx="363133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marR="0" lvl="0" algn="just" fontAlgn="auto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B84742"/>
                  </a:buClr>
                  <a:buSzTx/>
                  <a:tabLst/>
                  <a:defRPr kumimoji="0" sz="2800" b="0" i="0" u="none" strike="noStrike" cap="none" spc="0" normalizeH="0" baseline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Roboto Condensed (Body)"/>
                  </a:defRPr>
                </a:lvl1pPr>
              </a:lstStyle>
              <a:p>
                <a:pPr algn="l"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b="1" i="0" dirty="0" smtClean="0">
                          <a:latin typeface="Cambria Math" panose="02040503050406030204" pitchFamily="18" charset="0"/>
                        </a:rPr>
                        <m:t>𝐅</m:t>
                      </m:r>
                    </m:oMath>
                  </m:oMathPara>
                </a14:m>
                <a:endParaRPr lang="en-IN" b="1" dirty="0">
                  <a:latin typeface="+mj-lt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0B22B874-3106-FEE0-028F-6DCCA3A401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7798" y="4896468"/>
                <a:ext cx="3631334" cy="523220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E893663-2F4A-4DD0-5919-83A79900FCA1}"/>
                  </a:ext>
                </a:extLst>
              </p:cNvPr>
              <p:cNvSpPr txBox="1"/>
              <p:nvPr/>
            </p:nvSpPr>
            <p:spPr>
              <a:xfrm>
                <a:off x="7257798" y="5633738"/>
                <a:ext cx="3631334" cy="4801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marR="0" lvl="0" algn="just" fontAlgn="auto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B84742"/>
                  </a:buClr>
                  <a:buSzTx/>
                  <a:tabLst/>
                  <a:defRPr kumimoji="0" sz="2800" b="0" i="0" u="none" strike="noStrike" cap="none" spc="0" normalizeH="0" baseline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Roboto Condensed (Body)"/>
                  </a:defRPr>
                </a:lvl1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IN" b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𝐓</m:t>
                      </m:r>
                      <m:r>
                        <a:rPr lang="en-IN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∨</m:t>
                      </m:r>
                      <m:r>
                        <a:rPr lang="en-US" b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𝐅</m:t>
                      </m:r>
                      <m:r>
                        <a:rPr lang="en-US" b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𝐓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0E893663-2F4A-4DD0-5919-83A79900FC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7798" y="5633738"/>
                <a:ext cx="3631334" cy="480131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91579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20" grpId="0"/>
      <p:bldP spid="21" grpId="0"/>
      <p:bldP spid="22" grpId="0"/>
      <p:bldP spid="23" grpId="0"/>
      <p:bldP spid="24" grpId="0"/>
      <p:bldP spid="25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 2.2 ⇝ Example 3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A2F0693-7E5E-7712-8F05-5C3195B8CF4D}"/>
                  </a:ext>
                </a:extLst>
              </p:cNvPr>
              <p:cNvSpPr txBox="1"/>
              <p:nvPr/>
            </p:nvSpPr>
            <p:spPr>
              <a:xfrm>
                <a:off x="1927945" y="837359"/>
                <a:ext cx="5622758" cy="5232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spAutoFit/>
              </a:bodyPr>
              <a:lstStyle>
                <a:defPPr>
                  <a:defRPr lang="en-US"/>
                </a:defPPr>
                <a:lvl1pPr algn="ctr">
                  <a:defRPr sz="2800">
                    <a:solidFill>
                      <a:srgbClr val="002060"/>
                    </a:solidFill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r>
                  <a:rPr lang="en-IN" dirty="0"/>
                  <a:t>Construct truth table for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p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∨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q</m:t>
                        </m:r>
                        <m:r>
                          <a:rPr lang="en-IN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∨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r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7A2F0693-7E5E-7712-8F05-5C3195B8CF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7945" y="837359"/>
                <a:ext cx="5622758" cy="523220"/>
              </a:xfrm>
              <a:prstGeom prst="rect">
                <a:avLst/>
              </a:prstGeom>
              <a:blipFill rotWithShape="0">
                <a:blip r:embed="rId2"/>
                <a:stretch>
                  <a:fillRect l="-1842" t="-10465" b="-3372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7050F2C-FA00-1CD2-2793-C3E6D378F8D8}"/>
              </a:ext>
            </a:extLst>
          </p:cNvPr>
          <p:cNvSpPr/>
          <p:nvPr/>
        </p:nvSpPr>
        <p:spPr>
          <a:xfrm>
            <a:off x="117831" y="857420"/>
            <a:ext cx="1810115" cy="483098"/>
          </a:xfrm>
          <a:prstGeom prst="roundRect">
            <a:avLst/>
          </a:pr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Question </a:t>
            </a:r>
            <a:endParaRPr lang="en-IN" sz="2800" b="1" dirty="0">
              <a:solidFill>
                <a:schemeClr val="bg1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1D43792-E443-AC71-0590-60AA150051ED}"/>
              </a:ext>
            </a:extLst>
          </p:cNvPr>
          <p:cNvSpPr/>
          <p:nvPr/>
        </p:nvSpPr>
        <p:spPr>
          <a:xfrm>
            <a:off x="117830" y="1511451"/>
            <a:ext cx="1810115" cy="498529"/>
          </a:xfrm>
          <a:prstGeom prst="roundRect">
            <a:avLst/>
          </a:pr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Solution</a:t>
            </a:r>
            <a:endParaRPr lang="en-IN" sz="28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0" name="Table 19">
                <a:extLst>
                  <a:ext uri="{FF2B5EF4-FFF2-40B4-BE49-F238E27FC236}">
                    <a16:creationId xmlns:a16="http://schemas.microsoft.com/office/drawing/2014/main" id="{1D956BA9-7C64-CEC5-8044-E1A62768D30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57967715"/>
                  </p:ext>
                </p:extLst>
              </p:nvPr>
            </p:nvGraphicFramePr>
            <p:xfrm>
              <a:off x="2040980" y="1523808"/>
              <a:ext cx="9468000" cy="536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367000">
                      <a:extLst>
                        <a:ext uri="{9D8B030D-6E8A-4147-A177-3AD203B41FA5}">
                          <a16:colId xmlns:a16="http://schemas.microsoft.com/office/drawing/2014/main" val="3738626109"/>
                        </a:ext>
                      </a:extLst>
                    </a:gridCol>
                    <a:gridCol w="2367000">
                      <a:extLst>
                        <a:ext uri="{9D8B030D-6E8A-4147-A177-3AD203B41FA5}">
                          <a16:colId xmlns:a16="http://schemas.microsoft.com/office/drawing/2014/main" val="3202742741"/>
                        </a:ext>
                      </a:extLst>
                    </a:gridCol>
                    <a:gridCol w="2367000">
                      <a:extLst>
                        <a:ext uri="{9D8B030D-6E8A-4147-A177-3AD203B41FA5}">
                          <a16:colId xmlns:a16="http://schemas.microsoft.com/office/drawing/2014/main" val="2591536410"/>
                        </a:ext>
                      </a:extLst>
                    </a:gridCol>
                    <a:gridCol w="2367000">
                      <a:extLst>
                        <a:ext uri="{9D8B030D-6E8A-4147-A177-3AD203B41FA5}">
                          <a16:colId xmlns:a16="http://schemas.microsoft.com/office/drawing/2014/main" val="4214079318"/>
                        </a:ext>
                      </a:extLst>
                    </a:gridCol>
                  </a:tblGrid>
                  <a:tr h="536000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85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IN" sz="2800" b="1" i="0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𝐩</m:t>
                                </m:r>
                              </m:oMath>
                            </m:oMathPara>
                          </a14:m>
                          <a:endParaRPr lang="en-IN" sz="2800" i="0" dirty="0"/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85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IN" sz="2800" b="1" i="0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𝐪</m:t>
                                </m:r>
                              </m:oMath>
                            </m:oMathPara>
                          </a14:m>
                          <a:endParaRPr lang="en-IN" dirty="0"/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IN" sz="2800" b="1" i="0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𝐫</m:t>
                                </m:r>
                              </m:oMath>
                            </m:oMathPara>
                          </a14:m>
                          <a:endParaRPr lang="en-IN" dirty="0"/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en-IN" sz="2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IN" sz="2800" b="1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800">
                                        <a:latin typeface="Cambria Math" panose="02040503050406030204" pitchFamily="18" charset="0"/>
                                      </a:rPr>
                                      <m:t>p</m:t>
                                    </m:r>
                                    <m:r>
                                      <a:rPr lang="en-US" sz="280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sz="28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∨</m:t>
                                    </m:r>
                                    <m:r>
                                      <a:rPr lang="en-US" sz="280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800">
                                        <a:latin typeface="Cambria Math" panose="02040503050406030204" pitchFamily="18" charset="0"/>
                                      </a:rPr>
                                      <m:t>q</m:t>
                                    </m:r>
                                    <m:r>
                                      <a:rPr lang="en-IN" sz="2800" b="1" i="0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e>
                                </m:d>
                                <m:r>
                                  <a:rPr lang="en-US" sz="280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8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∨</m:t>
                                </m:r>
                                <m:r>
                                  <a:rPr lang="en-US" sz="280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800">
                                    <a:latin typeface="Cambria Math" panose="02040503050406030204" pitchFamily="18" charset="0"/>
                                  </a:rPr>
                                  <m:t>r</m:t>
                                </m:r>
                              </m:oMath>
                            </m:oMathPara>
                          </a14:m>
                          <a:endParaRPr lang="en-IN" dirty="0"/>
                        </a:p>
                      </a:txBody>
                      <a:tcPr>
                        <a:solidFill>
                          <a:schemeClr val="tx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575865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0" name="Table 19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1D956BA9-7C64-CEC5-8044-E1A62768D30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57967715"/>
                  </p:ext>
                </p:extLst>
              </p:nvPr>
            </p:nvGraphicFramePr>
            <p:xfrm>
              <a:off x="2040980" y="1523808"/>
              <a:ext cx="9468000" cy="536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367000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3738626109"/>
                        </a:ext>
                      </a:extLst>
                    </a:gridCol>
                    <a:gridCol w="2367000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3202742741"/>
                        </a:ext>
                      </a:extLst>
                    </a:gridCol>
                    <a:gridCol w="2367000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2591536410"/>
                        </a:ext>
                      </a:extLst>
                    </a:gridCol>
                    <a:gridCol w="2367000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4214079318"/>
                        </a:ext>
                      </a:extLst>
                    </a:gridCol>
                  </a:tblGrid>
                  <a:tr h="5360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3"/>
                          <a:stretch>
                            <a:fillRect l="-257" t="-1124" r="-300771" b="-56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3"/>
                          <a:stretch>
                            <a:fillRect l="-100515" t="-1124" r="-201546" b="-56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3"/>
                          <a:stretch>
                            <a:fillRect l="-200000" t="-1124" r="-101028" b="-56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300773" t="-1124" r="-1289" b="-561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5575865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1" name="Table 20">
                <a:extLst>
                  <a:ext uri="{FF2B5EF4-FFF2-40B4-BE49-F238E27FC236}">
                    <a16:creationId xmlns:a16="http://schemas.microsoft.com/office/drawing/2014/main" id="{73292D78-2F39-D4C5-02A0-F00DEC5829E6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040980" y="2059519"/>
              <a:ext cx="9468000" cy="53600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2367000">
                      <a:extLst>
                        <a:ext uri="{9D8B030D-6E8A-4147-A177-3AD203B41FA5}">
                          <a16:colId xmlns:a16="http://schemas.microsoft.com/office/drawing/2014/main" val="3144398074"/>
                        </a:ext>
                      </a:extLst>
                    </a:gridCol>
                    <a:gridCol w="2367000">
                      <a:extLst>
                        <a:ext uri="{9D8B030D-6E8A-4147-A177-3AD203B41FA5}">
                          <a16:colId xmlns:a16="http://schemas.microsoft.com/office/drawing/2014/main" val="1164201929"/>
                        </a:ext>
                      </a:extLst>
                    </a:gridCol>
                    <a:gridCol w="2367000">
                      <a:extLst>
                        <a:ext uri="{9D8B030D-6E8A-4147-A177-3AD203B41FA5}">
                          <a16:colId xmlns:a16="http://schemas.microsoft.com/office/drawing/2014/main" val="293132523"/>
                        </a:ext>
                      </a:extLst>
                    </a:gridCol>
                    <a:gridCol w="2367000">
                      <a:extLst>
                        <a:ext uri="{9D8B030D-6E8A-4147-A177-3AD203B41FA5}">
                          <a16:colId xmlns:a16="http://schemas.microsoft.com/office/drawing/2014/main" val="1441339003"/>
                        </a:ext>
                      </a:extLst>
                    </a:gridCol>
                  </a:tblGrid>
                  <a:tr h="5360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IN" sz="2800" b="1" i="0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7030A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𝐓</m:t>
                                </m:r>
                              </m:oMath>
                            </m:oMathPara>
                          </a14:m>
                          <a:endParaRPr kumimoji="0" lang="en-IN" sz="28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7030A0"/>
                            </a:solidFill>
                            <a:effectLst/>
                            <a:uLnTx/>
                            <a:uFillTx/>
                            <a:latin typeface="Roboto Condensed"/>
                            <a:ea typeface="+mn-ea"/>
                            <a:cs typeface="+mn-cs"/>
                          </a:endParaRPr>
                        </a:p>
                      </a:txBody>
                      <a:tcP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kumimoji="0" lang="en-IN" sz="2800" b="0" i="0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206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T</m:t>
                                </m:r>
                              </m:oMath>
                            </m:oMathPara>
                          </a14:m>
                          <a:endParaRPr kumimoji="0" lang="en-IN" sz="2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Roboto Condensed"/>
                            <a:ea typeface="+mn-ea"/>
                            <a:cs typeface="+mn-cs"/>
                          </a:endParaRPr>
                        </a:p>
                      </a:txBody>
                      <a:tcP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kumimoji="0" lang="en-IN" sz="2800" b="0" i="0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206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T</m:t>
                                </m:r>
                              </m:oMath>
                            </m:oMathPara>
                          </a14:m>
                          <a:endParaRPr kumimoji="0" lang="en-IN" sz="2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Roboto Condensed"/>
                            <a:ea typeface="+mn-ea"/>
                            <a:cs typeface="+mn-cs"/>
                          </a:endParaRPr>
                        </a:p>
                      </a:txBody>
                      <a:tcP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IN" sz="2800" b="0" dirty="0"/>
                        </a:p>
                      </a:txBody>
                      <a:tcP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6210393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1" name="Table 20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73292D78-2F39-D4C5-02A0-F00DEC5829E6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2040980" y="2059519"/>
              <a:ext cx="9468000" cy="53600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2367000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3144398074"/>
                        </a:ext>
                      </a:extLst>
                    </a:gridCol>
                    <a:gridCol w="2367000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1164201929"/>
                        </a:ext>
                      </a:extLst>
                    </a:gridCol>
                    <a:gridCol w="2367000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293132523"/>
                        </a:ext>
                      </a:extLst>
                    </a:gridCol>
                    <a:gridCol w="2367000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1441339003"/>
                        </a:ext>
                      </a:extLst>
                    </a:gridCol>
                  </a:tblGrid>
                  <a:tr h="5360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257" t="-1124" r="-300771" b="-44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00515" t="-1124" r="-201546" b="-44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200000" t="-1124" r="-101028" b="-44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IN" sz="2800" b="0" dirty="0"/>
                        </a:p>
                      </a:txBody>
                      <a:tcP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176210393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2" name="Table 21">
                <a:extLst>
                  <a:ext uri="{FF2B5EF4-FFF2-40B4-BE49-F238E27FC236}">
                    <a16:creationId xmlns:a16="http://schemas.microsoft.com/office/drawing/2014/main" id="{D31F995A-59C8-D9A2-4851-65BFE156D37E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040980" y="2595230"/>
              <a:ext cx="9468000" cy="53600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2367000">
                      <a:extLst>
                        <a:ext uri="{9D8B030D-6E8A-4147-A177-3AD203B41FA5}">
                          <a16:colId xmlns:a16="http://schemas.microsoft.com/office/drawing/2014/main" val="3144398074"/>
                        </a:ext>
                      </a:extLst>
                    </a:gridCol>
                    <a:gridCol w="2367000">
                      <a:extLst>
                        <a:ext uri="{9D8B030D-6E8A-4147-A177-3AD203B41FA5}">
                          <a16:colId xmlns:a16="http://schemas.microsoft.com/office/drawing/2014/main" val="1164201929"/>
                        </a:ext>
                      </a:extLst>
                    </a:gridCol>
                    <a:gridCol w="2367000">
                      <a:extLst>
                        <a:ext uri="{9D8B030D-6E8A-4147-A177-3AD203B41FA5}">
                          <a16:colId xmlns:a16="http://schemas.microsoft.com/office/drawing/2014/main" val="293132523"/>
                        </a:ext>
                      </a:extLst>
                    </a:gridCol>
                    <a:gridCol w="2367000">
                      <a:extLst>
                        <a:ext uri="{9D8B030D-6E8A-4147-A177-3AD203B41FA5}">
                          <a16:colId xmlns:a16="http://schemas.microsoft.com/office/drawing/2014/main" val="1441339003"/>
                        </a:ext>
                      </a:extLst>
                    </a:gridCol>
                  </a:tblGrid>
                  <a:tr h="5360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IN" sz="2800" b="1" i="0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7030A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𝐓</m:t>
                                </m:r>
                              </m:oMath>
                            </m:oMathPara>
                          </a14:m>
                          <a:endParaRPr kumimoji="0" lang="en-IN" sz="28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7030A0"/>
                            </a:solidFill>
                            <a:effectLst/>
                            <a:uLnTx/>
                            <a:uFillTx/>
                            <a:latin typeface="Roboto Condensed"/>
                            <a:ea typeface="+mn-ea"/>
                            <a:cs typeface="+mn-cs"/>
                          </a:endParaRPr>
                        </a:p>
                      </a:txBody>
                      <a:tcP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kumimoji="0" lang="en-IN" sz="2800" b="0" i="0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206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T</m:t>
                                </m:r>
                              </m:oMath>
                            </m:oMathPara>
                          </a14:m>
                          <a:endParaRPr kumimoji="0" lang="en-IN" sz="2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Roboto Condensed"/>
                            <a:ea typeface="+mn-ea"/>
                            <a:cs typeface="+mn-cs"/>
                          </a:endParaRPr>
                        </a:p>
                      </a:txBody>
                      <a:tcP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kumimoji="0" lang="en-IN" sz="2800" b="0" i="0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206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F</m:t>
                                </m:r>
                              </m:oMath>
                            </m:oMathPara>
                          </a14:m>
                          <a:endParaRPr kumimoji="0" lang="en-IN" sz="2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Roboto Condensed"/>
                            <a:ea typeface="+mn-ea"/>
                            <a:cs typeface="+mn-cs"/>
                          </a:endParaRPr>
                        </a:p>
                      </a:txBody>
                      <a:tcP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IN" sz="2800" b="0" dirty="0"/>
                        </a:p>
                      </a:txBody>
                      <a:tcP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6210393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2" name="Table 21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D31F995A-59C8-D9A2-4851-65BFE156D37E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2040980" y="2595230"/>
              <a:ext cx="9468000" cy="53600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2367000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3144398074"/>
                        </a:ext>
                      </a:extLst>
                    </a:gridCol>
                    <a:gridCol w="2367000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1164201929"/>
                        </a:ext>
                      </a:extLst>
                    </a:gridCol>
                    <a:gridCol w="2367000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293132523"/>
                        </a:ext>
                      </a:extLst>
                    </a:gridCol>
                    <a:gridCol w="2367000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1441339003"/>
                        </a:ext>
                      </a:extLst>
                    </a:gridCol>
                  </a:tblGrid>
                  <a:tr h="5360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257" t="-1124" r="-300771" b="-44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100515" t="-1124" r="-201546" b="-44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200000" t="-1124" r="-101028" b="-44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IN" sz="2800" b="0" dirty="0"/>
                        </a:p>
                      </a:txBody>
                      <a:tcP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176210393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3" name="Table 22">
                <a:extLst>
                  <a:ext uri="{FF2B5EF4-FFF2-40B4-BE49-F238E27FC236}">
                    <a16:creationId xmlns:a16="http://schemas.microsoft.com/office/drawing/2014/main" id="{C48C88A3-17C1-1992-F811-11175A2992A3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040980" y="3130941"/>
              <a:ext cx="9468000" cy="53600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2367000">
                      <a:extLst>
                        <a:ext uri="{9D8B030D-6E8A-4147-A177-3AD203B41FA5}">
                          <a16:colId xmlns:a16="http://schemas.microsoft.com/office/drawing/2014/main" val="3144398074"/>
                        </a:ext>
                      </a:extLst>
                    </a:gridCol>
                    <a:gridCol w="2367000">
                      <a:extLst>
                        <a:ext uri="{9D8B030D-6E8A-4147-A177-3AD203B41FA5}">
                          <a16:colId xmlns:a16="http://schemas.microsoft.com/office/drawing/2014/main" val="1164201929"/>
                        </a:ext>
                      </a:extLst>
                    </a:gridCol>
                    <a:gridCol w="2367000">
                      <a:extLst>
                        <a:ext uri="{9D8B030D-6E8A-4147-A177-3AD203B41FA5}">
                          <a16:colId xmlns:a16="http://schemas.microsoft.com/office/drawing/2014/main" val="293132523"/>
                        </a:ext>
                      </a:extLst>
                    </a:gridCol>
                    <a:gridCol w="2367000">
                      <a:extLst>
                        <a:ext uri="{9D8B030D-6E8A-4147-A177-3AD203B41FA5}">
                          <a16:colId xmlns:a16="http://schemas.microsoft.com/office/drawing/2014/main" val="1441339003"/>
                        </a:ext>
                      </a:extLst>
                    </a:gridCol>
                  </a:tblGrid>
                  <a:tr h="5360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IN" sz="2800" b="1" i="0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7030A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𝐓</m:t>
                                </m:r>
                              </m:oMath>
                            </m:oMathPara>
                          </a14:m>
                          <a:endParaRPr kumimoji="0" lang="en-IN" sz="28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7030A0"/>
                            </a:solidFill>
                            <a:effectLst/>
                            <a:uLnTx/>
                            <a:uFillTx/>
                            <a:latin typeface="Roboto Condensed"/>
                            <a:ea typeface="+mn-ea"/>
                            <a:cs typeface="+mn-cs"/>
                          </a:endParaRPr>
                        </a:p>
                      </a:txBody>
                      <a:tcP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kumimoji="0" lang="en-IN" sz="2800" b="0" i="0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206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F</m:t>
                                </m:r>
                              </m:oMath>
                            </m:oMathPara>
                          </a14:m>
                          <a:endParaRPr kumimoji="0" lang="en-IN" sz="2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Roboto Condensed"/>
                            <a:ea typeface="+mn-ea"/>
                            <a:cs typeface="+mn-cs"/>
                          </a:endParaRPr>
                        </a:p>
                      </a:txBody>
                      <a:tcP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kumimoji="0" lang="en-IN" sz="2800" b="0" i="0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206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T</m:t>
                                </m:r>
                              </m:oMath>
                            </m:oMathPara>
                          </a14:m>
                          <a:endParaRPr kumimoji="0" lang="en-IN" sz="2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Roboto Condensed"/>
                            <a:ea typeface="+mn-ea"/>
                            <a:cs typeface="+mn-cs"/>
                          </a:endParaRPr>
                        </a:p>
                      </a:txBody>
                      <a:tcP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IN" sz="2800" b="0" dirty="0"/>
                        </a:p>
                      </a:txBody>
                      <a:tcP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6210393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3" name="Table 2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C48C88A3-17C1-1992-F811-11175A2992A3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2040980" y="3130941"/>
              <a:ext cx="9468000" cy="53600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2367000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3144398074"/>
                        </a:ext>
                      </a:extLst>
                    </a:gridCol>
                    <a:gridCol w="2367000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1164201929"/>
                        </a:ext>
                      </a:extLst>
                    </a:gridCol>
                    <a:gridCol w="2367000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293132523"/>
                        </a:ext>
                      </a:extLst>
                    </a:gridCol>
                    <a:gridCol w="2367000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1441339003"/>
                        </a:ext>
                      </a:extLst>
                    </a:gridCol>
                  </a:tblGrid>
                  <a:tr h="5360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l="-257" t="-1124" r="-300771" b="-44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l="-100515" t="-1124" r="-201546" b="-44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l="-200000" t="-1124" r="-101028" b="-44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IN" sz="2800" b="0" dirty="0"/>
                        </a:p>
                      </a:txBody>
                      <a:tcP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176210393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4" name="Table 23">
                <a:extLst>
                  <a:ext uri="{FF2B5EF4-FFF2-40B4-BE49-F238E27FC236}">
                    <a16:creationId xmlns:a16="http://schemas.microsoft.com/office/drawing/2014/main" id="{058563BA-AB9B-15C4-74BF-CB86B34CC03F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040980" y="3666652"/>
              <a:ext cx="9468000" cy="53600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2367000">
                      <a:extLst>
                        <a:ext uri="{9D8B030D-6E8A-4147-A177-3AD203B41FA5}">
                          <a16:colId xmlns:a16="http://schemas.microsoft.com/office/drawing/2014/main" val="3144398074"/>
                        </a:ext>
                      </a:extLst>
                    </a:gridCol>
                    <a:gridCol w="2367000">
                      <a:extLst>
                        <a:ext uri="{9D8B030D-6E8A-4147-A177-3AD203B41FA5}">
                          <a16:colId xmlns:a16="http://schemas.microsoft.com/office/drawing/2014/main" val="1164201929"/>
                        </a:ext>
                      </a:extLst>
                    </a:gridCol>
                    <a:gridCol w="2367000">
                      <a:extLst>
                        <a:ext uri="{9D8B030D-6E8A-4147-A177-3AD203B41FA5}">
                          <a16:colId xmlns:a16="http://schemas.microsoft.com/office/drawing/2014/main" val="293132523"/>
                        </a:ext>
                      </a:extLst>
                    </a:gridCol>
                    <a:gridCol w="2367000">
                      <a:extLst>
                        <a:ext uri="{9D8B030D-6E8A-4147-A177-3AD203B41FA5}">
                          <a16:colId xmlns:a16="http://schemas.microsoft.com/office/drawing/2014/main" val="1441339003"/>
                        </a:ext>
                      </a:extLst>
                    </a:gridCol>
                  </a:tblGrid>
                  <a:tr h="5360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IN" sz="2800" b="1" i="0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7030A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𝐓</m:t>
                                </m:r>
                              </m:oMath>
                            </m:oMathPara>
                          </a14:m>
                          <a:endParaRPr kumimoji="0" lang="en-IN" sz="28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7030A0"/>
                            </a:solidFill>
                            <a:effectLst/>
                            <a:uLnTx/>
                            <a:uFillTx/>
                            <a:latin typeface="Roboto Condensed"/>
                            <a:ea typeface="+mn-ea"/>
                            <a:cs typeface="+mn-cs"/>
                          </a:endParaRPr>
                        </a:p>
                      </a:txBody>
                      <a:tcP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kumimoji="0" lang="en-IN" sz="2800" b="0" i="0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206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F</m:t>
                                </m:r>
                              </m:oMath>
                            </m:oMathPara>
                          </a14:m>
                          <a:endParaRPr kumimoji="0" lang="en-IN" sz="2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Roboto Condensed"/>
                            <a:ea typeface="+mn-ea"/>
                            <a:cs typeface="+mn-cs"/>
                          </a:endParaRPr>
                        </a:p>
                      </a:txBody>
                      <a:tcP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kumimoji="0" lang="en-IN" sz="2800" b="0" i="0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206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F</m:t>
                                </m:r>
                              </m:oMath>
                            </m:oMathPara>
                          </a14:m>
                          <a:endParaRPr kumimoji="0" lang="en-IN" sz="2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Roboto Condensed"/>
                            <a:ea typeface="+mn-ea"/>
                            <a:cs typeface="+mn-cs"/>
                          </a:endParaRPr>
                        </a:p>
                      </a:txBody>
                      <a:tcP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IN" sz="2800" b="0" dirty="0"/>
                        </a:p>
                      </a:txBody>
                      <a:tcP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6210393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4" name="Table 23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058563BA-AB9B-15C4-74BF-CB86B34CC03F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2040980" y="3666652"/>
              <a:ext cx="9468000" cy="53600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2367000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3144398074"/>
                        </a:ext>
                      </a:extLst>
                    </a:gridCol>
                    <a:gridCol w="2367000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1164201929"/>
                        </a:ext>
                      </a:extLst>
                    </a:gridCol>
                    <a:gridCol w="2367000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293132523"/>
                        </a:ext>
                      </a:extLst>
                    </a:gridCol>
                    <a:gridCol w="2367000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1441339003"/>
                        </a:ext>
                      </a:extLst>
                    </a:gridCol>
                  </a:tblGrid>
                  <a:tr h="5360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l="-257" t="-1124" r="-300771" b="-44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l="-100515" t="-1124" r="-201546" b="-44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l="-200000" t="-1124" r="-101028" b="-44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IN" sz="2800" b="0" dirty="0"/>
                        </a:p>
                      </a:txBody>
                      <a:tcP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176210393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5" name="Table 24">
                <a:extLst>
                  <a:ext uri="{FF2B5EF4-FFF2-40B4-BE49-F238E27FC236}">
                    <a16:creationId xmlns:a16="http://schemas.microsoft.com/office/drawing/2014/main" id="{CEB14B5E-43C2-8BF4-7222-B1A8E7E77130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040980" y="4202363"/>
              <a:ext cx="9468000" cy="53600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2367000">
                      <a:extLst>
                        <a:ext uri="{9D8B030D-6E8A-4147-A177-3AD203B41FA5}">
                          <a16:colId xmlns:a16="http://schemas.microsoft.com/office/drawing/2014/main" val="3144398074"/>
                        </a:ext>
                      </a:extLst>
                    </a:gridCol>
                    <a:gridCol w="2367000">
                      <a:extLst>
                        <a:ext uri="{9D8B030D-6E8A-4147-A177-3AD203B41FA5}">
                          <a16:colId xmlns:a16="http://schemas.microsoft.com/office/drawing/2014/main" val="1164201929"/>
                        </a:ext>
                      </a:extLst>
                    </a:gridCol>
                    <a:gridCol w="2367000">
                      <a:extLst>
                        <a:ext uri="{9D8B030D-6E8A-4147-A177-3AD203B41FA5}">
                          <a16:colId xmlns:a16="http://schemas.microsoft.com/office/drawing/2014/main" val="293132523"/>
                        </a:ext>
                      </a:extLst>
                    </a:gridCol>
                    <a:gridCol w="2367000">
                      <a:extLst>
                        <a:ext uri="{9D8B030D-6E8A-4147-A177-3AD203B41FA5}">
                          <a16:colId xmlns:a16="http://schemas.microsoft.com/office/drawing/2014/main" val="1441339003"/>
                        </a:ext>
                      </a:extLst>
                    </a:gridCol>
                  </a:tblGrid>
                  <a:tr h="5360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IN" sz="2800" b="1" i="0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70C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𝐅</m:t>
                                </m:r>
                              </m:oMath>
                            </m:oMathPara>
                          </a14:m>
                          <a:endParaRPr kumimoji="0" lang="en-IN" sz="28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Roboto Condensed"/>
                            <a:ea typeface="+mn-ea"/>
                            <a:cs typeface="+mn-cs"/>
                          </a:endParaRPr>
                        </a:p>
                      </a:txBody>
                      <a:tcP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kumimoji="0" lang="en-IN" sz="2800" b="0" i="0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206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T</m:t>
                                </m:r>
                              </m:oMath>
                            </m:oMathPara>
                          </a14:m>
                          <a:endParaRPr kumimoji="0" lang="en-IN" sz="2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Roboto Condensed"/>
                            <a:ea typeface="+mn-ea"/>
                            <a:cs typeface="+mn-cs"/>
                          </a:endParaRPr>
                        </a:p>
                      </a:txBody>
                      <a:tcP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kumimoji="0" lang="en-IN" sz="2800" b="0" i="0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206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T</m:t>
                                </m:r>
                              </m:oMath>
                            </m:oMathPara>
                          </a14:m>
                          <a:endParaRPr kumimoji="0" lang="en-IN" sz="2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Roboto Condensed"/>
                            <a:ea typeface="+mn-ea"/>
                            <a:cs typeface="+mn-cs"/>
                          </a:endParaRPr>
                        </a:p>
                      </a:txBody>
                      <a:tcP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IN" sz="2800" b="0" dirty="0"/>
                        </a:p>
                      </a:txBody>
                      <a:tcP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6210393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5" name="Table 24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CEB14B5E-43C2-8BF4-7222-B1A8E7E77130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2040980" y="4202363"/>
              <a:ext cx="9468000" cy="53600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2367000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3144398074"/>
                        </a:ext>
                      </a:extLst>
                    </a:gridCol>
                    <a:gridCol w="2367000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1164201929"/>
                        </a:ext>
                      </a:extLst>
                    </a:gridCol>
                    <a:gridCol w="2367000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293132523"/>
                        </a:ext>
                      </a:extLst>
                    </a:gridCol>
                    <a:gridCol w="2367000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1441339003"/>
                        </a:ext>
                      </a:extLst>
                    </a:gridCol>
                  </a:tblGrid>
                  <a:tr h="5360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8"/>
                          <a:stretch>
                            <a:fillRect l="-257" t="-1124" r="-300771" b="-44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8"/>
                          <a:stretch>
                            <a:fillRect l="-100515" t="-1124" r="-201546" b="-44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8"/>
                          <a:stretch>
                            <a:fillRect l="-200000" t="-1124" r="-101028" b="-44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IN" sz="2800" b="0" dirty="0"/>
                        </a:p>
                      </a:txBody>
                      <a:tcP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176210393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6" name="Table 25">
                <a:extLst>
                  <a:ext uri="{FF2B5EF4-FFF2-40B4-BE49-F238E27FC236}">
                    <a16:creationId xmlns:a16="http://schemas.microsoft.com/office/drawing/2014/main" id="{0BF68D44-AC7D-42EB-38D5-0C81257EDA9C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040980" y="4738074"/>
              <a:ext cx="9468000" cy="53600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2367000">
                      <a:extLst>
                        <a:ext uri="{9D8B030D-6E8A-4147-A177-3AD203B41FA5}">
                          <a16:colId xmlns:a16="http://schemas.microsoft.com/office/drawing/2014/main" val="3144398074"/>
                        </a:ext>
                      </a:extLst>
                    </a:gridCol>
                    <a:gridCol w="2367000">
                      <a:extLst>
                        <a:ext uri="{9D8B030D-6E8A-4147-A177-3AD203B41FA5}">
                          <a16:colId xmlns:a16="http://schemas.microsoft.com/office/drawing/2014/main" val="1164201929"/>
                        </a:ext>
                      </a:extLst>
                    </a:gridCol>
                    <a:gridCol w="2367000">
                      <a:extLst>
                        <a:ext uri="{9D8B030D-6E8A-4147-A177-3AD203B41FA5}">
                          <a16:colId xmlns:a16="http://schemas.microsoft.com/office/drawing/2014/main" val="293132523"/>
                        </a:ext>
                      </a:extLst>
                    </a:gridCol>
                    <a:gridCol w="2367000">
                      <a:extLst>
                        <a:ext uri="{9D8B030D-6E8A-4147-A177-3AD203B41FA5}">
                          <a16:colId xmlns:a16="http://schemas.microsoft.com/office/drawing/2014/main" val="1441339003"/>
                        </a:ext>
                      </a:extLst>
                    </a:gridCol>
                  </a:tblGrid>
                  <a:tr h="5360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IN" sz="2800" b="1" i="0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70C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𝐅</m:t>
                                </m:r>
                              </m:oMath>
                            </m:oMathPara>
                          </a14:m>
                          <a:endParaRPr kumimoji="0" lang="en-IN" sz="28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Roboto Condensed"/>
                            <a:ea typeface="+mn-ea"/>
                            <a:cs typeface="+mn-cs"/>
                          </a:endParaRPr>
                        </a:p>
                      </a:txBody>
                      <a:tcP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kumimoji="0" lang="en-IN" sz="2800" b="0" i="0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206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T</m:t>
                                </m:r>
                              </m:oMath>
                            </m:oMathPara>
                          </a14:m>
                          <a:endParaRPr kumimoji="0" lang="en-IN" sz="2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Roboto Condensed"/>
                            <a:ea typeface="+mn-ea"/>
                            <a:cs typeface="+mn-cs"/>
                          </a:endParaRPr>
                        </a:p>
                      </a:txBody>
                      <a:tcP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kumimoji="0" lang="en-IN" sz="2800" b="0" i="0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206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F</m:t>
                                </m:r>
                              </m:oMath>
                            </m:oMathPara>
                          </a14:m>
                          <a:endParaRPr kumimoji="0" lang="en-IN" sz="2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Roboto Condensed"/>
                            <a:ea typeface="+mn-ea"/>
                            <a:cs typeface="+mn-cs"/>
                          </a:endParaRPr>
                        </a:p>
                      </a:txBody>
                      <a:tcP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IN" sz="2800" b="0" dirty="0"/>
                        </a:p>
                      </a:txBody>
                      <a:tcP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6210393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6" name="Table 25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0BF68D44-AC7D-42EB-38D5-0C81257EDA9C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2040980" y="4738074"/>
              <a:ext cx="9468000" cy="53600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2367000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3144398074"/>
                        </a:ext>
                      </a:extLst>
                    </a:gridCol>
                    <a:gridCol w="2367000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1164201929"/>
                        </a:ext>
                      </a:extLst>
                    </a:gridCol>
                    <a:gridCol w="2367000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293132523"/>
                        </a:ext>
                      </a:extLst>
                    </a:gridCol>
                    <a:gridCol w="2367000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1441339003"/>
                        </a:ext>
                      </a:extLst>
                    </a:gridCol>
                  </a:tblGrid>
                  <a:tr h="5360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9"/>
                          <a:stretch>
                            <a:fillRect l="-257" t="-1124" r="-300771" b="-44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9"/>
                          <a:stretch>
                            <a:fillRect l="-100515" t="-1124" r="-201546" b="-44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9"/>
                          <a:stretch>
                            <a:fillRect l="-200000" t="-1124" r="-101028" b="-44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IN" sz="2800" b="0" dirty="0"/>
                        </a:p>
                      </a:txBody>
                      <a:tcP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176210393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7" name="Table 26">
                <a:extLst>
                  <a:ext uri="{FF2B5EF4-FFF2-40B4-BE49-F238E27FC236}">
                    <a16:creationId xmlns:a16="http://schemas.microsoft.com/office/drawing/2014/main" id="{BB084044-B82A-E05A-649E-5D86EFDB1CDF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040980" y="5273785"/>
              <a:ext cx="9468000" cy="53600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2367000">
                      <a:extLst>
                        <a:ext uri="{9D8B030D-6E8A-4147-A177-3AD203B41FA5}">
                          <a16:colId xmlns:a16="http://schemas.microsoft.com/office/drawing/2014/main" val="3144398074"/>
                        </a:ext>
                      </a:extLst>
                    </a:gridCol>
                    <a:gridCol w="2367000">
                      <a:extLst>
                        <a:ext uri="{9D8B030D-6E8A-4147-A177-3AD203B41FA5}">
                          <a16:colId xmlns:a16="http://schemas.microsoft.com/office/drawing/2014/main" val="1164201929"/>
                        </a:ext>
                      </a:extLst>
                    </a:gridCol>
                    <a:gridCol w="2367000">
                      <a:extLst>
                        <a:ext uri="{9D8B030D-6E8A-4147-A177-3AD203B41FA5}">
                          <a16:colId xmlns:a16="http://schemas.microsoft.com/office/drawing/2014/main" val="293132523"/>
                        </a:ext>
                      </a:extLst>
                    </a:gridCol>
                    <a:gridCol w="2367000">
                      <a:extLst>
                        <a:ext uri="{9D8B030D-6E8A-4147-A177-3AD203B41FA5}">
                          <a16:colId xmlns:a16="http://schemas.microsoft.com/office/drawing/2014/main" val="1441339003"/>
                        </a:ext>
                      </a:extLst>
                    </a:gridCol>
                  </a:tblGrid>
                  <a:tr h="5360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IN" sz="2800" b="1" i="0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70C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𝐅</m:t>
                                </m:r>
                              </m:oMath>
                            </m:oMathPara>
                          </a14:m>
                          <a:endParaRPr kumimoji="0" lang="en-IN" sz="28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Roboto Condensed"/>
                            <a:ea typeface="+mn-ea"/>
                            <a:cs typeface="+mn-cs"/>
                          </a:endParaRPr>
                        </a:p>
                      </a:txBody>
                      <a:tcP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kumimoji="0" lang="en-IN" sz="2800" b="0" i="0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206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F</m:t>
                                </m:r>
                              </m:oMath>
                            </m:oMathPara>
                          </a14:m>
                          <a:endParaRPr kumimoji="0" lang="en-IN" sz="2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Roboto Condensed"/>
                            <a:ea typeface="+mn-ea"/>
                            <a:cs typeface="+mn-cs"/>
                          </a:endParaRPr>
                        </a:p>
                      </a:txBody>
                      <a:tcP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kumimoji="0" lang="en-IN" sz="2800" b="0" i="0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206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T</m:t>
                                </m:r>
                              </m:oMath>
                            </m:oMathPara>
                          </a14:m>
                          <a:endParaRPr kumimoji="0" lang="en-IN" sz="2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Roboto Condensed"/>
                            <a:ea typeface="+mn-ea"/>
                            <a:cs typeface="+mn-cs"/>
                          </a:endParaRPr>
                        </a:p>
                      </a:txBody>
                      <a:tcP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IN" sz="2800" b="0" dirty="0"/>
                        </a:p>
                      </a:txBody>
                      <a:tcP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6210393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7" name="Table 26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BB084044-B82A-E05A-649E-5D86EFDB1CDF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2040980" y="5273785"/>
              <a:ext cx="9468000" cy="53600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2367000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3144398074"/>
                        </a:ext>
                      </a:extLst>
                    </a:gridCol>
                    <a:gridCol w="2367000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1164201929"/>
                        </a:ext>
                      </a:extLst>
                    </a:gridCol>
                    <a:gridCol w="2367000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293132523"/>
                        </a:ext>
                      </a:extLst>
                    </a:gridCol>
                    <a:gridCol w="2367000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1441339003"/>
                        </a:ext>
                      </a:extLst>
                    </a:gridCol>
                  </a:tblGrid>
                  <a:tr h="5360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10"/>
                          <a:stretch>
                            <a:fillRect l="-257" t="-1124" r="-300771" b="-44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10"/>
                          <a:stretch>
                            <a:fillRect l="-100515" t="-1124" r="-201546" b="-44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10"/>
                          <a:stretch>
                            <a:fillRect l="-200000" t="-1124" r="-101028" b="-44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IN" sz="2800" b="0" dirty="0"/>
                        </a:p>
                      </a:txBody>
                      <a:tcP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176210393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8" name="Table 27">
                <a:extLst>
                  <a:ext uri="{FF2B5EF4-FFF2-40B4-BE49-F238E27FC236}">
                    <a16:creationId xmlns:a16="http://schemas.microsoft.com/office/drawing/2014/main" id="{8D68A6AE-A9EA-15B3-9B86-A1D086E645B8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040980" y="5809496"/>
              <a:ext cx="9468000" cy="53600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2367000">
                      <a:extLst>
                        <a:ext uri="{9D8B030D-6E8A-4147-A177-3AD203B41FA5}">
                          <a16:colId xmlns:a16="http://schemas.microsoft.com/office/drawing/2014/main" val="3144398074"/>
                        </a:ext>
                      </a:extLst>
                    </a:gridCol>
                    <a:gridCol w="2367000">
                      <a:extLst>
                        <a:ext uri="{9D8B030D-6E8A-4147-A177-3AD203B41FA5}">
                          <a16:colId xmlns:a16="http://schemas.microsoft.com/office/drawing/2014/main" val="1164201929"/>
                        </a:ext>
                      </a:extLst>
                    </a:gridCol>
                    <a:gridCol w="2367000">
                      <a:extLst>
                        <a:ext uri="{9D8B030D-6E8A-4147-A177-3AD203B41FA5}">
                          <a16:colId xmlns:a16="http://schemas.microsoft.com/office/drawing/2014/main" val="293132523"/>
                        </a:ext>
                      </a:extLst>
                    </a:gridCol>
                    <a:gridCol w="2367000">
                      <a:extLst>
                        <a:ext uri="{9D8B030D-6E8A-4147-A177-3AD203B41FA5}">
                          <a16:colId xmlns:a16="http://schemas.microsoft.com/office/drawing/2014/main" val="1441339003"/>
                        </a:ext>
                      </a:extLst>
                    </a:gridCol>
                  </a:tblGrid>
                  <a:tr h="5360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IN" sz="2800" b="1" i="0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70C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𝐅</m:t>
                                </m:r>
                              </m:oMath>
                            </m:oMathPara>
                          </a14:m>
                          <a:endParaRPr kumimoji="0" lang="en-IN" sz="28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Roboto Condensed"/>
                            <a:ea typeface="+mn-ea"/>
                            <a:cs typeface="+mn-cs"/>
                          </a:endParaRPr>
                        </a:p>
                      </a:txBody>
                      <a:tcP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kumimoji="0" lang="en-IN" sz="2800" b="0" i="0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206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F</m:t>
                                </m:r>
                              </m:oMath>
                            </m:oMathPara>
                          </a14:m>
                          <a:endParaRPr kumimoji="0" lang="en-IN" sz="2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Roboto Condensed"/>
                            <a:ea typeface="+mn-ea"/>
                            <a:cs typeface="+mn-cs"/>
                          </a:endParaRPr>
                        </a:p>
                      </a:txBody>
                      <a:tcP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kumimoji="0" lang="en-IN" sz="2800" b="0" i="0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206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F</m:t>
                                </m:r>
                              </m:oMath>
                            </m:oMathPara>
                          </a14:m>
                          <a:endParaRPr kumimoji="0" lang="en-IN" sz="2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Roboto Condensed"/>
                            <a:ea typeface="+mn-ea"/>
                            <a:cs typeface="+mn-cs"/>
                          </a:endParaRPr>
                        </a:p>
                      </a:txBody>
                      <a:tcP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IN" sz="2800" b="0" dirty="0"/>
                        </a:p>
                      </a:txBody>
                      <a:tcP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6210393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8" name="Table 27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8D68A6AE-A9EA-15B3-9B86-A1D086E645B8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2040980" y="5809496"/>
              <a:ext cx="9468000" cy="53600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2367000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3144398074"/>
                        </a:ext>
                      </a:extLst>
                    </a:gridCol>
                    <a:gridCol w="2367000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1164201929"/>
                        </a:ext>
                      </a:extLst>
                    </a:gridCol>
                    <a:gridCol w="2367000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293132523"/>
                        </a:ext>
                      </a:extLst>
                    </a:gridCol>
                    <a:gridCol w="2367000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1441339003"/>
                        </a:ext>
                      </a:extLst>
                    </a:gridCol>
                  </a:tblGrid>
                  <a:tr h="5360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l="-257" t="-2273" r="-300771" b="-56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l="-100515" t="-2273" r="-201546" b="-56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11"/>
                          <a:stretch>
                            <a:fillRect l="-200000" t="-2273" r="-101028" b="-56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IN" sz="2800" b="0" dirty="0"/>
                        </a:p>
                      </a:txBody>
                      <a:tcP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176210393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74EC021-32A0-69D7-57A6-D9C8407FB97C}"/>
                  </a:ext>
                </a:extLst>
              </p:cNvPr>
              <p:cNvSpPr txBox="1"/>
              <p:nvPr/>
            </p:nvSpPr>
            <p:spPr>
              <a:xfrm>
                <a:off x="9155901" y="2049140"/>
                <a:ext cx="234461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0" lang="en-IN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T</m:t>
                      </m:r>
                    </m:oMath>
                  </m:oMathPara>
                </a14:m>
                <a:endParaRPr kumimoji="0" lang="en-IN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574EC021-32A0-69D7-57A6-D9C8407FB9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5901" y="2049140"/>
                <a:ext cx="2344614" cy="523220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983A1FF-EAB9-FD71-2588-BF15639E5638}"/>
                  </a:ext>
                </a:extLst>
              </p:cNvPr>
              <p:cNvSpPr txBox="1"/>
              <p:nvPr/>
            </p:nvSpPr>
            <p:spPr>
              <a:xfrm>
                <a:off x="9155901" y="2580827"/>
                <a:ext cx="234461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T</m:t>
                      </m:r>
                    </m:oMath>
                  </m:oMathPara>
                </a14:m>
                <a:endParaRPr kumimoji="0" lang="en-IN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8983A1FF-EAB9-FD71-2588-BF15639E56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5901" y="2580827"/>
                <a:ext cx="2344614" cy="523220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105705A-1BB5-F4C4-1ACB-F50576F3D490}"/>
                  </a:ext>
                </a:extLst>
              </p:cNvPr>
              <p:cNvSpPr txBox="1"/>
              <p:nvPr/>
            </p:nvSpPr>
            <p:spPr>
              <a:xfrm>
                <a:off x="9164366" y="3123093"/>
                <a:ext cx="234461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T</m:t>
                      </m:r>
                    </m:oMath>
                  </m:oMathPara>
                </a14:m>
                <a:endParaRPr kumimoji="0" lang="en-IN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F105705A-1BB5-F4C4-1ACB-F50576F3D4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4366" y="3123093"/>
                <a:ext cx="2344614" cy="523220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48F48161-AADB-D944-9767-DE19E4D4BF9A}"/>
                  </a:ext>
                </a:extLst>
              </p:cNvPr>
              <p:cNvSpPr txBox="1"/>
              <p:nvPr/>
            </p:nvSpPr>
            <p:spPr>
              <a:xfrm>
                <a:off x="9164366" y="3654780"/>
                <a:ext cx="234461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T</m:t>
                      </m:r>
                    </m:oMath>
                  </m:oMathPara>
                </a14:m>
                <a:endParaRPr kumimoji="0" lang="en-IN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48F48161-AADB-D944-9767-DE19E4D4BF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4366" y="3654780"/>
                <a:ext cx="2344614" cy="523220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93BFD6D-A0C9-8395-7FFB-BBBD823CF96C}"/>
                  </a:ext>
                </a:extLst>
              </p:cNvPr>
              <p:cNvSpPr txBox="1"/>
              <p:nvPr/>
            </p:nvSpPr>
            <p:spPr>
              <a:xfrm>
                <a:off x="9164366" y="4222991"/>
                <a:ext cx="234461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T</m:t>
                      </m:r>
                    </m:oMath>
                  </m:oMathPara>
                </a14:m>
                <a:endParaRPr kumimoji="0" lang="en-IN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D93BFD6D-A0C9-8395-7FFB-BBBD823CF9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4366" y="4222991"/>
                <a:ext cx="2344614" cy="523220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6D7D14A-ECBB-81AC-0120-AD914F87D085}"/>
                  </a:ext>
                </a:extLst>
              </p:cNvPr>
              <p:cNvSpPr txBox="1"/>
              <p:nvPr/>
            </p:nvSpPr>
            <p:spPr>
              <a:xfrm>
                <a:off x="9164366" y="4754678"/>
                <a:ext cx="234461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T</m:t>
                      </m:r>
                    </m:oMath>
                  </m:oMathPara>
                </a14:m>
                <a:endParaRPr kumimoji="0" lang="en-IN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76D7D14A-ECBB-81AC-0120-AD914F87D0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4366" y="4754678"/>
                <a:ext cx="2344614" cy="523220"/>
              </a:xfrm>
              <a:prstGeom prst="rect">
                <a:avLst/>
              </a:prstGeom>
              <a:blipFill rotWithShape="0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16C38888-18D4-A18F-867C-02BE2D90ADE4}"/>
                  </a:ext>
                </a:extLst>
              </p:cNvPr>
              <p:cNvSpPr txBox="1"/>
              <p:nvPr/>
            </p:nvSpPr>
            <p:spPr>
              <a:xfrm>
                <a:off x="9172831" y="5296944"/>
                <a:ext cx="234461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T</m:t>
                      </m:r>
                    </m:oMath>
                  </m:oMathPara>
                </a14:m>
                <a:endParaRPr kumimoji="0" lang="en-IN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16C38888-18D4-A18F-867C-02BE2D90AD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2831" y="5296944"/>
                <a:ext cx="2344614" cy="523220"/>
              </a:xfrm>
              <a:prstGeom prst="rect">
                <a:avLst/>
              </a:prstGeom>
              <a:blipFill rotWithShape="0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79EBEE9-0A22-C2E0-20CC-CC18BBF17A59}"/>
                  </a:ext>
                </a:extLst>
              </p:cNvPr>
              <p:cNvSpPr txBox="1"/>
              <p:nvPr/>
            </p:nvSpPr>
            <p:spPr>
              <a:xfrm>
                <a:off x="9172831" y="5828631"/>
                <a:ext cx="234461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0" lang="en-IN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F</m:t>
                      </m:r>
                    </m:oMath>
                  </m:oMathPara>
                </a14:m>
                <a:endParaRPr kumimoji="0" lang="en-IN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379EBEE9-0A22-C2E0-20CC-CC18BBF17A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2831" y="5828631"/>
                <a:ext cx="2344614" cy="523220"/>
              </a:xfrm>
              <a:prstGeom prst="rect">
                <a:avLst/>
              </a:prstGeom>
              <a:blipFill rotWithShape="0"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Rectangle: Rounded Corners 1">
            <a:extLst>
              <a:ext uri="{FF2B5EF4-FFF2-40B4-BE49-F238E27FC236}">
                <a16:creationId xmlns:a16="http://schemas.microsoft.com/office/drawing/2014/main" id="{37ECEFE3-BA94-0D35-40A6-F35BEFE5FF07}"/>
              </a:ext>
            </a:extLst>
          </p:cNvPr>
          <p:cNvSpPr/>
          <p:nvPr/>
        </p:nvSpPr>
        <p:spPr>
          <a:xfrm>
            <a:off x="2037089" y="5807807"/>
            <a:ext cx="7106455" cy="52322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88863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5" grpId="0" animBg="1"/>
      <p:bldP spid="6" grpId="0" animBg="1"/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37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49" y="1709738"/>
            <a:ext cx="11165709" cy="2852737"/>
          </a:xfrm>
        </p:spPr>
        <p:txBody>
          <a:bodyPr/>
          <a:lstStyle/>
          <a:p>
            <a:r>
              <a:rPr lang="en-IN" dirty="0"/>
              <a:t>Method 2.3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F66629-F349-43A0-B5A5-A51D2BBB74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Negation</a:t>
            </a:r>
          </a:p>
        </p:txBody>
      </p:sp>
    </p:spTree>
    <p:extLst>
      <p:ext uri="{BB962C8B-B14F-4D97-AF65-F5344CB8AC3E}">
        <p14:creationId xmlns:p14="http://schemas.microsoft.com/office/powerpoint/2010/main" val="5225992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E988DA4-0944-4E8D-969E-D57D8844DC17}"/>
              </a:ext>
            </a:extLst>
          </p:cNvPr>
          <p:cNvCxnSpPr>
            <a:cxnSpLocks/>
            <a:endCxn id="15" idx="0"/>
          </p:cNvCxnSpPr>
          <p:nvPr/>
        </p:nvCxnSpPr>
        <p:spPr>
          <a:xfrm>
            <a:off x="1191446" y="0"/>
            <a:ext cx="0" cy="511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854CD797-DE29-41C7-B2F5-D10F1D62CC82}"/>
              </a:ext>
            </a:extLst>
          </p:cNvPr>
          <p:cNvSpPr/>
          <p:nvPr/>
        </p:nvSpPr>
        <p:spPr>
          <a:xfrm>
            <a:off x="954165" y="511456"/>
            <a:ext cx="474562" cy="474562"/>
          </a:xfrm>
          <a:prstGeom prst="ellips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ym typeface="Wingdings 2" panose="05020102010507070707" pitchFamily="18" charset="2"/>
              </a:rPr>
              <a:t></a:t>
            </a:r>
            <a:endParaRPr lang="en-US" sz="28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CA37DD2-AB22-447A-B018-EB2E669A682A}"/>
              </a:ext>
            </a:extLst>
          </p:cNvPr>
          <p:cNvSpPr txBox="1"/>
          <p:nvPr/>
        </p:nvSpPr>
        <p:spPr>
          <a:xfrm>
            <a:off x="1527893" y="548682"/>
            <a:ext cx="11753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Looping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F59A2A3-AF1C-4060-BA07-51DF9E55FE5F}"/>
              </a:ext>
            </a:extLst>
          </p:cNvPr>
          <p:cNvCxnSpPr>
            <a:cxnSpLocks/>
          </p:cNvCxnSpPr>
          <p:nvPr/>
        </p:nvCxnSpPr>
        <p:spPr>
          <a:xfrm>
            <a:off x="1191446" y="986018"/>
            <a:ext cx="0" cy="43200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73DE0D8-BF47-4896-BF8F-200F546123CB}"/>
              </a:ext>
            </a:extLst>
          </p:cNvPr>
          <p:cNvSpPr txBox="1"/>
          <p:nvPr/>
        </p:nvSpPr>
        <p:spPr>
          <a:xfrm>
            <a:off x="1458964" y="560256"/>
            <a:ext cx="8027935" cy="62016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Outline of Unit 2.2 - Continue</a:t>
            </a:r>
          </a:p>
          <a:p>
            <a:pPr marL="914400" lvl="1" indent="-45720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GB" sz="2400" dirty="0">
                <a:solidFill>
                  <a:srgbClr val="002060"/>
                </a:solidFill>
              </a:rPr>
              <a:t>Examples on Precedence Rule</a:t>
            </a:r>
          </a:p>
          <a:p>
            <a:pPr marL="914400" lvl="1" indent="-45720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GB" sz="2400" dirty="0">
                <a:solidFill>
                  <a:srgbClr val="002060"/>
                </a:solidFill>
              </a:rPr>
              <a:t>Examples on Well-formed Formulas</a:t>
            </a:r>
          </a:p>
          <a:p>
            <a:pPr marL="914400" lvl="1" indent="-45720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GB" sz="2400" dirty="0">
                <a:solidFill>
                  <a:srgbClr val="002060"/>
                </a:solidFill>
              </a:rPr>
              <a:t>Examples on Tautologies</a:t>
            </a:r>
          </a:p>
          <a:p>
            <a:pPr marL="914400" lvl="1" indent="-45720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GB" sz="2400" dirty="0">
                <a:solidFill>
                  <a:srgbClr val="002060"/>
                </a:solidFill>
              </a:rPr>
              <a:t>Examples on Equivalence of Formulas</a:t>
            </a:r>
          </a:p>
          <a:p>
            <a:pPr marL="914400" lvl="1" indent="-45720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GB" sz="2400" dirty="0">
                <a:solidFill>
                  <a:srgbClr val="002060"/>
                </a:solidFill>
              </a:rPr>
              <a:t>Examples on Normal Forms</a:t>
            </a:r>
          </a:p>
          <a:p>
            <a:pPr marL="1371600" lvl="2" indent="-45720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GB" sz="2400" dirty="0">
                <a:solidFill>
                  <a:srgbClr val="002060"/>
                </a:solidFill>
              </a:rPr>
              <a:t>Examples on Disjunctive Normal Form</a:t>
            </a:r>
          </a:p>
          <a:p>
            <a:pPr marL="1371600" lvl="2" indent="-45720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GB" sz="2400" dirty="0">
                <a:solidFill>
                  <a:srgbClr val="002060"/>
                </a:solidFill>
              </a:rPr>
              <a:t>Examples on Conjunctive Normal Form</a:t>
            </a:r>
          </a:p>
          <a:p>
            <a:pPr marL="1371600" lvl="2" indent="-45720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GB" sz="2400" dirty="0">
                <a:solidFill>
                  <a:srgbClr val="002060"/>
                </a:solidFill>
              </a:rPr>
              <a:t>Examples on Principal Disjunctive Normal Form</a:t>
            </a:r>
          </a:p>
          <a:p>
            <a:pPr marL="1371600" lvl="2" indent="-45720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GB" sz="2400" dirty="0">
                <a:solidFill>
                  <a:srgbClr val="002060"/>
                </a:solidFill>
              </a:rPr>
              <a:t>Examples on Principal Conjunctive Normal Form</a:t>
            </a:r>
          </a:p>
        </p:txBody>
      </p:sp>
    </p:spTree>
    <p:extLst>
      <p:ext uri="{BB962C8B-B14F-4D97-AF65-F5344CB8AC3E}">
        <p14:creationId xmlns:p14="http://schemas.microsoft.com/office/powerpoint/2010/main" val="2574904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/>
      <p:bldP spid="18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FA00D5-A286-E9F1-8A72-C96002079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Negation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A9E1F8-7887-8DEF-7E3A-BCDEEBFA8AA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lnSpc>
                    <a:spcPct val="150000"/>
                  </a:lnSpc>
                  <a:buClr>
                    <a:srgbClr val="B84742"/>
                  </a:buClr>
                  <a:defRPr/>
                </a:pPr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𝐩</m:t>
                    </m:r>
                  </m:oMath>
                </a14:m>
                <a:r>
                  <a:rPr lang="en-US" dirty="0"/>
                  <a:t> is a propositional variable then </a:t>
                </a:r>
                <a:r>
                  <a:rPr lang="en-US" b="1" dirty="0">
                    <a:solidFill>
                      <a:srgbClr val="FF0000"/>
                    </a:solidFill>
                  </a:rPr>
                  <a:t>not </a:t>
                </a:r>
                <a14:m>
                  <m:oMath xmlns:m="http://schemas.openxmlformats.org/officeDocument/2006/math">
                    <m:r>
                      <a:rPr lang="en-US" b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𝐩</m:t>
                    </m:r>
                  </m:oMath>
                </a14:m>
                <a:r>
                  <a:rPr lang="en-US" dirty="0"/>
                  <a:t> is known as negation of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𝐩</m:t>
                    </m:r>
                  </m:oMath>
                </a14:m>
                <a:r>
                  <a:rPr lang="en-US" dirty="0"/>
                  <a:t>.</a:t>
                </a:r>
              </a:p>
              <a:p>
                <a:pPr lvl="0">
                  <a:lnSpc>
                    <a:spcPct val="150000"/>
                  </a:lnSpc>
                </a:pPr>
                <a:r>
                  <a:rPr lang="en-US" dirty="0"/>
                  <a:t>It is denoted by </a:t>
                </a:r>
                <a14:m>
                  <m:oMath xmlns:m="http://schemas.openxmlformats.org/officeDocument/2006/math">
                    <m:r>
                      <a:rPr lang="en-US" b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¬</m:t>
                    </m:r>
                    <m:r>
                      <a:rPr lang="en-IN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𝐩</m:t>
                    </m:r>
                    <m:r>
                      <m:rPr>
                        <m:nor/>
                      </m:rPr>
                      <a:rPr lang="en-US" b="1">
                        <a:solidFill>
                          <a:srgbClr val="FF0000"/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n-US" b="1" i="0" smtClean="0">
                        <a:solidFill>
                          <a:srgbClr val="FF0000"/>
                        </a:solidFill>
                      </a:rPr>
                      <m:t>  </m:t>
                    </m:r>
                    <m:r>
                      <m:rPr>
                        <m:nor/>
                      </m:rPr>
                      <a:rPr lang="en-US" b="1" smtClean="0">
                        <a:solidFill>
                          <a:srgbClr val="FF0000"/>
                        </a:solidFill>
                      </a:rPr>
                      <m:t>or</m:t>
                    </m:r>
                    <m:r>
                      <m:rPr>
                        <m:nor/>
                      </m:rPr>
                      <a:rPr lang="en-US" b="1" i="0" smtClean="0">
                        <a:solidFill>
                          <a:srgbClr val="FF0000"/>
                        </a:solidFill>
                      </a:rPr>
                      <m:t>  </m:t>
                    </m:r>
                    <m:r>
                      <m:rPr>
                        <m:nor/>
                      </m:rPr>
                      <a:rPr lang="en-US" b="1"/>
                      <m:t> </m:t>
                    </m:r>
                    <m:r>
                      <a:rPr lang="en-US" b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~</m:t>
                    </m:r>
                    <m:r>
                      <a:rPr lang="en-IN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𝐩</m:t>
                    </m:r>
                    <m:r>
                      <a:rPr lang="en-US" b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/>
                  <a:t>and read as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i="0" dirty="0">
                    <a:latin typeface="+mj-lt"/>
                  </a:rPr>
                  <a:t>negation of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𝐩</m:t>
                    </m:r>
                  </m:oMath>
                </a14:m>
                <a:r>
                  <a:rPr lang="en-US" dirty="0"/>
                  <a:t>.</a:t>
                </a:r>
                <a:endParaRPr lang="en-IN" dirty="0"/>
              </a:p>
              <a:p>
                <a:pPr lvl="0">
                  <a:lnSpc>
                    <a:spcPct val="150000"/>
                  </a:lnSpc>
                </a:pPr>
                <a:r>
                  <a:rPr lang="en-US" dirty="0"/>
                  <a:t>Negation of proposition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𝐩</m:t>
                    </m:r>
                  </m:oMath>
                </a14:m>
                <a:r>
                  <a:rPr lang="en-US" dirty="0"/>
                  <a:t> can be formed by writing following lines before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𝐩</m:t>
                    </m:r>
                  </m:oMath>
                </a14:m>
                <a:r>
                  <a:rPr lang="en-US" i="0" dirty="0">
                    <a:latin typeface="+mj-lt"/>
                  </a:rPr>
                  <a:t>.</a:t>
                </a:r>
                <a:endParaRPr lang="en-IN" dirty="0"/>
              </a:p>
              <a:p>
                <a:pPr lvl="1">
                  <a:lnSpc>
                    <a:spcPct val="150000"/>
                  </a:lnSpc>
                </a:pPr>
                <a:r>
                  <a:rPr lang="en-US" i="0" dirty="0">
                    <a:latin typeface="+mj-lt"/>
                  </a:rPr>
                  <a:t>It is </a:t>
                </a:r>
                <a:r>
                  <a:rPr lang="en-US" b="1" i="0" dirty="0">
                    <a:solidFill>
                      <a:srgbClr val="FF0000"/>
                    </a:solidFill>
                    <a:latin typeface="+mj-lt"/>
                  </a:rPr>
                  <a:t>not</a:t>
                </a:r>
                <a:r>
                  <a:rPr lang="en-US" i="0" dirty="0">
                    <a:latin typeface="+mj-lt"/>
                  </a:rPr>
                  <a:t> the case that… </a:t>
                </a:r>
                <a:r>
                  <a:rPr lang="en-US" dirty="0"/>
                  <a:t>      </a:t>
                </a:r>
                <a:endParaRPr lang="en-IN" dirty="0"/>
              </a:p>
              <a:p>
                <a:pPr lvl="1">
                  <a:lnSpc>
                    <a:spcPct val="150000"/>
                  </a:lnSpc>
                </a:pPr>
                <a:r>
                  <a:rPr lang="en-US" i="0" dirty="0">
                    <a:latin typeface="+mj-lt"/>
                  </a:rPr>
                  <a:t>It is </a:t>
                </a:r>
                <a:r>
                  <a:rPr lang="en-US" b="1" i="0" dirty="0">
                    <a:solidFill>
                      <a:srgbClr val="FF0000"/>
                    </a:solidFill>
                    <a:latin typeface="+mj-lt"/>
                  </a:rPr>
                  <a:t>false</a:t>
                </a:r>
                <a:r>
                  <a:rPr lang="en-US" i="0" dirty="0">
                    <a:latin typeface="+mj-lt"/>
                  </a:rPr>
                  <a:t> that... 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A2A9E1F8-7887-8DEF-7E3A-BCDEEBFA8A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38460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FA00D5-A286-E9F1-8A72-C96002079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Negation</a:t>
            </a:r>
            <a:r>
              <a:rPr lang="en-IN" dirty="0"/>
              <a:t> (</a:t>
            </a:r>
            <a:r>
              <a:rPr lang="en-IN" dirty="0">
                <a:solidFill>
                  <a:srgbClr val="FF0000"/>
                </a:solidFill>
              </a:rPr>
              <a:t>Cont’d</a:t>
            </a:r>
            <a:r>
              <a:rPr lang="en-IN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A9E1F8-7887-8DEF-7E3A-BCDEEBFA8AA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lnSpc>
                    <a:spcPct val="150000"/>
                  </a:lnSpc>
                </a:pPr>
                <a:r>
                  <a:rPr lang="en-US" b="1" dirty="0">
                    <a:latin typeface="+mj-lt"/>
                    <a:cs typeface="Shruti" panose="020B0502040204020203" pitchFamily="34" charset="0"/>
                  </a:rPr>
                  <a:t>Example:</a:t>
                </a:r>
              </a:p>
              <a:p>
                <a:pPr lvl="1">
                  <a:lnSpc>
                    <a:spcPct val="150000"/>
                  </a:lnSpc>
                  <a:buClr>
                    <a:srgbClr val="B84742"/>
                  </a:buClr>
                  <a:defRPr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q</m:t>
                    </m:r>
                    <m:r>
                      <a:rPr lang="en-IN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en-IN" dirty="0"/>
                  <a:t>Michael’s PC have 16 GB of RAM.</a:t>
                </a:r>
              </a:p>
              <a:p>
                <a:pPr marL="0" indent="0">
                  <a:lnSpc>
                    <a:spcPct val="150000"/>
                  </a:lnSpc>
                  <a:buClr>
                    <a:srgbClr val="B84742"/>
                  </a:buClr>
                  <a:buNone/>
                  <a:defRPr/>
                </a:pPr>
                <a:r>
                  <a:rPr lang="en-IN" dirty="0">
                    <a:ea typeface="Cambria Math" panose="02040503050406030204" pitchFamily="18" charset="0"/>
                  </a:rPr>
                  <a:t>          </a:t>
                </a:r>
                <a14:m>
                  <m:oMath xmlns:m="http://schemas.openxmlformats.org/officeDocument/2006/math">
                    <m:r>
                      <a:rPr lang="en-US" b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¬</m:t>
                    </m:r>
                    <m:r>
                      <a:rPr lang="en-IN" b="1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q</m:t>
                    </m:r>
                    <m:r>
                      <a:rPr lang="en-IN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:</m:t>
                    </m:r>
                    <m:r>
                      <a:rPr lang="en-IN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dirty="0"/>
                  <a:t>Michael’s PC </a:t>
                </a:r>
                <a:r>
                  <a:rPr lang="en-IN" b="1" dirty="0">
                    <a:solidFill>
                      <a:srgbClr val="FF0000"/>
                    </a:solidFill>
                  </a:rPr>
                  <a:t>does not </a:t>
                </a:r>
                <a:r>
                  <a:rPr lang="en-IN" dirty="0"/>
                  <a:t>have 16 GB of RAM.</a:t>
                </a:r>
              </a:p>
              <a:p>
                <a:pPr marL="457200" lvl="1" indent="0">
                  <a:lnSpc>
                    <a:spcPct val="150000"/>
                  </a:lnSpc>
                  <a:buClr>
                    <a:srgbClr val="B84742"/>
                  </a:buClr>
                  <a:buNone/>
                  <a:defRPr/>
                </a:pPr>
                <a:r>
                  <a:rPr lang="en-IN" b="1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                                    </a:t>
                </a:r>
                <a:r>
                  <a:rPr lang="en-IN" dirty="0"/>
                  <a:t>OR</a:t>
                </a:r>
              </a:p>
              <a:p>
                <a:pPr marL="457200" lvl="1" indent="0">
                  <a:lnSpc>
                    <a:spcPct val="150000"/>
                  </a:lnSpc>
                  <a:buClr>
                    <a:srgbClr val="B84742"/>
                  </a:buClr>
                  <a:buNone/>
                  <a:defRPr/>
                </a:pPr>
                <a:r>
                  <a:rPr lang="en-IN" b="1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     </a:t>
                </a:r>
                <a14:m>
                  <m:oMath xmlns:m="http://schemas.openxmlformats.org/officeDocument/2006/math">
                    <m:r>
                      <a:rPr lang="en-US" b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¬</m:t>
                    </m:r>
                    <m:r>
                      <a:rPr lang="en-IN" b="1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q</m:t>
                    </m:r>
                    <m:r>
                      <a:rPr lang="en-IN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IN" dirty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IN" dirty="0"/>
                  <a:t> It is </a:t>
                </a:r>
                <a:r>
                  <a:rPr lang="en-IN" b="1" dirty="0">
                    <a:solidFill>
                      <a:srgbClr val="FF0000"/>
                    </a:solidFill>
                  </a:rPr>
                  <a:t>not</a:t>
                </a:r>
                <a:r>
                  <a:rPr lang="en-IN" dirty="0"/>
                  <a:t> the case that Michael’s PC have 16 GB of RAM.</a:t>
                </a:r>
                <a:r>
                  <a:rPr lang="en-GB" b="1" dirty="0">
                    <a:latin typeface="Roboto Condensed (Body)"/>
                    <a:cs typeface="Shruti" panose="020B0502040204020203" pitchFamily="34" charset="0"/>
                  </a:rPr>
                  <a:t>   </a:t>
                </a:r>
                <a:endParaRPr lang="en-IN" b="1" dirty="0">
                  <a:latin typeface="Roboto Condensed (Body)"/>
                  <a:cs typeface="Shrut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A2A9E1F8-7887-8DEF-7E3A-BCDEEBFA8A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51893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EE86C721-A521-97DA-1254-291F49F1EC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5590565"/>
          </a:xfrm>
        </p:spPr>
        <p:txBody>
          <a:bodyPr/>
          <a:lstStyle/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endParaRPr lang="en-US" dirty="0"/>
          </a:p>
          <a:p>
            <a:pPr marL="0" indent="0">
              <a:lnSpc>
                <a:spcPct val="150000"/>
              </a:lnSpc>
              <a:buNone/>
            </a:pPr>
            <a:endParaRPr lang="en-US" dirty="0"/>
          </a:p>
          <a:p>
            <a:pPr>
              <a:lnSpc>
                <a:spcPct val="150000"/>
              </a:lnSpc>
            </a:pPr>
            <a:endParaRPr lang="en-US" dirty="0"/>
          </a:p>
          <a:p>
            <a:pPr marL="0" lvl="0" indent="0">
              <a:buNone/>
            </a:pPr>
            <a:endParaRPr lang="en-IN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4F9A10-44D4-04DC-0B2A-35B4CE4B4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Negation</a:t>
            </a:r>
            <a:r>
              <a:rPr lang="en-IN" dirty="0"/>
              <a:t> (</a:t>
            </a:r>
            <a:r>
              <a:rPr lang="en-IN" dirty="0">
                <a:solidFill>
                  <a:srgbClr val="FF0000"/>
                </a:solidFill>
              </a:rPr>
              <a:t>Cont’d</a:t>
            </a:r>
            <a:r>
              <a:rPr lang="en-IN" dirty="0"/>
              <a:t>)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EEE298B-3BF5-F05D-1A89-F8F8ABF2F57D}"/>
              </a:ext>
            </a:extLst>
          </p:cNvPr>
          <p:cNvSpPr/>
          <p:nvPr/>
        </p:nvSpPr>
        <p:spPr>
          <a:xfrm>
            <a:off x="3654412" y="1159426"/>
            <a:ext cx="4707268" cy="669851"/>
          </a:xfrm>
          <a:prstGeom prst="roundRect">
            <a:avLst>
              <a:gd name="adj" fmla="val 24585"/>
            </a:avLst>
          </a:prstGeom>
          <a:gradFill flip="none" rotWithShape="1">
            <a:gsLst>
              <a:gs pos="0">
                <a:srgbClr val="FFC000">
                  <a:tint val="66000"/>
                  <a:satMod val="160000"/>
                </a:srgbClr>
              </a:gs>
              <a:gs pos="50000">
                <a:srgbClr val="FFC000">
                  <a:tint val="44500"/>
                  <a:satMod val="160000"/>
                </a:srgbClr>
              </a:gs>
              <a:gs pos="100000">
                <a:srgbClr val="FFC000">
                  <a:tint val="23500"/>
                  <a:satMod val="160000"/>
                </a:srgbClr>
              </a:gs>
            </a:gsLst>
            <a:lin ang="18900000" scaled="1"/>
            <a:tileRect/>
          </a:gradFill>
          <a:ln w="19050"/>
          <a:effectLst>
            <a:outerShdw blurRad="76200" dist="12700" dir="8100000" sy="-23000" kx="8004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002060"/>
                </a:solidFill>
              </a:rPr>
              <a:t>Truth Table of Negation</a:t>
            </a:r>
            <a:endParaRPr lang="en-IN" sz="2800" dirty="0">
              <a:solidFill>
                <a:srgbClr val="002060"/>
              </a:solidFill>
            </a:endParaRPr>
          </a:p>
        </p:txBody>
      </p:sp>
      <p:graphicFrame>
        <p:nvGraphicFramePr>
          <p:cNvPr id="6" name="Table 2">
            <a:extLst>
              <a:ext uri="{FF2B5EF4-FFF2-40B4-BE49-F238E27FC236}">
                <a16:creationId xmlns:a16="http://schemas.microsoft.com/office/drawing/2014/main" id="{A77B8707-9F72-7049-424A-95D52C91C3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8738388"/>
              </p:ext>
            </p:extLst>
          </p:nvPr>
        </p:nvGraphicFramePr>
        <p:xfrm>
          <a:off x="3654412" y="1991956"/>
          <a:ext cx="4708800" cy="2039847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460873">
                  <a:extLst>
                    <a:ext uri="{9D8B030D-6E8A-4147-A177-3AD203B41FA5}">
                      <a16:colId xmlns:a16="http://schemas.microsoft.com/office/drawing/2014/main" val="2543531497"/>
                    </a:ext>
                  </a:extLst>
                </a:gridCol>
                <a:gridCol w="2247927">
                  <a:extLst>
                    <a:ext uri="{9D8B030D-6E8A-4147-A177-3AD203B41FA5}">
                      <a16:colId xmlns:a16="http://schemas.microsoft.com/office/drawing/2014/main" val="230489491"/>
                    </a:ext>
                  </a:extLst>
                </a:gridCol>
              </a:tblGrid>
              <a:tr h="679949">
                <a:tc>
                  <a:txBody>
                    <a:bodyPr/>
                    <a:lstStyle/>
                    <a:p>
                      <a:pPr algn="ctr"/>
                      <a:endParaRPr lang="en-IN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8869193"/>
                  </a:ext>
                </a:extLst>
              </a:tr>
              <a:tr h="679949">
                <a:tc>
                  <a:txBody>
                    <a:bodyPr/>
                    <a:lstStyle/>
                    <a:p>
                      <a:pPr algn="ctr"/>
                      <a:endParaRPr lang="en-IN" sz="280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61066291"/>
                  </a:ext>
                </a:extLst>
              </a:tr>
              <a:tr h="679949">
                <a:tc>
                  <a:txBody>
                    <a:bodyPr/>
                    <a:lstStyle/>
                    <a:p>
                      <a:pPr algn="ctr"/>
                      <a:endParaRPr lang="en-IN" sz="28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2607411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9577B8A-755F-0728-4B2F-9AB388ABD293}"/>
                  </a:ext>
                </a:extLst>
              </p:cNvPr>
              <p:cNvSpPr txBox="1"/>
              <p:nvPr/>
            </p:nvSpPr>
            <p:spPr>
              <a:xfrm>
                <a:off x="4663301" y="2004346"/>
                <a:ext cx="47752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𝐩</m:t>
                      </m:r>
                    </m:oMath>
                  </m:oMathPara>
                </a14:m>
                <a:endParaRPr lang="en-IN" sz="28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9577B8A-755F-0728-4B2F-9AB388ABD2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3301" y="2004346"/>
                <a:ext cx="477520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7B88DE8-D739-3C64-08F2-23DD04BF58CD}"/>
                  </a:ext>
                </a:extLst>
              </p:cNvPr>
              <p:cNvSpPr txBox="1"/>
              <p:nvPr/>
            </p:nvSpPr>
            <p:spPr>
              <a:xfrm>
                <a:off x="6890607" y="1991956"/>
                <a:ext cx="47752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¬ </m:t>
                      </m:r>
                      <m:r>
                        <a:rPr lang="en-IN" sz="2800" b="1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𝐩</m:t>
                      </m:r>
                    </m:oMath>
                  </m:oMathPara>
                </a14:m>
                <a:endParaRPr lang="en-IN" sz="28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7B88DE8-D739-3C64-08F2-23DD04BF58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0607" y="1991956"/>
                <a:ext cx="477520" cy="523220"/>
              </a:xfrm>
              <a:prstGeom prst="rect">
                <a:avLst/>
              </a:prstGeom>
              <a:blipFill>
                <a:blip r:embed="rId3"/>
                <a:stretch>
                  <a:fillRect r="-3164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6356496-98F7-2DED-570F-20622180721D}"/>
                  </a:ext>
                </a:extLst>
              </p:cNvPr>
              <p:cNvSpPr txBox="1"/>
              <p:nvPr/>
            </p:nvSpPr>
            <p:spPr>
              <a:xfrm>
                <a:off x="4702248" y="2754185"/>
                <a:ext cx="33528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6356496-98F7-2DED-570F-2062218072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2248" y="2754185"/>
                <a:ext cx="335280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3B6FCBD-06EE-4E00-CBEB-18E667E74B35}"/>
                  </a:ext>
                </a:extLst>
              </p:cNvPr>
              <p:cNvSpPr txBox="1"/>
              <p:nvPr/>
            </p:nvSpPr>
            <p:spPr>
              <a:xfrm>
                <a:off x="7129367" y="2754185"/>
                <a:ext cx="33528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3B6FCBD-06EE-4E00-CBEB-18E667E74B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9367" y="2754185"/>
                <a:ext cx="335280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B69B2D5-D49D-32A4-30AF-9A624B0994D6}"/>
                  </a:ext>
                </a:extLst>
              </p:cNvPr>
              <p:cNvSpPr txBox="1"/>
              <p:nvPr/>
            </p:nvSpPr>
            <p:spPr>
              <a:xfrm>
                <a:off x="4702248" y="3477059"/>
                <a:ext cx="33528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0B69B2D5-D49D-32A4-30AF-9A624B0994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2248" y="3477059"/>
                <a:ext cx="335280" cy="52322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329D466-DFA8-524E-4A44-4BF289FCD182}"/>
                  </a:ext>
                </a:extLst>
              </p:cNvPr>
              <p:cNvSpPr txBox="1"/>
              <p:nvPr/>
            </p:nvSpPr>
            <p:spPr>
              <a:xfrm>
                <a:off x="7129367" y="3477059"/>
                <a:ext cx="33528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329D466-DFA8-524E-4A44-4BF289FCD1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9367" y="3477059"/>
                <a:ext cx="335280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95873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/>
      <p:bldP spid="9" grpId="0"/>
      <p:bldP spid="14" grpId="0"/>
      <p:bldP spid="15" grpId="0"/>
      <p:bldP spid="4" grpId="0"/>
      <p:bldP spid="7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 2.3 ⇝ Example 1</a:t>
            </a:r>
            <a:endParaRPr lang="en-IN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7050F2C-FA00-1CD2-2793-C3E6D378F8D8}"/>
              </a:ext>
            </a:extLst>
          </p:cNvPr>
          <p:cNvSpPr/>
          <p:nvPr/>
        </p:nvSpPr>
        <p:spPr>
          <a:xfrm>
            <a:off x="74142" y="804746"/>
            <a:ext cx="1810115" cy="483098"/>
          </a:xfrm>
          <a:prstGeom prst="roundRect">
            <a:avLst/>
          </a:pr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Question</a:t>
            </a:r>
            <a:endParaRPr lang="en-IN" sz="2800" b="1" dirty="0">
              <a:solidFill>
                <a:schemeClr val="bg1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1D43792-E443-AC71-0590-60AA150051ED}"/>
              </a:ext>
            </a:extLst>
          </p:cNvPr>
          <p:cNvSpPr/>
          <p:nvPr/>
        </p:nvSpPr>
        <p:spPr>
          <a:xfrm>
            <a:off x="67966" y="3242245"/>
            <a:ext cx="1810115" cy="483098"/>
          </a:xfrm>
          <a:prstGeom prst="roundRect">
            <a:avLst/>
          </a:pr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Solution</a:t>
            </a:r>
            <a:endParaRPr lang="en-IN" sz="28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7F639BE-D5DB-0E8A-61DC-927827DB5BA4}"/>
                  </a:ext>
                </a:extLst>
              </p:cNvPr>
              <p:cNvSpPr txBox="1"/>
              <p:nvPr/>
            </p:nvSpPr>
            <p:spPr>
              <a:xfrm>
                <a:off x="1884257" y="780032"/>
                <a:ext cx="8132354" cy="246221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spAutoFit/>
              </a:bodyPr>
              <a:lstStyle>
                <a:defPPr>
                  <a:defRPr lang="en-US"/>
                </a:defPPr>
                <a:lvl1pPr>
                  <a:defRPr sz="2800">
                    <a:solidFill>
                      <a:srgbClr val="002060"/>
                    </a:solidFill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r>
                  <a:rPr lang="en-IN" dirty="0"/>
                  <a:t>Write the negation of each of the following </a:t>
                </a:r>
                <a:r>
                  <a:rPr lang="en-US" dirty="0"/>
                  <a:t>propositions</a:t>
                </a:r>
                <a:r>
                  <a:rPr lang="en-IN" dirty="0"/>
                  <a:t>: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p</m:t>
                    </m:r>
                    <m:r>
                      <a:rPr lang="en-IN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IN" dirty="0"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en-IN" dirty="0"/>
                  <a:t>Violet are blue. 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dirty="0">
                        <a:latin typeface="Cambria Math" panose="02040503050406030204" pitchFamily="18" charset="0"/>
                      </a:rPr>
                      <m:t>q</m:t>
                    </m:r>
                    <m:r>
                      <a:rPr lang="en-IN" dirty="0">
                        <a:latin typeface="Cambria Math" panose="02040503050406030204" pitchFamily="18" charset="0"/>
                      </a:rPr>
                      <m:t> : </m:t>
                    </m:r>
                  </m:oMath>
                </a14:m>
                <a:r>
                  <a:rPr lang="en-IN" dirty="0"/>
                  <a:t>Delhi is in America. 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r</m:t>
                      </m:r>
                      <m:r>
                        <a:rPr lang="en-IN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0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dirty="0">
                          <a:latin typeface="Cambria Math" panose="02040503050406030204" pitchFamily="18" charset="0"/>
                        </a:rPr>
                        <m:t>: 3 + 3 = 7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F7F639BE-D5DB-0E8A-61DC-927827DB5B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4257" y="780032"/>
                <a:ext cx="8132354" cy="2462213"/>
              </a:xfrm>
              <a:prstGeom prst="rect">
                <a:avLst/>
              </a:prstGeom>
              <a:blipFill rotWithShape="0">
                <a:blip r:embed="rId3"/>
                <a:stretch>
                  <a:fillRect l="-1499" t="-2228" r="-37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F41D863-F2BC-7AA1-A824-2E9A051AD4AA}"/>
                  </a:ext>
                </a:extLst>
              </p:cNvPr>
              <p:cNvSpPr txBox="1"/>
              <p:nvPr/>
            </p:nvSpPr>
            <p:spPr>
              <a:xfrm>
                <a:off x="67966" y="3820568"/>
                <a:ext cx="4765040" cy="48309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ctr">
                  <a:defRPr sz="2800">
                    <a:solidFill>
                      <a:srgbClr val="002060"/>
                    </a:solidFill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pPr algn="l"/>
                <a:r>
                  <a:rPr lang="en-US" b="1" dirty="0"/>
                  <a:t>1. </a:t>
                </a:r>
                <a14:m>
                  <m:oMath xmlns:m="http://schemas.openxmlformats.org/officeDocument/2006/math">
                    <m:r>
                      <a:rPr lang="en-US" b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¬</m:t>
                    </m:r>
                    <m:r>
                      <a:rPr lang="en-IN" b="1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IN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𝐩</m:t>
                    </m:r>
                    <m:r>
                      <a:rPr lang="en-US" b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IN" dirty="0"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en-IN" dirty="0"/>
                  <a:t>Violet are not blue.</a:t>
                </a: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BF41D863-F2BC-7AA1-A824-2E9A051AD4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66" y="3820568"/>
                <a:ext cx="4765040" cy="483098"/>
              </a:xfrm>
              <a:prstGeom prst="rect">
                <a:avLst/>
              </a:prstGeom>
              <a:blipFill rotWithShape="0">
                <a:blip r:embed="rId4"/>
                <a:stretch>
                  <a:fillRect l="-2558" t="-17722" b="-3924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B70384C-F189-56B1-6516-37543D484B33}"/>
                  </a:ext>
                </a:extLst>
              </p:cNvPr>
              <p:cNvSpPr txBox="1"/>
              <p:nvPr/>
            </p:nvSpPr>
            <p:spPr>
              <a:xfrm>
                <a:off x="67966" y="4470319"/>
                <a:ext cx="4765040" cy="48309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ctr">
                  <a:defRPr sz="2800">
                    <a:solidFill>
                      <a:srgbClr val="002060"/>
                    </a:solidFill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pPr algn="l"/>
                <a:r>
                  <a:rPr lang="en-US" b="1" dirty="0"/>
                  <a:t>2. </a:t>
                </a:r>
                <a14:m>
                  <m:oMath xmlns:m="http://schemas.openxmlformats.org/officeDocument/2006/math">
                    <m:r>
                      <a:rPr lang="en-US" b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¬</m:t>
                    </m:r>
                    <m:r>
                      <a:rPr lang="en-IN" b="1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IN" b="1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𝐪</m:t>
                    </m:r>
                    <m:r>
                      <a:rPr lang="en-US" b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IN" dirty="0"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en-IN" dirty="0"/>
                  <a:t>Delhi is not in America.</a:t>
                </a: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9B70384C-F189-56B1-6516-37543D484B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66" y="4470319"/>
                <a:ext cx="4765040" cy="483098"/>
              </a:xfrm>
              <a:prstGeom prst="rect">
                <a:avLst/>
              </a:prstGeom>
              <a:blipFill rotWithShape="0">
                <a:blip r:embed="rId5"/>
                <a:stretch>
                  <a:fillRect l="-2558" t="-16250" b="-375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DC32B1A-D124-2DB0-C082-0F07C363780C}"/>
                  </a:ext>
                </a:extLst>
              </p:cNvPr>
              <p:cNvSpPr txBox="1"/>
              <p:nvPr/>
            </p:nvSpPr>
            <p:spPr>
              <a:xfrm>
                <a:off x="67966" y="5120070"/>
                <a:ext cx="4765040" cy="48309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ctr">
                  <a:defRPr sz="2800">
                    <a:solidFill>
                      <a:srgbClr val="002060"/>
                    </a:solidFill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pPr algn="l"/>
                <a:r>
                  <a:rPr lang="en-US" b="1" dirty="0"/>
                  <a:t>3. </a:t>
                </a:r>
                <a14:m>
                  <m:oMath xmlns:m="http://schemas.openxmlformats.org/officeDocument/2006/math">
                    <m:r>
                      <a:rPr lang="en-US" b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¬</m:t>
                    </m:r>
                    <m:r>
                      <a:rPr lang="en-IN" b="1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IN" b="1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𝐫</m:t>
                    </m:r>
                    <m:r>
                      <a:rPr lang="en-US" b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IN" dirty="0">
                        <a:latin typeface="Cambria Math" panose="02040503050406030204" pitchFamily="18" charset="0"/>
                      </a:rPr>
                      <m:t>: 3 + 3 </m:t>
                    </m:r>
                    <m:r>
                      <a:rPr lang="en-IN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IN" dirty="0">
                        <a:latin typeface="Cambria Math" panose="02040503050406030204" pitchFamily="18" charset="0"/>
                      </a:rPr>
                      <m:t> 7</m:t>
                    </m:r>
                  </m:oMath>
                </a14:m>
                <a:endParaRPr lang="en-IN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EDC32B1A-D124-2DB0-C082-0F07C36378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66" y="5120070"/>
                <a:ext cx="4765040" cy="483098"/>
              </a:xfrm>
              <a:prstGeom prst="rect">
                <a:avLst/>
              </a:prstGeom>
              <a:blipFill rotWithShape="0">
                <a:blip r:embed="rId6"/>
                <a:stretch>
                  <a:fillRect l="-2558" t="-16456" b="-3924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00503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3" grpId="0" animBg="1"/>
      <p:bldP spid="36" grpId="0" animBg="1"/>
      <p:bldP spid="37" grpId="0" animBg="1"/>
      <p:bldP spid="38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 2.3 ⇝ Example 2</a:t>
            </a:r>
            <a:endParaRPr lang="en-IN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7050F2C-FA00-1CD2-2793-C3E6D378F8D8}"/>
              </a:ext>
            </a:extLst>
          </p:cNvPr>
          <p:cNvSpPr/>
          <p:nvPr/>
        </p:nvSpPr>
        <p:spPr>
          <a:xfrm>
            <a:off x="74142" y="804746"/>
            <a:ext cx="1810115" cy="483098"/>
          </a:xfrm>
          <a:prstGeom prst="roundRect">
            <a:avLst/>
          </a:pr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Question</a:t>
            </a:r>
            <a:endParaRPr lang="en-IN" sz="2800" b="1" dirty="0">
              <a:solidFill>
                <a:schemeClr val="bg1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1D43792-E443-AC71-0590-60AA150051ED}"/>
              </a:ext>
            </a:extLst>
          </p:cNvPr>
          <p:cNvSpPr/>
          <p:nvPr/>
        </p:nvSpPr>
        <p:spPr>
          <a:xfrm>
            <a:off x="74142" y="3585796"/>
            <a:ext cx="1810115" cy="483098"/>
          </a:xfrm>
          <a:prstGeom prst="roundRect">
            <a:avLst/>
          </a:pr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Solution</a:t>
            </a:r>
            <a:endParaRPr lang="en-IN" sz="28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7F639BE-D5DB-0E8A-61DC-927827DB5BA4}"/>
                  </a:ext>
                </a:extLst>
              </p:cNvPr>
              <p:cNvSpPr txBox="1"/>
              <p:nvPr/>
            </p:nvSpPr>
            <p:spPr>
              <a:xfrm>
                <a:off x="1884257" y="804746"/>
                <a:ext cx="10188551" cy="278105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>
                  <a:defRPr sz="2800">
                    <a:solidFill>
                      <a:srgbClr val="002060"/>
                    </a:solidFill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r>
                  <a:rPr lang="en-IN" dirty="0"/>
                  <a:t>Write each of the following propositions in symbolic form using </a:t>
                </a:r>
                <a:br>
                  <a:rPr lang="en-IN" dirty="0"/>
                </a:b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p</m:t>
                    </m:r>
                  </m:oMath>
                </a14:m>
                <a:r>
                  <a:rPr lang="en-IN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q</m:t>
                    </m:r>
                    <m:r>
                      <a:rPr lang="en-US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; </m:t>
                    </m:r>
                  </m:oMath>
                </a14:m>
                <a:r>
                  <a:rPr lang="en-IN" dirty="0"/>
                  <a:t>Where,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p</m:t>
                    </m:r>
                    <m:r>
                      <a:rPr lang="en-IN" dirty="0">
                        <a:latin typeface="Cambria Math" panose="02040503050406030204" pitchFamily="18" charset="0"/>
                      </a:rPr>
                      <m:t> :</m:t>
                    </m:r>
                  </m:oMath>
                </a14:m>
                <a:r>
                  <a:rPr lang="en-IN" dirty="0"/>
                  <a:t> He is tall, 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q</m:t>
                    </m:r>
                    <m:r>
                      <a:rPr lang="en-IN" dirty="0">
                        <a:latin typeface="Cambria Math" panose="02040503050406030204" pitchFamily="18" charset="0"/>
                      </a:rPr>
                      <m:t> : </m:t>
                    </m:r>
                  </m:oMath>
                </a14:m>
                <a:r>
                  <a:rPr lang="en-IN" dirty="0"/>
                  <a:t>He is handsome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1.  He is not tall but he is handsome</a:t>
                </a:r>
                <a:r>
                  <a:rPr lang="en-IN" dirty="0"/>
                  <a:t>.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2.</a:t>
                </a:r>
                <a:r>
                  <a:rPr lang="en-US" dirty="0">
                    <a:solidFill>
                      <a:srgbClr val="FF0000"/>
                    </a:solidFill>
                  </a:rPr>
                  <a:t>  </a:t>
                </a:r>
                <a:r>
                  <a:rPr lang="en-US" dirty="0"/>
                  <a:t>He is tall but not handsome.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3.  He is neither tall nor handsome.</a:t>
                </a:r>
                <a:endParaRPr lang="en-IN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F7F639BE-D5DB-0E8A-61DC-927827DB5B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4257" y="804746"/>
                <a:ext cx="10188551" cy="2781050"/>
              </a:xfrm>
              <a:prstGeom prst="rect">
                <a:avLst/>
              </a:prstGeom>
              <a:blipFill rotWithShape="0">
                <a:blip r:embed="rId3"/>
                <a:stretch>
                  <a:fillRect l="-1197" t="-3728" b="-526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3B73241-8F75-702A-2D14-22F8C41BBF21}"/>
                  </a:ext>
                </a:extLst>
              </p:cNvPr>
              <p:cNvSpPr txBox="1"/>
              <p:nvPr/>
            </p:nvSpPr>
            <p:spPr>
              <a:xfrm>
                <a:off x="67966" y="4245702"/>
                <a:ext cx="294917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2800" b="1" dirty="0">
                    <a:solidFill>
                      <a:srgbClr val="002060"/>
                    </a:solidFill>
                  </a:rPr>
                  <a:t>1.  </a:t>
                </a:r>
                <a:r>
                  <a:rPr lang="en-US" sz="2800" dirty="0">
                    <a:solidFill>
                      <a:srgbClr val="002060"/>
                    </a:solidFill>
                    <a:ea typeface="Cambria Math" panose="02040503050406030204" pitchFamily="18" charset="0"/>
                  </a:rPr>
                  <a:t>Symbolic form </a:t>
                </a:r>
                <a14:m>
                  <m:oMath xmlns:m="http://schemas.openxmlformats.org/officeDocument/2006/math">
                    <m:r>
                      <a:rPr lang="en-US" sz="2800" b="0" i="0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   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53B73241-8F75-702A-2D14-22F8C41BBF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66" y="4245702"/>
                <a:ext cx="2949175" cy="523220"/>
              </a:xfrm>
              <a:prstGeom prst="rect">
                <a:avLst/>
              </a:prstGeom>
              <a:blipFill rotWithShape="0">
                <a:blip r:embed="rId4"/>
                <a:stretch>
                  <a:fillRect l="-4132" t="-11628" b="-31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B5CB77E-29AF-7791-5E8B-79E2CA2102B8}"/>
              </a:ext>
            </a:extLst>
          </p:cNvPr>
          <p:cNvCxnSpPr>
            <a:cxnSpLocks/>
          </p:cNvCxnSpPr>
          <p:nvPr/>
        </p:nvCxnSpPr>
        <p:spPr>
          <a:xfrm>
            <a:off x="2430594" y="2202188"/>
            <a:ext cx="171449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AF313BF-0EA5-50DA-BD60-9387EA227A09}"/>
                  </a:ext>
                </a:extLst>
              </p:cNvPr>
              <p:cNvSpPr txBox="1"/>
              <p:nvPr/>
            </p:nvSpPr>
            <p:spPr>
              <a:xfrm>
                <a:off x="2906590" y="4245702"/>
                <a:ext cx="74841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¬</m:t>
                      </m:r>
                      <m:r>
                        <a:rPr lang="en-IN" sz="2800" b="1" i="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1" i="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𝐩</m:t>
                      </m:r>
                    </m:oMath>
                  </m:oMathPara>
                </a14:m>
                <a:endParaRPr lang="en-IN" sz="28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2AF313BF-0EA5-50DA-BD60-9387EA227A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6590" y="4245702"/>
                <a:ext cx="748410" cy="52322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E8EEF12-E99D-3F12-A626-233917BB7914}"/>
              </a:ext>
            </a:extLst>
          </p:cNvPr>
          <p:cNvCxnSpPr>
            <a:cxnSpLocks/>
          </p:cNvCxnSpPr>
          <p:nvPr/>
        </p:nvCxnSpPr>
        <p:spPr>
          <a:xfrm>
            <a:off x="4270322" y="2202188"/>
            <a:ext cx="4320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E97C90D-D7E4-0DB6-2ABD-0D6504E3F636}"/>
                  </a:ext>
                </a:extLst>
              </p:cNvPr>
              <p:cNvSpPr txBox="1"/>
              <p:nvPr/>
            </p:nvSpPr>
            <p:spPr>
              <a:xfrm>
                <a:off x="3559110" y="4245702"/>
                <a:ext cx="37105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1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∧</m:t>
                      </m:r>
                    </m:oMath>
                  </m:oMathPara>
                </a14:m>
                <a:endParaRPr lang="en-IN" sz="2800" b="1" dirty="0">
                  <a:solidFill>
                    <a:srgbClr val="FF0000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EE97C90D-D7E4-0DB6-2ABD-0D6504E3F6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9110" y="4245702"/>
                <a:ext cx="371056" cy="52322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908CAA1-F322-DE99-9EBF-5CE3EC23A3C6}"/>
              </a:ext>
            </a:extLst>
          </p:cNvPr>
          <p:cNvCxnSpPr>
            <a:cxnSpLocks/>
          </p:cNvCxnSpPr>
          <p:nvPr/>
        </p:nvCxnSpPr>
        <p:spPr>
          <a:xfrm>
            <a:off x="4801144" y="2195271"/>
            <a:ext cx="21960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9ACF7E9-09FF-8ED0-BD8A-E4A119539306}"/>
                  </a:ext>
                </a:extLst>
              </p:cNvPr>
              <p:cNvSpPr txBox="1"/>
              <p:nvPr/>
            </p:nvSpPr>
            <p:spPr>
              <a:xfrm>
                <a:off x="3723724" y="4245702"/>
                <a:ext cx="74841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𝐪</m:t>
                      </m:r>
                    </m:oMath>
                  </m:oMathPara>
                </a14:m>
                <a:endParaRPr lang="en-IN" sz="2800" b="1" dirty="0">
                  <a:solidFill>
                    <a:srgbClr val="FF0000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29ACF7E9-09FF-8ED0-BD8A-E4A1195393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3724" y="4245702"/>
                <a:ext cx="748410" cy="523220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1C5FB42-B85B-52F7-E104-94C2C2D46F70}"/>
                  </a:ext>
                </a:extLst>
              </p:cNvPr>
              <p:cNvSpPr txBox="1"/>
              <p:nvPr/>
            </p:nvSpPr>
            <p:spPr>
              <a:xfrm>
                <a:off x="67966" y="4945730"/>
                <a:ext cx="295675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2800" b="1" dirty="0">
                    <a:solidFill>
                      <a:srgbClr val="002060"/>
                    </a:solidFill>
                  </a:rPr>
                  <a:t>2.  </a:t>
                </a:r>
                <a:r>
                  <a:rPr lang="en-US" sz="2800" dirty="0">
                    <a:solidFill>
                      <a:srgbClr val="002060"/>
                    </a:solidFill>
                    <a:ea typeface="Cambria Math" panose="02040503050406030204" pitchFamily="18" charset="0"/>
                  </a:rPr>
                  <a:t>Symbolic form </a:t>
                </a:r>
                <a14:m>
                  <m:oMath xmlns:m="http://schemas.openxmlformats.org/officeDocument/2006/math">
                    <m:r>
                      <a:rPr lang="en-US" sz="2800" b="0" i="0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    </a:t>
                </a: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21C5FB42-B85B-52F7-E104-94C2C2D46F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66" y="4945730"/>
                <a:ext cx="2956754" cy="523220"/>
              </a:xfrm>
              <a:prstGeom prst="rect">
                <a:avLst/>
              </a:prstGeom>
              <a:blipFill rotWithShape="0">
                <a:blip r:embed="rId8"/>
                <a:stretch>
                  <a:fillRect l="-4124" t="-11628" b="-31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CA5EFF8-E5DB-5E9C-4C02-52F4D70C7130}"/>
                  </a:ext>
                </a:extLst>
              </p:cNvPr>
              <p:cNvSpPr txBox="1"/>
              <p:nvPr/>
            </p:nvSpPr>
            <p:spPr>
              <a:xfrm>
                <a:off x="2906590" y="4945730"/>
                <a:ext cx="41291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𝐩</m:t>
                      </m:r>
                    </m:oMath>
                  </m:oMathPara>
                </a14:m>
                <a:endParaRPr lang="en-IN" sz="28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4CA5EFF8-E5DB-5E9C-4C02-52F4D70C71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6590" y="4945730"/>
                <a:ext cx="412919" cy="523220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60329D8-B9AC-80C3-47C9-947EF6871A4A}"/>
                  </a:ext>
                </a:extLst>
              </p:cNvPr>
              <p:cNvSpPr txBox="1"/>
              <p:nvPr/>
            </p:nvSpPr>
            <p:spPr>
              <a:xfrm>
                <a:off x="3213034" y="4945730"/>
                <a:ext cx="37105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1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∧</m:t>
                      </m:r>
                    </m:oMath>
                  </m:oMathPara>
                </a14:m>
                <a:endParaRPr lang="en-IN" sz="2800" b="1" dirty="0">
                  <a:solidFill>
                    <a:srgbClr val="FF0000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260329D8-B9AC-80C3-47C9-947EF6871A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3034" y="4945730"/>
                <a:ext cx="371056" cy="523220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762B7DD-4159-EA49-9D73-CFA0E1A14367}"/>
                  </a:ext>
                </a:extLst>
              </p:cNvPr>
              <p:cNvSpPr txBox="1"/>
              <p:nvPr/>
            </p:nvSpPr>
            <p:spPr>
              <a:xfrm>
                <a:off x="3507823" y="4945730"/>
                <a:ext cx="74841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¬</m:t>
                      </m:r>
                      <m:r>
                        <a:rPr lang="en-IN" sz="2800" b="1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sz="2800" b="1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𝐪</m:t>
                      </m:r>
                    </m:oMath>
                  </m:oMathPara>
                </a14:m>
                <a:endParaRPr lang="en-IN" sz="2800" b="1" dirty="0">
                  <a:solidFill>
                    <a:srgbClr val="FF0000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2762B7DD-4159-EA49-9D73-CFA0E1A143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7823" y="4945730"/>
                <a:ext cx="748410" cy="523220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F0CC9ADE-F909-EBF0-2DC4-E44FC618949F}"/>
              </a:ext>
            </a:extLst>
          </p:cNvPr>
          <p:cNvCxnSpPr>
            <a:cxnSpLocks/>
          </p:cNvCxnSpPr>
          <p:nvPr/>
        </p:nvCxnSpPr>
        <p:spPr>
          <a:xfrm>
            <a:off x="2425639" y="2859580"/>
            <a:ext cx="118300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E3EF36F-6B44-1C45-DEAD-57F69BDD93F7}"/>
              </a:ext>
            </a:extLst>
          </p:cNvPr>
          <p:cNvCxnSpPr>
            <a:cxnSpLocks/>
          </p:cNvCxnSpPr>
          <p:nvPr/>
        </p:nvCxnSpPr>
        <p:spPr>
          <a:xfrm>
            <a:off x="3727109" y="2859580"/>
            <a:ext cx="4320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14C2D4BD-C859-4110-329E-653E3BE71122}"/>
              </a:ext>
            </a:extLst>
          </p:cNvPr>
          <p:cNvCxnSpPr>
            <a:cxnSpLocks/>
          </p:cNvCxnSpPr>
          <p:nvPr/>
        </p:nvCxnSpPr>
        <p:spPr>
          <a:xfrm>
            <a:off x="4264283" y="2858531"/>
            <a:ext cx="19800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824EE9A-640B-B0D3-96B7-8BBA652C65D8}"/>
                  </a:ext>
                </a:extLst>
              </p:cNvPr>
              <p:cNvSpPr txBox="1"/>
              <p:nvPr/>
            </p:nvSpPr>
            <p:spPr>
              <a:xfrm>
                <a:off x="5422196" y="5420928"/>
                <a:ext cx="243665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>
                    <a:solidFill>
                      <a:srgbClr val="002060"/>
                    </a:solidFill>
                    <a:ea typeface="Cambria Math" panose="02040503050406030204" pitchFamily="18" charset="0"/>
                  </a:rPr>
                  <a:t>Symbolic form </a:t>
                </a:r>
                <a14:m>
                  <m:oMath xmlns:m="http://schemas.openxmlformats.org/officeDocument/2006/math">
                    <m:r>
                      <a:rPr lang="en-US" sz="2800" b="0" i="0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    </a:t>
                </a: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0824EE9A-640B-B0D3-96B7-8BBA652C65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2196" y="5420928"/>
                <a:ext cx="2436653" cy="523220"/>
              </a:xfrm>
              <a:prstGeom prst="rect">
                <a:avLst/>
              </a:prstGeom>
              <a:blipFill rotWithShape="0">
                <a:blip r:embed="rId12"/>
                <a:stretch>
                  <a:fillRect l="-5000" t="-11628" b="-31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0B29F8B8-75E9-2964-C036-313782567870}"/>
                  </a:ext>
                </a:extLst>
              </p:cNvPr>
              <p:cNvSpPr txBox="1"/>
              <p:nvPr/>
            </p:nvSpPr>
            <p:spPr>
              <a:xfrm>
                <a:off x="7755173" y="5402651"/>
                <a:ext cx="74841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¬</m:t>
                      </m:r>
                      <m:r>
                        <a:rPr lang="en-IN" sz="2800" b="1" i="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1" i="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𝐩</m:t>
                      </m:r>
                    </m:oMath>
                  </m:oMathPara>
                </a14:m>
                <a:endParaRPr lang="en-IN" sz="28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0B29F8B8-75E9-2964-C036-3137825678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5173" y="5402651"/>
                <a:ext cx="748410" cy="523220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F3FD361-A56D-510A-DA7C-51AB93DCFC91}"/>
                  </a:ext>
                </a:extLst>
              </p:cNvPr>
              <p:cNvSpPr txBox="1"/>
              <p:nvPr/>
            </p:nvSpPr>
            <p:spPr>
              <a:xfrm>
                <a:off x="8407693" y="5402651"/>
                <a:ext cx="37105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1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∧</m:t>
                      </m:r>
                    </m:oMath>
                  </m:oMathPara>
                </a14:m>
                <a:endParaRPr lang="en-IN" sz="2800" b="1" dirty="0">
                  <a:solidFill>
                    <a:srgbClr val="FF0000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CF3FD361-A56D-510A-DA7C-51AB93DCFC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7693" y="5402651"/>
                <a:ext cx="371056" cy="523220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9276F60D-2F9C-1A49-83B5-0AF462187FAF}"/>
                  </a:ext>
                </a:extLst>
              </p:cNvPr>
              <p:cNvSpPr txBox="1"/>
              <p:nvPr/>
            </p:nvSpPr>
            <p:spPr>
              <a:xfrm>
                <a:off x="8687938" y="5402651"/>
                <a:ext cx="74841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¬</m:t>
                      </m:r>
                      <m:r>
                        <a:rPr lang="en-IN" sz="2800" b="1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sz="2800" b="1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𝐪</m:t>
                      </m:r>
                    </m:oMath>
                  </m:oMathPara>
                </a14:m>
                <a:endParaRPr lang="en-IN" sz="2800" b="1" dirty="0">
                  <a:solidFill>
                    <a:srgbClr val="FF0000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9276F60D-2F9C-1A49-83B5-0AF462187F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7938" y="5402651"/>
                <a:ext cx="748410" cy="523220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TextBox 44">
            <a:extLst>
              <a:ext uri="{FF2B5EF4-FFF2-40B4-BE49-F238E27FC236}">
                <a16:creationId xmlns:a16="http://schemas.microsoft.com/office/drawing/2014/main" id="{58B1CC4C-E97E-F657-5BF6-5DDCADFDE434}"/>
              </a:ext>
            </a:extLst>
          </p:cNvPr>
          <p:cNvSpPr txBox="1"/>
          <p:nvPr/>
        </p:nvSpPr>
        <p:spPr>
          <a:xfrm>
            <a:off x="4949521" y="4242138"/>
            <a:ext cx="648713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>
                <a:solidFill>
                  <a:srgbClr val="002060"/>
                </a:solidFill>
              </a:rPr>
              <a:t>3.  </a:t>
            </a:r>
            <a:r>
              <a:rPr lang="en-US" sz="2800" dirty="0">
                <a:solidFill>
                  <a:srgbClr val="002060"/>
                </a:solidFill>
              </a:rPr>
              <a:t>He is neither tall nor handsome.</a:t>
            </a:r>
          </a:p>
          <a:p>
            <a:r>
              <a:rPr lang="en-US" sz="2800" dirty="0">
                <a:solidFill>
                  <a:srgbClr val="002060"/>
                </a:solidFill>
              </a:rPr>
              <a:t>      i.e. He is not tall and he is not handsome.</a:t>
            </a:r>
            <a:endParaRPr lang="en-IN" sz="2800" dirty="0">
              <a:solidFill>
                <a:srgbClr val="002060"/>
              </a:solidFill>
            </a:endParaRP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CE3E0891-0B47-94DC-C587-3EA9F252AF18}"/>
              </a:ext>
            </a:extLst>
          </p:cNvPr>
          <p:cNvCxnSpPr>
            <a:cxnSpLocks/>
          </p:cNvCxnSpPr>
          <p:nvPr/>
        </p:nvCxnSpPr>
        <p:spPr>
          <a:xfrm>
            <a:off x="6064854" y="5098557"/>
            <a:ext cx="172046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4011370-7A38-9F06-7FCE-826DF0FF7264}"/>
              </a:ext>
            </a:extLst>
          </p:cNvPr>
          <p:cNvCxnSpPr>
            <a:cxnSpLocks/>
          </p:cNvCxnSpPr>
          <p:nvPr/>
        </p:nvCxnSpPr>
        <p:spPr>
          <a:xfrm>
            <a:off x="7921496" y="5110914"/>
            <a:ext cx="474662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797F668-2872-7212-8F6F-93982F769167}"/>
              </a:ext>
            </a:extLst>
          </p:cNvPr>
          <p:cNvCxnSpPr>
            <a:cxnSpLocks/>
          </p:cNvCxnSpPr>
          <p:nvPr/>
        </p:nvCxnSpPr>
        <p:spPr>
          <a:xfrm>
            <a:off x="8513976" y="5098557"/>
            <a:ext cx="27000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9715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7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7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7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1" dur="7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3" grpId="0" animBg="1"/>
      <p:bldP spid="8" grpId="0"/>
      <p:bldP spid="17" grpId="0"/>
      <p:bldP spid="22" grpId="0"/>
      <p:bldP spid="24" grpId="0"/>
      <p:bldP spid="29" grpId="0"/>
      <p:bldP spid="30" grpId="0"/>
      <p:bldP spid="31" grpId="0"/>
      <p:bldP spid="32" grpId="0"/>
      <p:bldP spid="41" grpId="0"/>
      <p:bldP spid="42" grpId="0"/>
      <p:bldP spid="43" grpId="0"/>
      <p:bldP spid="44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 2.3 ⇝ Example 3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A2F0693-7E5E-7712-8F05-5C3195B8CF4D}"/>
                  </a:ext>
                </a:extLst>
              </p:cNvPr>
              <p:cNvSpPr txBox="1"/>
              <p:nvPr/>
            </p:nvSpPr>
            <p:spPr>
              <a:xfrm>
                <a:off x="1927945" y="837359"/>
                <a:ext cx="8651727" cy="5232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spAutoFit/>
              </a:bodyPr>
              <a:lstStyle>
                <a:defPPr>
                  <a:defRPr lang="en-US"/>
                </a:defPPr>
                <a:lvl1pPr algn="ctr">
                  <a:defRPr sz="2800">
                    <a:solidFill>
                      <a:srgbClr val="002060"/>
                    </a:solidFill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pPr algn="l"/>
                <a:r>
                  <a:rPr lang="en-US" dirty="0"/>
                  <a:t>Construct the truth table for compound proposition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>
                        <a:latin typeface="Cambria Math" panose="02040503050406030204" pitchFamily="18" charset="0"/>
                      </a:rPr>
                      <m:t> ˄ ¬ 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q</m:t>
                    </m:r>
                  </m:oMath>
                </a14:m>
                <a:r>
                  <a:rPr lang="en-IN" dirty="0"/>
                  <a:t>.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7A2F0693-7E5E-7712-8F05-5C3195B8CF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7945" y="837359"/>
                <a:ext cx="8651727" cy="523220"/>
              </a:xfrm>
              <a:prstGeom prst="rect">
                <a:avLst/>
              </a:prstGeom>
              <a:blipFill rotWithShape="0">
                <a:blip r:embed="rId2"/>
                <a:stretch>
                  <a:fillRect l="-1408" t="-11628" r="-493" b="-3255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7050F2C-FA00-1CD2-2793-C3E6D378F8D8}"/>
              </a:ext>
            </a:extLst>
          </p:cNvPr>
          <p:cNvSpPr/>
          <p:nvPr/>
        </p:nvSpPr>
        <p:spPr>
          <a:xfrm>
            <a:off x="117831" y="857420"/>
            <a:ext cx="1810115" cy="483098"/>
          </a:xfrm>
          <a:prstGeom prst="roundRect">
            <a:avLst/>
          </a:pr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Question </a:t>
            </a:r>
            <a:endParaRPr lang="en-IN" sz="2800" b="1" dirty="0">
              <a:solidFill>
                <a:schemeClr val="bg1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1D43792-E443-AC71-0590-60AA150051ED}"/>
              </a:ext>
            </a:extLst>
          </p:cNvPr>
          <p:cNvSpPr/>
          <p:nvPr/>
        </p:nvSpPr>
        <p:spPr>
          <a:xfrm>
            <a:off x="117830" y="1511451"/>
            <a:ext cx="1810115" cy="498529"/>
          </a:xfrm>
          <a:prstGeom prst="roundRect">
            <a:avLst/>
          </a:pr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Solution</a:t>
            </a:r>
            <a:endParaRPr lang="en-IN" sz="2800" b="1" dirty="0">
              <a:solidFill>
                <a:schemeClr val="bg1"/>
              </a:solidFill>
            </a:endParaRPr>
          </a:p>
        </p:txBody>
      </p:sp>
      <p:graphicFrame>
        <p:nvGraphicFramePr>
          <p:cNvPr id="38" name="Table 2">
            <a:extLst>
              <a:ext uri="{FF2B5EF4-FFF2-40B4-BE49-F238E27FC236}">
                <a16:creationId xmlns:a16="http://schemas.microsoft.com/office/drawing/2014/main" id="{077815B0-87EC-773A-F34D-DCED26B10A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3481551"/>
              </p:ext>
            </p:extLst>
          </p:nvPr>
        </p:nvGraphicFramePr>
        <p:xfrm>
          <a:off x="2046061" y="1523808"/>
          <a:ext cx="6768000" cy="339974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692000">
                  <a:extLst>
                    <a:ext uri="{9D8B030D-6E8A-4147-A177-3AD203B41FA5}">
                      <a16:colId xmlns:a16="http://schemas.microsoft.com/office/drawing/2014/main" val="2543531497"/>
                    </a:ext>
                  </a:extLst>
                </a:gridCol>
                <a:gridCol w="1692000">
                  <a:extLst>
                    <a:ext uri="{9D8B030D-6E8A-4147-A177-3AD203B41FA5}">
                      <a16:colId xmlns:a16="http://schemas.microsoft.com/office/drawing/2014/main" val="230489491"/>
                    </a:ext>
                  </a:extLst>
                </a:gridCol>
                <a:gridCol w="1692000">
                  <a:extLst>
                    <a:ext uri="{9D8B030D-6E8A-4147-A177-3AD203B41FA5}">
                      <a16:colId xmlns:a16="http://schemas.microsoft.com/office/drawing/2014/main" val="860230515"/>
                    </a:ext>
                  </a:extLst>
                </a:gridCol>
                <a:gridCol w="1692000">
                  <a:extLst>
                    <a:ext uri="{9D8B030D-6E8A-4147-A177-3AD203B41FA5}">
                      <a16:colId xmlns:a16="http://schemas.microsoft.com/office/drawing/2014/main" val="3726479976"/>
                    </a:ext>
                  </a:extLst>
                </a:gridCol>
              </a:tblGrid>
              <a:tr h="679949">
                <a:tc>
                  <a:txBody>
                    <a:bodyPr/>
                    <a:lstStyle/>
                    <a:p>
                      <a:pPr algn="ctr"/>
                      <a:endParaRPr lang="en-IN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8869193"/>
                  </a:ext>
                </a:extLst>
              </a:tr>
              <a:tr h="679949">
                <a:tc>
                  <a:txBody>
                    <a:bodyPr/>
                    <a:lstStyle/>
                    <a:p>
                      <a:pPr algn="ctr"/>
                      <a:endParaRPr lang="en-IN" sz="280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61066291"/>
                  </a:ext>
                </a:extLst>
              </a:tr>
              <a:tr h="679949">
                <a:tc>
                  <a:txBody>
                    <a:bodyPr/>
                    <a:lstStyle/>
                    <a:p>
                      <a:pPr algn="ctr"/>
                      <a:endParaRPr lang="en-IN" sz="28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2607411"/>
                  </a:ext>
                </a:extLst>
              </a:tr>
              <a:tr h="679949">
                <a:tc>
                  <a:txBody>
                    <a:bodyPr/>
                    <a:lstStyle/>
                    <a:p>
                      <a:pPr algn="ctr"/>
                      <a:endParaRPr lang="en-IN" sz="280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29497343"/>
                  </a:ext>
                </a:extLst>
              </a:tr>
              <a:tr h="679949">
                <a:tc>
                  <a:txBody>
                    <a:bodyPr/>
                    <a:lstStyle/>
                    <a:p>
                      <a:pPr algn="ctr"/>
                      <a:endParaRPr lang="en-IN" sz="28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0946856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B2D1FD9-76FE-2A5E-2122-E90FE1429D5A}"/>
                  </a:ext>
                </a:extLst>
              </p:cNvPr>
              <p:cNvSpPr txBox="1"/>
              <p:nvPr/>
            </p:nvSpPr>
            <p:spPr>
              <a:xfrm>
                <a:off x="2689533" y="1561720"/>
                <a:ext cx="477520" cy="52322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𝐩</m:t>
                      </m:r>
                    </m:oMath>
                  </m:oMathPara>
                </a14:m>
                <a:endParaRPr lang="en-IN" sz="28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3B2D1FD9-76FE-2A5E-2122-E90FE1429D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9533" y="1561720"/>
                <a:ext cx="477520" cy="52322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C1B90ED7-4661-50B2-A7DD-FE5702570E84}"/>
                  </a:ext>
                </a:extLst>
              </p:cNvPr>
              <p:cNvSpPr txBox="1"/>
              <p:nvPr/>
            </p:nvSpPr>
            <p:spPr>
              <a:xfrm>
                <a:off x="2720992" y="2332914"/>
                <a:ext cx="335280" cy="52322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C1B90ED7-4661-50B2-A7DD-FE5702570E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0992" y="2332914"/>
                <a:ext cx="335280" cy="52322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D82F57EB-FB81-BDF4-2EF1-564AE9A6C924}"/>
                  </a:ext>
                </a:extLst>
              </p:cNvPr>
              <p:cNvSpPr txBox="1"/>
              <p:nvPr/>
            </p:nvSpPr>
            <p:spPr>
              <a:xfrm>
                <a:off x="2720992" y="3665086"/>
                <a:ext cx="335280" cy="52322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D82F57EB-FB81-BDF4-2EF1-564AE9A6C9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0992" y="3665086"/>
                <a:ext cx="335280" cy="52322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08AC6FD-788A-E178-0910-F4436A93109C}"/>
                  </a:ext>
                </a:extLst>
              </p:cNvPr>
              <p:cNvSpPr txBox="1"/>
              <p:nvPr/>
            </p:nvSpPr>
            <p:spPr>
              <a:xfrm>
                <a:off x="2720992" y="3010243"/>
                <a:ext cx="335280" cy="52322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308AC6FD-788A-E178-0910-F4436A9310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0992" y="3010243"/>
                <a:ext cx="335280" cy="52322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AE88E1D4-AC7D-ACC5-C920-B45144F96842}"/>
                  </a:ext>
                </a:extLst>
              </p:cNvPr>
              <p:cNvSpPr txBox="1"/>
              <p:nvPr/>
            </p:nvSpPr>
            <p:spPr>
              <a:xfrm>
                <a:off x="2720992" y="4349789"/>
                <a:ext cx="335280" cy="52322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AE88E1D4-AC7D-ACC5-C920-B45144F968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0992" y="4349789"/>
                <a:ext cx="335280" cy="523220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E7BEE62C-A60A-298B-3CF5-C3A8671519AD}"/>
                  </a:ext>
                </a:extLst>
              </p:cNvPr>
              <p:cNvSpPr txBox="1"/>
              <p:nvPr/>
            </p:nvSpPr>
            <p:spPr>
              <a:xfrm>
                <a:off x="4370707" y="1557974"/>
                <a:ext cx="477520" cy="52322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𝐪</m:t>
                      </m:r>
                    </m:oMath>
                  </m:oMathPara>
                </a14:m>
                <a:endParaRPr lang="en-IN" sz="28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E7BEE62C-A60A-298B-3CF5-C3A8671519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0707" y="1557974"/>
                <a:ext cx="477520" cy="523220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DA57DE0E-C7F7-4FF5-7EA7-6D39275CD353}"/>
                  </a:ext>
                </a:extLst>
              </p:cNvPr>
              <p:cNvSpPr txBox="1"/>
              <p:nvPr/>
            </p:nvSpPr>
            <p:spPr>
              <a:xfrm>
                <a:off x="4400150" y="2307862"/>
                <a:ext cx="335280" cy="52322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DA57DE0E-C7F7-4FF5-7EA7-6D39275CD3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0150" y="2307862"/>
                <a:ext cx="335280" cy="523220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516FD60-616C-E97F-00E4-E5FB3507CA76}"/>
                  </a:ext>
                </a:extLst>
              </p:cNvPr>
              <p:cNvSpPr txBox="1"/>
              <p:nvPr/>
            </p:nvSpPr>
            <p:spPr>
              <a:xfrm>
                <a:off x="4400150" y="2985191"/>
                <a:ext cx="335280" cy="52322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B516FD60-616C-E97F-00E4-E5FB3507CA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0150" y="2985191"/>
                <a:ext cx="335280" cy="523220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DD63D551-6B14-EB04-7C7E-8592D3D04174}"/>
                  </a:ext>
                </a:extLst>
              </p:cNvPr>
              <p:cNvSpPr txBox="1"/>
              <p:nvPr/>
            </p:nvSpPr>
            <p:spPr>
              <a:xfrm>
                <a:off x="4400150" y="3640034"/>
                <a:ext cx="335280" cy="52322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DD63D551-6B14-EB04-7C7E-8592D3D041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0150" y="3640034"/>
                <a:ext cx="335280" cy="523220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D3F5C0A5-70A1-5D23-2AF2-36E3951FB166}"/>
                  </a:ext>
                </a:extLst>
              </p:cNvPr>
              <p:cNvSpPr txBox="1"/>
              <p:nvPr/>
            </p:nvSpPr>
            <p:spPr>
              <a:xfrm>
                <a:off x="4400150" y="4324737"/>
                <a:ext cx="335280" cy="52322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D3F5C0A5-70A1-5D23-2AF2-36E3951FB1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0150" y="4324737"/>
                <a:ext cx="335280" cy="523220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2556242F-6D2B-4945-A3C7-A8C22BEE3675}"/>
                  </a:ext>
                </a:extLst>
              </p:cNvPr>
              <p:cNvSpPr txBox="1"/>
              <p:nvPr/>
            </p:nvSpPr>
            <p:spPr>
              <a:xfrm>
                <a:off x="5835512" y="1557974"/>
                <a:ext cx="822872" cy="52322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¬</m:t>
                      </m:r>
                      <m:r>
                        <a:rPr lang="en-IN" sz="2800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𝐪</m:t>
                      </m:r>
                    </m:oMath>
                  </m:oMathPara>
                </a14:m>
                <a:endParaRPr lang="en-IN" sz="28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2556242F-6D2B-4945-A3C7-A8C22BEE36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5512" y="1557974"/>
                <a:ext cx="822872" cy="523220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E76A842B-0F5F-CFC3-E4D4-234716D20BA8}"/>
                  </a:ext>
                </a:extLst>
              </p:cNvPr>
              <p:cNvSpPr txBox="1"/>
              <p:nvPr/>
            </p:nvSpPr>
            <p:spPr>
              <a:xfrm>
                <a:off x="6156993" y="2307862"/>
                <a:ext cx="335280" cy="52322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E76A842B-0F5F-CFC3-E4D4-234716D20B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6993" y="2307862"/>
                <a:ext cx="335280" cy="523220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91CC6E44-A5A7-1CAF-6AEE-78D8E7F37112}"/>
                  </a:ext>
                </a:extLst>
              </p:cNvPr>
              <p:cNvSpPr txBox="1"/>
              <p:nvPr/>
            </p:nvSpPr>
            <p:spPr>
              <a:xfrm>
                <a:off x="6156993" y="2985191"/>
                <a:ext cx="335280" cy="52322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91CC6E44-A5A7-1CAF-6AEE-78D8E7F371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6993" y="2985191"/>
                <a:ext cx="335280" cy="523220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85E688EE-1BAA-4B3A-FEF4-E11DE5E95F56}"/>
                  </a:ext>
                </a:extLst>
              </p:cNvPr>
              <p:cNvSpPr txBox="1"/>
              <p:nvPr/>
            </p:nvSpPr>
            <p:spPr>
              <a:xfrm>
                <a:off x="6156993" y="3640034"/>
                <a:ext cx="335280" cy="52322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85E688EE-1BAA-4B3A-FEF4-E11DE5E95F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6993" y="3640034"/>
                <a:ext cx="335280" cy="523220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25A05009-3579-EBBB-06A8-328C0825CA0A}"/>
                  </a:ext>
                </a:extLst>
              </p:cNvPr>
              <p:cNvSpPr txBox="1"/>
              <p:nvPr/>
            </p:nvSpPr>
            <p:spPr>
              <a:xfrm>
                <a:off x="6156993" y="4324737"/>
                <a:ext cx="335280" cy="52322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25A05009-3579-EBBB-06A8-328C0825CA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6993" y="4324737"/>
                <a:ext cx="335280" cy="523220"/>
              </a:xfrm>
              <a:prstGeom prst="rect">
                <a:avLst/>
              </a:prstGeom>
              <a:blipFill rotWithShape="0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CCD3A1E1-44B3-FD69-3E05-27199D3883BC}"/>
                  </a:ext>
                </a:extLst>
              </p:cNvPr>
              <p:cNvSpPr txBox="1"/>
              <p:nvPr/>
            </p:nvSpPr>
            <p:spPr>
              <a:xfrm>
                <a:off x="7836151" y="2307862"/>
                <a:ext cx="335280" cy="52322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CCD3A1E1-44B3-FD69-3E05-27199D3883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6151" y="2307862"/>
                <a:ext cx="335280" cy="523220"/>
              </a:xfrm>
              <a:prstGeom prst="rect">
                <a:avLst/>
              </a:prstGeom>
              <a:blipFill rotWithShape="0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07A33107-E8B0-700E-6A7B-597CC5884ED3}"/>
                  </a:ext>
                </a:extLst>
              </p:cNvPr>
              <p:cNvSpPr txBox="1"/>
              <p:nvPr/>
            </p:nvSpPr>
            <p:spPr>
              <a:xfrm>
                <a:off x="7836151" y="2985191"/>
                <a:ext cx="335280" cy="52322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07A33107-E8B0-700E-6A7B-597CC5884E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6151" y="2985191"/>
                <a:ext cx="335280" cy="523220"/>
              </a:xfrm>
              <a:prstGeom prst="rect">
                <a:avLst/>
              </a:prstGeom>
              <a:blipFill rotWithShape="0"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8931178B-9746-9439-CD58-C2E19EF72C62}"/>
                  </a:ext>
                </a:extLst>
              </p:cNvPr>
              <p:cNvSpPr txBox="1"/>
              <p:nvPr/>
            </p:nvSpPr>
            <p:spPr>
              <a:xfrm>
                <a:off x="7836151" y="3640034"/>
                <a:ext cx="335280" cy="52322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8931178B-9746-9439-CD58-C2E19EF72C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6151" y="3640034"/>
                <a:ext cx="335280" cy="523220"/>
              </a:xfrm>
              <a:prstGeom prst="rect">
                <a:avLst/>
              </a:prstGeom>
              <a:blipFill rotWithShape="0"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87C6043A-5F1C-F917-B2C5-A3FC917B0DF0}"/>
                  </a:ext>
                </a:extLst>
              </p:cNvPr>
              <p:cNvSpPr txBox="1"/>
              <p:nvPr/>
            </p:nvSpPr>
            <p:spPr>
              <a:xfrm>
                <a:off x="7817247" y="4297100"/>
                <a:ext cx="335280" cy="52322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87C6043A-5F1C-F917-B2C5-A3FC917B0D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7247" y="4297100"/>
                <a:ext cx="335280" cy="523220"/>
              </a:xfrm>
              <a:prstGeom prst="rect">
                <a:avLst/>
              </a:prstGeom>
              <a:blipFill rotWithShape="0"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59C54FA0-01C1-0D6F-1A6A-7FB3BCDA684C}"/>
                  </a:ext>
                </a:extLst>
              </p:cNvPr>
              <p:cNvSpPr txBox="1"/>
              <p:nvPr/>
            </p:nvSpPr>
            <p:spPr>
              <a:xfrm>
                <a:off x="7364756" y="1557974"/>
                <a:ext cx="1268415" cy="52322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𝐩</m:t>
                      </m:r>
                      <m:r>
                        <a:rPr lang="en-US" sz="2800" b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˄ ¬</m:t>
                      </m:r>
                      <m:r>
                        <a:rPr lang="en-IN" sz="2800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𝐪</m:t>
                      </m:r>
                    </m:oMath>
                  </m:oMathPara>
                </a14:m>
                <a:endParaRPr lang="en-IN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59C54FA0-01C1-0D6F-1A6A-7FB3BCDA68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4756" y="1557974"/>
                <a:ext cx="1268415" cy="523220"/>
              </a:xfrm>
              <a:prstGeom prst="rect">
                <a:avLst/>
              </a:prstGeom>
              <a:blipFill rotWithShape="0"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Rectangle: Rounded Corners 69">
            <a:extLst>
              <a:ext uri="{FF2B5EF4-FFF2-40B4-BE49-F238E27FC236}">
                <a16:creationId xmlns:a16="http://schemas.microsoft.com/office/drawing/2014/main" id="{41A0FFA5-FB3E-A5EF-F5AC-B78890078908}"/>
              </a:ext>
            </a:extLst>
          </p:cNvPr>
          <p:cNvSpPr/>
          <p:nvPr/>
        </p:nvSpPr>
        <p:spPr>
          <a:xfrm>
            <a:off x="2510203" y="1563424"/>
            <a:ext cx="725574" cy="329184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0" name="Rectangle: Rounded Corners 70">
            <a:extLst>
              <a:ext uri="{FF2B5EF4-FFF2-40B4-BE49-F238E27FC236}">
                <a16:creationId xmlns:a16="http://schemas.microsoft.com/office/drawing/2014/main" id="{F2054DC5-A0AA-B83F-4556-625A6BDEA0FE}"/>
              </a:ext>
            </a:extLst>
          </p:cNvPr>
          <p:cNvSpPr/>
          <p:nvPr/>
        </p:nvSpPr>
        <p:spPr>
          <a:xfrm>
            <a:off x="5900061" y="1564801"/>
            <a:ext cx="725574" cy="329184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52027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5" grpId="0" animBg="1"/>
      <p:bldP spid="6" grpId="0" animBg="1"/>
      <p:bldP spid="39" grpId="0"/>
      <p:bldP spid="40" grpId="0"/>
      <p:bldP spid="41" grpId="0"/>
      <p:bldP spid="42" grpId="0"/>
      <p:bldP spid="43" grpId="0"/>
      <p:bldP spid="44" grpId="0"/>
      <p:bldP spid="45" grpId="0"/>
      <p:bldP spid="46" grpId="0"/>
      <p:bldP spid="47" grpId="0"/>
      <p:bldP spid="48" grpId="0"/>
      <p:bldP spid="49" grpId="0"/>
      <p:bldP spid="50" grpId="0"/>
      <p:bldP spid="51" grpId="0"/>
      <p:bldP spid="52" grpId="0"/>
      <p:bldP spid="53" grpId="0"/>
      <p:bldP spid="54" grpId="0"/>
      <p:bldP spid="55" grpId="0"/>
      <p:bldP spid="56" grpId="0"/>
      <p:bldP spid="57" grpId="0"/>
      <p:bldP spid="58" grpId="0"/>
      <p:bldP spid="59" grpId="0" animBg="1"/>
      <p:bldP spid="60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 2.3 ⇝ Example 4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A2F0693-7E5E-7712-8F05-5C3195B8CF4D}"/>
                  </a:ext>
                </a:extLst>
              </p:cNvPr>
              <p:cNvSpPr txBox="1"/>
              <p:nvPr/>
            </p:nvSpPr>
            <p:spPr>
              <a:xfrm>
                <a:off x="1927945" y="837359"/>
                <a:ext cx="10036658" cy="5232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spAutoFit/>
              </a:bodyPr>
              <a:lstStyle>
                <a:defPPr>
                  <a:defRPr lang="en-US"/>
                </a:defPPr>
                <a:lvl1pPr algn="ctr">
                  <a:defRPr sz="2800">
                    <a:solidFill>
                      <a:srgbClr val="002060"/>
                    </a:solidFill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pPr algn="l"/>
                <a:r>
                  <a:rPr lang="en-US" dirty="0"/>
                  <a:t>Construct the truth table for compound proposition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i="1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dirty="0">
                            <a:latin typeface="Cambria Math" panose="02040503050406030204" pitchFamily="18" charset="0"/>
                          </a:rPr>
                          <m:t>p</m:t>
                        </m:r>
                        <m:r>
                          <a:rPr lang="en-US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∧</m:t>
                        </m:r>
                        <m:r>
                          <a:rPr lang="en-US" dirty="0">
                            <a:latin typeface="Cambria Math" panose="02040503050406030204" pitchFamily="18" charset="0"/>
                          </a:rPr>
                          <m:t>¬</m:t>
                        </m:r>
                        <m:r>
                          <a:rPr lang="en-IN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dirty="0">
                            <a:latin typeface="Cambria Math" panose="02040503050406030204" pitchFamily="18" charset="0"/>
                          </a:rPr>
                          <m:t>p</m:t>
                        </m:r>
                        <m:r>
                          <a:rPr lang="en-IN" i="1" dirty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IN" i="1" dirty="0">
                        <a:latin typeface="Cambria Math" panose="02040503050406030204" pitchFamily="18" charset="0"/>
                      </a:rPr>
                      <m:t>∨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¬</m:t>
                    </m:r>
                    <m:r>
                      <a:rPr lang="en-IN" dirty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dirty="0">
                        <a:latin typeface="Cambria Math" panose="02040503050406030204" pitchFamily="18" charset="0"/>
                      </a:rPr>
                      <m:t>q</m:t>
                    </m:r>
                  </m:oMath>
                </a14:m>
                <a:r>
                  <a:rPr lang="en-IN" dirty="0"/>
                  <a:t>.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7A2F0693-7E5E-7712-8F05-5C3195B8CF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7945" y="837359"/>
                <a:ext cx="10036658" cy="523220"/>
              </a:xfrm>
              <a:prstGeom prst="rect">
                <a:avLst/>
              </a:prstGeom>
              <a:blipFill rotWithShape="0">
                <a:blip r:embed="rId2"/>
                <a:stretch>
                  <a:fillRect l="-1214" t="-11628" r="-1093" b="-3255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7050F2C-FA00-1CD2-2793-C3E6D378F8D8}"/>
              </a:ext>
            </a:extLst>
          </p:cNvPr>
          <p:cNvSpPr/>
          <p:nvPr/>
        </p:nvSpPr>
        <p:spPr>
          <a:xfrm>
            <a:off x="117831" y="857420"/>
            <a:ext cx="1810115" cy="483098"/>
          </a:xfrm>
          <a:prstGeom prst="roundRect">
            <a:avLst/>
          </a:pr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Question </a:t>
            </a:r>
            <a:endParaRPr lang="en-IN" sz="2800" b="1" dirty="0">
              <a:solidFill>
                <a:schemeClr val="bg1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1D43792-E443-AC71-0590-60AA150051ED}"/>
              </a:ext>
            </a:extLst>
          </p:cNvPr>
          <p:cNvSpPr/>
          <p:nvPr/>
        </p:nvSpPr>
        <p:spPr>
          <a:xfrm>
            <a:off x="117830" y="1511451"/>
            <a:ext cx="1810115" cy="498529"/>
          </a:xfrm>
          <a:prstGeom prst="roundRect">
            <a:avLst/>
          </a:pr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Solution</a:t>
            </a:r>
            <a:endParaRPr lang="en-IN" sz="2800" b="1" dirty="0">
              <a:solidFill>
                <a:schemeClr val="bg1"/>
              </a:solidFill>
            </a:endParaRPr>
          </a:p>
        </p:txBody>
      </p:sp>
      <p:graphicFrame>
        <p:nvGraphicFramePr>
          <p:cNvPr id="29" name="Table 2">
            <a:extLst>
              <a:ext uri="{FF2B5EF4-FFF2-40B4-BE49-F238E27FC236}">
                <a16:creationId xmlns:a16="http://schemas.microsoft.com/office/drawing/2014/main" id="{90BD3FDF-E12D-BB24-64FB-C32A6DF2C4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2977614"/>
              </p:ext>
            </p:extLst>
          </p:nvPr>
        </p:nvGraphicFramePr>
        <p:xfrm>
          <a:off x="2024132" y="1511451"/>
          <a:ext cx="8503920" cy="339974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05840">
                  <a:extLst>
                    <a:ext uri="{9D8B030D-6E8A-4147-A177-3AD203B41FA5}">
                      <a16:colId xmlns:a16="http://schemas.microsoft.com/office/drawing/2014/main" val="2543531497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230489491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844060273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860230515"/>
                    </a:ext>
                  </a:extLst>
                </a:gridCol>
                <a:gridCol w="2834640">
                  <a:extLst>
                    <a:ext uri="{9D8B030D-6E8A-4147-A177-3AD203B41FA5}">
                      <a16:colId xmlns:a16="http://schemas.microsoft.com/office/drawing/2014/main" val="3726479976"/>
                    </a:ext>
                  </a:extLst>
                </a:gridCol>
              </a:tblGrid>
              <a:tr h="679949">
                <a:tc>
                  <a:txBody>
                    <a:bodyPr/>
                    <a:lstStyle/>
                    <a:p>
                      <a:pPr algn="ctr"/>
                      <a:endParaRPr lang="en-IN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8869193"/>
                  </a:ext>
                </a:extLst>
              </a:tr>
              <a:tr h="679949">
                <a:tc>
                  <a:txBody>
                    <a:bodyPr/>
                    <a:lstStyle/>
                    <a:p>
                      <a:pPr algn="ctr"/>
                      <a:endParaRPr lang="en-IN" sz="280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61066291"/>
                  </a:ext>
                </a:extLst>
              </a:tr>
              <a:tr h="679949">
                <a:tc>
                  <a:txBody>
                    <a:bodyPr/>
                    <a:lstStyle/>
                    <a:p>
                      <a:pPr algn="ctr"/>
                      <a:endParaRPr lang="en-IN" sz="28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2607411"/>
                  </a:ext>
                </a:extLst>
              </a:tr>
              <a:tr h="679949">
                <a:tc>
                  <a:txBody>
                    <a:bodyPr/>
                    <a:lstStyle/>
                    <a:p>
                      <a:pPr algn="ctr"/>
                      <a:endParaRPr lang="en-IN" sz="280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29497343"/>
                  </a:ext>
                </a:extLst>
              </a:tr>
              <a:tr h="679949">
                <a:tc>
                  <a:txBody>
                    <a:bodyPr/>
                    <a:lstStyle/>
                    <a:p>
                      <a:pPr algn="ctr"/>
                      <a:endParaRPr lang="en-IN" sz="28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0946856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3660C66-021C-659A-162F-E811CE627B9B}"/>
                  </a:ext>
                </a:extLst>
              </p:cNvPr>
              <p:cNvSpPr txBox="1"/>
              <p:nvPr/>
            </p:nvSpPr>
            <p:spPr>
              <a:xfrm>
                <a:off x="2316704" y="1562109"/>
                <a:ext cx="47752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𝐩</m:t>
                      </m:r>
                    </m:oMath>
                  </m:oMathPara>
                </a14:m>
                <a:endParaRPr lang="en-IN" sz="28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43660C66-021C-659A-162F-E811CE627B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6704" y="1562109"/>
                <a:ext cx="477520" cy="52322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5D80A02-D6E2-6932-F33E-6CF3E3CA7742}"/>
                  </a:ext>
                </a:extLst>
              </p:cNvPr>
              <p:cNvSpPr txBox="1"/>
              <p:nvPr/>
            </p:nvSpPr>
            <p:spPr>
              <a:xfrm>
                <a:off x="2391377" y="2302641"/>
                <a:ext cx="33528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45D80A02-D6E2-6932-F33E-6CF3E3CA77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1377" y="2302641"/>
                <a:ext cx="335280" cy="52322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A898420-8AA9-0962-0DE1-DF8F0349BE3E}"/>
                  </a:ext>
                </a:extLst>
              </p:cNvPr>
              <p:cNvSpPr txBox="1"/>
              <p:nvPr/>
            </p:nvSpPr>
            <p:spPr>
              <a:xfrm>
                <a:off x="2397465" y="3612751"/>
                <a:ext cx="33528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EA898420-8AA9-0962-0DE1-DF8F0349BE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7465" y="3612751"/>
                <a:ext cx="335280" cy="52322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43C4C4F3-0441-5709-90C9-AF30AB481CD2}"/>
                  </a:ext>
                </a:extLst>
              </p:cNvPr>
              <p:cNvSpPr txBox="1"/>
              <p:nvPr/>
            </p:nvSpPr>
            <p:spPr>
              <a:xfrm>
                <a:off x="2391018" y="2935706"/>
                <a:ext cx="33528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43C4C4F3-0441-5709-90C9-AF30AB481C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1018" y="2935706"/>
                <a:ext cx="335280" cy="52322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F74CCB3-AC27-9734-284E-A21CA94EF243}"/>
                  </a:ext>
                </a:extLst>
              </p:cNvPr>
              <p:cNvSpPr txBox="1"/>
              <p:nvPr/>
            </p:nvSpPr>
            <p:spPr>
              <a:xfrm>
                <a:off x="2388337" y="4289796"/>
                <a:ext cx="33528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6F74CCB3-AC27-9734-284E-A21CA94EF2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8337" y="4289796"/>
                <a:ext cx="335280" cy="523220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56B0CDF-D175-6A9F-78FE-88693195F9A9}"/>
                  </a:ext>
                </a:extLst>
              </p:cNvPr>
              <p:cNvSpPr txBox="1"/>
              <p:nvPr/>
            </p:nvSpPr>
            <p:spPr>
              <a:xfrm>
                <a:off x="3268479" y="1564620"/>
                <a:ext cx="47752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𝐪</m:t>
                      </m:r>
                    </m:oMath>
                  </m:oMathPara>
                </a14:m>
                <a:endParaRPr lang="en-IN" sz="28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E56B0CDF-D175-6A9F-78FE-88693195F9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8479" y="1564620"/>
                <a:ext cx="477520" cy="523220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32AD008-7ECF-12C2-9050-1136E3BCC0F8}"/>
                  </a:ext>
                </a:extLst>
              </p:cNvPr>
              <p:cNvSpPr txBox="1"/>
              <p:nvPr/>
            </p:nvSpPr>
            <p:spPr>
              <a:xfrm>
                <a:off x="3391087" y="2284294"/>
                <a:ext cx="33528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332AD008-7ECF-12C2-9050-1136E3BCC0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1087" y="2284294"/>
                <a:ext cx="335280" cy="523220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568A388-8E64-B566-B3D6-DE4CDC075E3A}"/>
                  </a:ext>
                </a:extLst>
              </p:cNvPr>
              <p:cNvSpPr txBox="1"/>
              <p:nvPr/>
            </p:nvSpPr>
            <p:spPr>
              <a:xfrm>
                <a:off x="3391698" y="2941969"/>
                <a:ext cx="33528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8568A388-8E64-B566-B3D6-DE4CDC075E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1698" y="2941969"/>
                <a:ext cx="335280" cy="523220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EDF26338-2FF1-92E3-8A6C-7BDD81271D3A}"/>
                  </a:ext>
                </a:extLst>
              </p:cNvPr>
              <p:cNvSpPr txBox="1"/>
              <p:nvPr/>
            </p:nvSpPr>
            <p:spPr>
              <a:xfrm>
                <a:off x="3391698" y="3619014"/>
                <a:ext cx="33528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EDF26338-2FF1-92E3-8A6C-7BDD81271D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1698" y="3619014"/>
                <a:ext cx="335280" cy="523220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018EC74D-00E2-C9BC-CDB4-C0A567642391}"/>
                  </a:ext>
                </a:extLst>
              </p:cNvPr>
              <p:cNvSpPr txBox="1"/>
              <p:nvPr/>
            </p:nvSpPr>
            <p:spPr>
              <a:xfrm>
                <a:off x="3425567" y="4296059"/>
                <a:ext cx="33528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018EC74D-00E2-C9BC-CDB4-C0A5676423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5567" y="4296059"/>
                <a:ext cx="335280" cy="523220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71980318-DBDD-DDCF-30B3-4559E9047BD7}"/>
                  </a:ext>
                </a:extLst>
              </p:cNvPr>
              <p:cNvSpPr txBox="1"/>
              <p:nvPr/>
            </p:nvSpPr>
            <p:spPr>
              <a:xfrm>
                <a:off x="6772490" y="1562109"/>
                <a:ext cx="82287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¬</m:t>
                      </m:r>
                      <m:r>
                        <a:rPr lang="en-IN" sz="2800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𝐪</m:t>
                      </m:r>
                    </m:oMath>
                  </m:oMathPara>
                </a14:m>
                <a:endParaRPr lang="en-IN" sz="28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71980318-DBDD-DDCF-30B3-4559E9047B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2490" y="1562109"/>
                <a:ext cx="822872" cy="523220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9B2945BA-89F4-2343-7CDC-AD98152A60DF}"/>
                  </a:ext>
                </a:extLst>
              </p:cNvPr>
              <p:cNvSpPr txBox="1"/>
              <p:nvPr/>
            </p:nvSpPr>
            <p:spPr>
              <a:xfrm>
                <a:off x="7039644" y="2276154"/>
                <a:ext cx="33528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9B2945BA-89F4-2343-7CDC-AD98152A60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9644" y="2276154"/>
                <a:ext cx="335280" cy="523220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EF58FC3B-07A6-2B95-E4B6-D4CD76D1BD59}"/>
                  </a:ext>
                </a:extLst>
              </p:cNvPr>
              <p:cNvSpPr txBox="1"/>
              <p:nvPr/>
            </p:nvSpPr>
            <p:spPr>
              <a:xfrm>
                <a:off x="7040821" y="2939822"/>
                <a:ext cx="33528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EF58FC3B-07A6-2B95-E4B6-D4CD76D1BD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0821" y="2939822"/>
                <a:ext cx="335280" cy="523220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3EC932E8-BC52-9F41-9111-29BB470A8B71}"/>
                  </a:ext>
                </a:extLst>
              </p:cNvPr>
              <p:cNvSpPr txBox="1"/>
              <p:nvPr/>
            </p:nvSpPr>
            <p:spPr>
              <a:xfrm>
                <a:off x="7060007" y="3616001"/>
                <a:ext cx="33528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3EC932E8-BC52-9F41-9111-29BB470A8B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0007" y="3616001"/>
                <a:ext cx="335280" cy="523220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7D912F1F-3B01-54DE-DA9A-3353A2CC09C3}"/>
                  </a:ext>
                </a:extLst>
              </p:cNvPr>
              <p:cNvSpPr txBox="1"/>
              <p:nvPr/>
            </p:nvSpPr>
            <p:spPr>
              <a:xfrm>
                <a:off x="7063965" y="4288191"/>
                <a:ext cx="33528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7D912F1F-3B01-54DE-DA9A-3353A2CC09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3965" y="4288191"/>
                <a:ext cx="335280" cy="523220"/>
              </a:xfrm>
              <a:prstGeom prst="rect">
                <a:avLst/>
              </a:prstGeom>
              <a:blipFill rotWithShape="0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60DF3CC0-B630-CA7B-28F8-3F9879618029}"/>
                  </a:ext>
                </a:extLst>
              </p:cNvPr>
              <p:cNvSpPr txBox="1"/>
              <p:nvPr/>
            </p:nvSpPr>
            <p:spPr>
              <a:xfrm>
                <a:off x="8991561" y="2279318"/>
                <a:ext cx="33528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60DF3CC0-B630-CA7B-28F8-3F98796180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1561" y="2279318"/>
                <a:ext cx="335280" cy="523220"/>
              </a:xfrm>
              <a:prstGeom prst="rect">
                <a:avLst/>
              </a:prstGeom>
              <a:blipFill rotWithShape="0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1CE78F20-4097-8A0C-F802-A407D4F3A6B9}"/>
                  </a:ext>
                </a:extLst>
              </p:cNvPr>
              <p:cNvSpPr txBox="1"/>
              <p:nvPr/>
            </p:nvSpPr>
            <p:spPr>
              <a:xfrm>
                <a:off x="8991561" y="2948412"/>
                <a:ext cx="33528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1CE78F20-4097-8A0C-F802-A407D4F3A6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1561" y="2948412"/>
                <a:ext cx="335280" cy="523220"/>
              </a:xfrm>
              <a:prstGeom prst="rect">
                <a:avLst/>
              </a:prstGeom>
              <a:blipFill rotWithShape="0"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EE72B6C6-F284-D349-FE69-74FBC846792E}"/>
                  </a:ext>
                </a:extLst>
              </p:cNvPr>
              <p:cNvSpPr txBox="1"/>
              <p:nvPr/>
            </p:nvSpPr>
            <p:spPr>
              <a:xfrm>
                <a:off x="8991561" y="3625457"/>
                <a:ext cx="33528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EE72B6C6-F284-D349-FE69-74FBC84679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1561" y="3625457"/>
                <a:ext cx="335280" cy="523220"/>
              </a:xfrm>
              <a:prstGeom prst="rect">
                <a:avLst/>
              </a:prstGeom>
              <a:blipFill rotWithShape="0"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C6B222C6-1DF9-77C4-C0E7-9B7C6E4E7E51}"/>
                  </a:ext>
                </a:extLst>
              </p:cNvPr>
              <p:cNvSpPr txBox="1"/>
              <p:nvPr/>
            </p:nvSpPr>
            <p:spPr>
              <a:xfrm>
                <a:off x="8991561" y="4302502"/>
                <a:ext cx="33528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C6B222C6-1DF9-77C4-C0E7-9B7C6E4E7E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1561" y="4302502"/>
                <a:ext cx="335280" cy="523220"/>
              </a:xfrm>
              <a:prstGeom prst="rect">
                <a:avLst/>
              </a:prstGeom>
              <a:blipFill rotWithShape="0"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6F5FDF71-7F0E-0BC6-9505-03A8A4BA0AC7}"/>
                  </a:ext>
                </a:extLst>
              </p:cNvPr>
              <p:cNvSpPr txBox="1"/>
              <p:nvPr/>
            </p:nvSpPr>
            <p:spPr>
              <a:xfrm>
                <a:off x="7697393" y="1564620"/>
                <a:ext cx="283464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N" sz="28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1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b="1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𝐩</m:t>
                          </m:r>
                          <m:r>
                            <a:rPr lang="en-US" sz="28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∧</m:t>
                          </m:r>
                          <m:r>
                            <a:rPr lang="en-US" sz="2800" b="1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¬</m:t>
                          </m:r>
                          <m:r>
                            <a:rPr lang="en-IN" sz="2800" b="1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b="1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𝐩</m:t>
                          </m:r>
                          <m:r>
                            <a:rPr lang="en-IN" sz="2800" b="1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sz="28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∨</m:t>
                      </m:r>
                      <m:r>
                        <a:rPr lang="en-US" sz="2800" b="1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¬</m:t>
                      </m:r>
                      <m:r>
                        <a:rPr lang="en-IN" sz="2800" b="1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1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𝐪</m:t>
                      </m:r>
                    </m:oMath>
                  </m:oMathPara>
                </a14:m>
                <a:endParaRPr lang="en-IN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6F5FDF71-7F0E-0BC6-9505-03A8A4BA0A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7393" y="1564620"/>
                <a:ext cx="2834640" cy="523220"/>
              </a:xfrm>
              <a:prstGeom prst="rect">
                <a:avLst/>
              </a:prstGeom>
              <a:blipFill rotWithShape="0"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Rectangle: Rounded Corners 69">
            <a:extLst>
              <a:ext uri="{FF2B5EF4-FFF2-40B4-BE49-F238E27FC236}">
                <a16:creationId xmlns:a16="http://schemas.microsoft.com/office/drawing/2014/main" id="{E170C15F-615F-9D50-E60F-C3E22DC80308}"/>
              </a:ext>
            </a:extLst>
          </p:cNvPr>
          <p:cNvSpPr/>
          <p:nvPr/>
        </p:nvSpPr>
        <p:spPr>
          <a:xfrm>
            <a:off x="2194122" y="2265402"/>
            <a:ext cx="684000" cy="256032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4" name="Rectangle: Rounded Corners 70">
            <a:extLst>
              <a:ext uri="{FF2B5EF4-FFF2-40B4-BE49-F238E27FC236}">
                <a16:creationId xmlns:a16="http://schemas.microsoft.com/office/drawing/2014/main" id="{AFA5CEA7-F4CF-F3BC-C198-B44544DCD484}"/>
              </a:ext>
            </a:extLst>
          </p:cNvPr>
          <p:cNvSpPr/>
          <p:nvPr/>
        </p:nvSpPr>
        <p:spPr>
          <a:xfrm>
            <a:off x="4207081" y="2277759"/>
            <a:ext cx="684000" cy="256032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ADB0E593-CE00-9197-C1AF-40EEF2224F59}"/>
                  </a:ext>
                </a:extLst>
              </p:cNvPr>
              <p:cNvSpPr txBox="1"/>
              <p:nvPr/>
            </p:nvSpPr>
            <p:spPr>
              <a:xfrm>
                <a:off x="4219438" y="1562109"/>
                <a:ext cx="65463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¬</m:t>
                      </m:r>
                      <m:r>
                        <a:rPr lang="en-IN" sz="2800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sz="2800" b="1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𝐩</m:t>
                      </m:r>
                    </m:oMath>
                  </m:oMathPara>
                </a14:m>
                <a:endParaRPr lang="en-IN" sz="28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ADB0E593-CE00-9197-C1AF-40EEF2224F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9438" y="1562109"/>
                <a:ext cx="654632" cy="523220"/>
              </a:xfrm>
              <a:prstGeom prst="rect">
                <a:avLst/>
              </a:prstGeom>
              <a:blipFill rotWithShape="0"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47E300D7-861F-E2F6-2748-9A83F01AED60}"/>
                  </a:ext>
                </a:extLst>
              </p:cNvPr>
              <p:cNvSpPr txBox="1"/>
              <p:nvPr/>
            </p:nvSpPr>
            <p:spPr>
              <a:xfrm>
                <a:off x="4431516" y="2307380"/>
                <a:ext cx="33528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47E300D7-861F-E2F6-2748-9A83F01AED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1516" y="2307380"/>
                <a:ext cx="335280" cy="523220"/>
              </a:xfrm>
              <a:prstGeom prst="rect">
                <a:avLst/>
              </a:prstGeom>
              <a:blipFill rotWithShape="0"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A0629863-D4C2-4E44-7190-4FF0C77EE3AE}"/>
                  </a:ext>
                </a:extLst>
              </p:cNvPr>
              <p:cNvSpPr txBox="1"/>
              <p:nvPr/>
            </p:nvSpPr>
            <p:spPr>
              <a:xfrm>
                <a:off x="4389136" y="3647227"/>
                <a:ext cx="33528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A0629863-D4C2-4E44-7190-4FF0C77EE3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9136" y="3647227"/>
                <a:ext cx="335280" cy="523220"/>
              </a:xfrm>
              <a:prstGeom prst="rect">
                <a:avLst/>
              </a:prstGeom>
              <a:blipFill rotWithShape="0"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44D89AEC-28D6-DC01-A2A0-8741E4607949}"/>
                  </a:ext>
                </a:extLst>
              </p:cNvPr>
              <p:cNvSpPr txBox="1"/>
              <p:nvPr/>
            </p:nvSpPr>
            <p:spPr>
              <a:xfrm>
                <a:off x="4397587" y="2971048"/>
                <a:ext cx="33528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44D89AEC-28D6-DC01-A2A0-8741E46079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7587" y="2971048"/>
                <a:ext cx="335280" cy="523220"/>
              </a:xfrm>
              <a:prstGeom prst="rect">
                <a:avLst/>
              </a:prstGeom>
              <a:blipFill rotWithShape="0"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0F820C65-48F6-B297-745A-0BB110E3A8F6}"/>
                  </a:ext>
                </a:extLst>
              </p:cNvPr>
              <p:cNvSpPr txBox="1"/>
              <p:nvPr/>
            </p:nvSpPr>
            <p:spPr>
              <a:xfrm>
                <a:off x="4410424" y="4319417"/>
                <a:ext cx="33528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0F820C65-48F6-B297-745A-0BB110E3A8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0424" y="4319417"/>
                <a:ext cx="335280" cy="523220"/>
              </a:xfrm>
              <a:prstGeom prst="rect">
                <a:avLst/>
              </a:prstGeom>
              <a:blipFill rotWithShape="0"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0" name="Rectangle: Rounded Corners 23">
            <a:extLst>
              <a:ext uri="{FF2B5EF4-FFF2-40B4-BE49-F238E27FC236}">
                <a16:creationId xmlns:a16="http://schemas.microsoft.com/office/drawing/2014/main" id="{D681B7E3-3B30-1F4D-753D-82E75912F261}"/>
              </a:ext>
            </a:extLst>
          </p:cNvPr>
          <p:cNvSpPr/>
          <p:nvPr/>
        </p:nvSpPr>
        <p:spPr>
          <a:xfrm>
            <a:off x="6836301" y="2262146"/>
            <a:ext cx="684000" cy="256032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1" name="Rectangle: Rounded Corners 2">
            <a:extLst>
              <a:ext uri="{FF2B5EF4-FFF2-40B4-BE49-F238E27FC236}">
                <a16:creationId xmlns:a16="http://schemas.microsoft.com/office/drawing/2014/main" id="{4BF1BC6D-B6C0-2815-247F-D27B2A2F7E40}"/>
              </a:ext>
            </a:extLst>
          </p:cNvPr>
          <p:cNvSpPr/>
          <p:nvPr/>
        </p:nvSpPr>
        <p:spPr>
          <a:xfrm>
            <a:off x="3183446" y="2262146"/>
            <a:ext cx="684000" cy="256032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6F5FDF71-7F0E-0BC6-9505-03A8A4BA0AC7}"/>
                  </a:ext>
                </a:extLst>
              </p:cNvPr>
              <p:cNvSpPr txBox="1"/>
              <p:nvPr/>
            </p:nvSpPr>
            <p:spPr>
              <a:xfrm>
                <a:off x="5088645" y="1564620"/>
                <a:ext cx="155448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𝐩</m:t>
                      </m:r>
                      <m:r>
                        <a:rPr lang="en-US" sz="2800" b="1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∧</m:t>
                      </m:r>
                      <m:r>
                        <a:rPr lang="en-US" sz="2800" b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¬</m:t>
                      </m:r>
                      <m:r>
                        <a:rPr lang="en-IN" sz="2800" b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𝐩</m:t>
                      </m:r>
                    </m:oMath>
                  </m:oMathPara>
                </a14:m>
                <a:endParaRPr lang="en-IN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6F5FDF71-7F0E-0BC6-9505-03A8A4BA0A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8645" y="1564620"/>
                <a:ext cx="1554480" cy="523220"/>
              </a:xfrm>
              <a:prstGeom prst="rect">
                <a:avLst/>
              </a:prstGeom>
              <a:blipFill rotWithShape="0"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9B2945BA-89F4-2343-7CDC-AD98152A60DF}"/>
                  </a:ext>
                </a:extLst>
              </p:cNvPr>
              <p:cNvSpPr txBox="1"/>
              <p:nvPr/>
            </p:nvSpPr>
            <p:spPr>
              <a:xfrm>
                <a:off x="5725034" y="2291767"/>
                <a:ext cx="33528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9B2945BA-89F4-2343-7CDC-AD98152A60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5034" y="2291767"/>
                <a:ext cx="335280" cy="523220"/>
              </a:xfrm>
              <a:prstGeom prst="rect">
                <a:avLst/>
              </a:prstGeom>
              <a:blipFill rotWithShape="0"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EF58FC3B-07A6-2B95-E4B6-D4CD76D1BD59}"/>
                  </a:ext>
                </a:extLst>
              </p:cNvPr>
              <p:cNvSpPr txBox="1"/>
              <p:nvPr/>
            </p:nvSpPr>
            <p:spPr>
              <a:xfrm>
                <a:off x="5726211" y="2955435"/>
                <a:ext cx="33528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EF58FC3B-07A6-2B95-E4B6-D4CD76D1BD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6211" y="2955435"/>
                <a:ext cx="335280" cy="523220"/>
              </a:xfrm>
              <a:prstGeom prst="rect">
                <a:avLst/>
              </a:prstGeom>
              <a:blipFill rotWithShape="0"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3EC932E8-BC52-9F41-9111-29BB470A8B71}"/>
                  </a:ext>
                </a:extLst>
              </p:cNvPr>
              <p:cNvSpPr txBox="1"/>
              <p:nvPr/>
            </p:nvSpPr>
            <p:spPr>
              <a:xfrm>
                <a:off x="5745397" y="3631614"/>
                <a:ext cx="33528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3EC932E8-BC52-9F41-9111-29BB470A8B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5397" y="3631614"/>
                <a:ext cx="335280" cy="523220"/>
              </a:xfrm>
              <a:prstGeom prst="rect">
                <a:avLst/>
              </a:prstGeom>
              <a:blipFill rotWithShape="0"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7D912F1F-3B01-54DE-DA9A-3353A2CC09C3}"/>
                  </a:ext>
                </a:extLst>
              </p:cNvPr>
              <p:cNvSpPr txBox="1"/>
              <p:nvPr/>
            </p:nvSpPr>
            <p:spPr>
              <a:xfrm>
                <a:off x="5749355" y="4303804"/>
                <a:ext cx="33528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7D912F1F-3B01-54DE-DA9A-3353A2CC09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9355" y="4303804"/>
                <a:ext cx="335280" cy="523220"/>
              </a:xfrm>
              <a:prstGeom prst="rect">
                <a:avLst/>
              </a:prstGeom>
              <a:blipFill rotWithShape="0"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7" name="Rectangle: Rounded Corners 23">
            <a:extLst>
              <a:ext uri="{FF2B5EF4-FFF2-40B4-BE49-F238E27FC236}">
                <a16:creationId xmlns:a16="http://schemas.microsoft.com/office/drawing/2014/main" id="{D681B7E3-3B30-1F4D-753D-82E75912F261}"/>
              </a:ext>
            </a:extLst>
          </p:cNvPr>
          <p:cNvSpPr/>
          <p:nvPr/>
        </p:nvSpPr>
        <p:spPr>
          <a:xfrm>
            <a:off x="5521691" y="2277759"/>
            <a:ext cx="684000" cy="256032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09466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1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22" presetClass="entr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6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5" grpId="0" animBg="1"/>
      <p:bldP spid="6" grpId="0" animBg="1"/>
      <p:bldP spid="30" grpId="0"/>
      <p:bldP spid="31" grpId="0"/>
      <p:bldP spid="32" grpId="0"/>
      <p:bldP spid="33" grpId="0"/>
      <p:bldP spid="34" grpId="0"/>
      <p:bldP spid="35" grpId="0"/>
      <p:bldP spid="36" grpId="0"/>
      <p:bldP spid="37" grpId="0"/>
      <p:bldP spid="61" grpId="0"/>
      <p:bldP spid="62" grpId="0"/>
      <p:bldP spid="63" grpId="0"/>
      <p:bldP spid="64" grpId="0"/>
      <p:bldP spid="65" grpId="0"/>
      <p:bldP spid="66" grpId="0"/>
      <p:bldP spid="67" grpId="0"/>
      <p:bldP spid="68" grpId="0"/>
      <p:bldP spid="69" grpId="0"/>
      <p:bldP spid="70" grpId="0"/>
      <p:bldP spid="71" grpId="0"/>
      <p:bldP spid="72" grpId="0"/>
      <p:bldP spid="73" grpId="1" animBg="1"/>
      <p:bldP spid="73" grpId="2" animBg="1"/>
      <p:bldP spid="74" grpId="0" animBg="1"/>
      <p:bldP spid="74" grpId="1" animBg="1"/>
      <p:bldP spid="75" grpId="0"/>
      <p:bldP spid="76" grpId="0"/>
      <p:bldP spid="77" grpId="0"/>
      <p:bldP spid="78" grpId="0"/>
      <p:bldP spid="79" grpId="0"/>
      <p:bldP spid="80" grpId="0" animBg="1"/>
      <p:bldP spid="81" grpId="0" animBg="1"/>
      <p:bldP spid="81" grpId="1" animBg="1"/>
      <p:bldP spid="82" grpId="0"/>
      <p:bldP spid="83" grpId="0"/>
      <p:bldP spid="84" grpId="0"/>
      <p:bldP spid="85" grpId="0"/>
      <p:bldP spid="86" grpId="0"/>
      <p:bldP spid="87" grpId="1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49" y="1709738"/>
            <a:ext cx="11165709" cy="2852737"/>
          </a:xfrm>
        </p:spPr>
        <p:txBody>
          <a:bodyPr/>
          <a:lstStyle/>
          <a:p>
            <a:r>
              <a:rPr lang="en-IN" dirty="0"/>
              <a:t>Method 2.4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F66629-F349-43A0-B5A5-A51D2BBB74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Conditional</a:t>
            </a:r>
          </a:p>
        </p:txBody>
      </p:sp>
    </p:spTree>
    <p:extLst>
      <p:ext uri="{BB962C8B-B14F-4D97-AF65-F5344CB8AC3E}">
        <p14:creationId xmlns:p14="http://schemas.microsoft.com/office/powerpoint/2010/main" val="361364457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FA00D5-A286-E9F1-8A72-C96002079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 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A9E1F8-7887-8DEF-7E3A-BCDEEBFA8AA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>
                  <a:lnSpc>
                    <a:spcPct val="150000"/>
                  </a:lnSpc>
                  <a:buClr>
                    <a:srgbClr val="B84742"/>
                  </a:buClr>
                  <a:defRPr/>
                </a:pPr>
                <a:r>
                  <a:rPr lang="en-US" dirty="0">
                    <a:ea typeface="Cambria Math" panose="02040503050406030204" pitchFamily="18" charset="0"/>
                  </a:rPr>
                  <a:t>A proposition is of the form </a:t>
                </a:r>
                <a:r>
                  <a:rPr lang="en-US" b="1" i="0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b="1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𝐩</m:t>
                    </m:r>
                  </m:oMath>
                </a14:m>
                <a:r>
                  <a:rPr lang="en-US" b="1" i="0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, then </a:t>
                </a:r>
                <a14:m>
                  <m:oMath xmlns:m="http://schemas.openxmlformats.org/officeDocument/2006/math">
                    <m:r>
                      <a:rPr lang="en-US" b="1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𝐪</m:t>
                    </m:r>
                    <m:r>
                      <a:rPr lang="en-US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is known as conditional statement.</a:t>
                </a:r>
              </a:p>
              <a:p>
                <a:pPr lvl="0">
                  <a:lnSpc>
                    <a:spcPct val="150000"/>
                  </a:lnSpc>
                </a:pPr>
                <a:r>
                  <a:rPr lang="en-US" dirty="0"/>
                  <a:t>It is denoted by</a:t>
                </a:r>
                <a14:m>
                  <m:oMath xmlns:m="http://schemas.openxmlformats.org/officeDocument/2006/math">
                    <m:r>
                      <a:rPr lang="en-US" b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𝐩</m:t>
                    </m:r>
                    <m:r>
                      <a:rPr lang="en-US" b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𝐪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/>
                  <a:t>and read as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1" smtClean="0">
                        <a:solidFill>
                          <a:srgbClr val="FF0000"/>
                        </a:solidFill>
                      </a:rPr>
                      <m:t>if</m:t>
                    </m:r>
                    <m:r>
                      <m:rPr>
                        <m:nor/>
                      </m:rPr>
                      <a:rPr lang="en-US" b="1" smtClean="0">
                        <a:solidFill>
                          <a:srgbClr val="FF0000"/>
                        </a:solidFill>
                      </a:rPr>
                      <m:t> </m:t>
                    </m:r>
                    <m:r>
                      <a:rPr lang="en-US" b="1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𝐩</m:t>
                    </m:r>
                    <m:r>
                      <m:rPr>
                        <m:nor/>
                      </m:rPr>
                      <a:rPr lang="en-US" b="1">
                        <a:solidFill>
                          <a:srgbClr val="FF0000"/>
                        </a:solidFill>
                      </a:rPr>
                      <m:t>, </m:t>
                    </m:r>
                    <m:r>
                      <m:rPr>
                        <m:nor/>
                      </m:rPr>
                      <a:rPr lang="en-US" b="1">
                        <a:solidFill>
                          <a:srgbClr val="FF0000"/>
                        </a:solidFill>
                      </a:rPr>
                      <m:t>then</m:t>
                    </m:r>
                    <m:r>
                      <m:rPr>
                        <m:nor/>
                      </m:rPr>
                      <a:rPr lang="en-US" b="1">
                        <a:solidFill>
                          <a:srgbClr val="FF0000"/>
                        </a:solidFill>
                      </a:rPr>
                      <m:t> </m:t>
                    </m:r>
                    <m:r>
                      <a:rPr lang="en-US" b="1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𝐪</m:t>
                    </m:r>
                    <m:r>
                      <m:rPr>
                        <m:nor/>
                      </m:rPr>
                      <a:rPr lang="en-US"/>
                      <m:t> </m:t>
                    </m:r>
                    <m:r>
                      <m:rPr>
                        <m:nor/>
                      </m:rPr>
                      <a:rPr lang="en-US"/>
                      <m:t>or</m:t>
                    </m:r>
                    <m:r>
                      <m:rPr>
                        <m:nor/>
                      </m:rPr>
                      <a:rPr lang="en-US"/>
                      <m:t> </m:t>
                    </m:r>
                    <m:r>
                      <a:rPr lang="en-US" b="1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𝐩</m:t>
                    </m:r>
                    <m:r>
                      <m:rPr>
                        <m:nor/>
                      </m:rPr>
                      <a:rPr lang="en-US" b="1">
                        <a:solidFill>
                          <a:srgbClr val="FF0000"/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n-US" b="1">
                        <a:solidFill>
                          <a:srgbClr val="FF0000"/>
                        </a:solidFill>
                      </a:rPr>
                      <m:t>implies</m:t>
                    </m:r>
                    <m:r>
                      <m:rPr>
                        <m:nor/>
                      </m:rPr>
                      <a:rPr lang="en-US" b="1">
                        <a:solidFill>
                          <a:srgbClr val="FF0000"/>
                        </a:solidFill>
                      </a:rPr>
                      <m:t> </m:t>
                    </m:r>
                    <m:r>
                      <a:rPr lang="en-US" b="1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𝐪</m:t>
                    </m:r>
                    <m:r>
                      <a:rPr lang="en-US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/>
              </a:p>
              <a:p>
                <a:pPr>
                  <a:lnSpc>
                    <a:spcPct val="150000"/>
                  </a:lnSpc>
                  <a:buClr>
                    <a:srgbClr val="B84742"/>
                  </a:buClr>
                  <a:defRPr/>
                </a:pPr>
                <a:r>
                  <a:rPr lang="en-GB" b="1" dirty="0">
                    <a:cs typeface="Shruti" panose="020B0502040204020203" pitchFamily="34" charset="0"/>
                  </a:rPr>
                  <a:t>Example:</a:t>
                </a:r>
              </a:p>
              <a:p>
                <a:pPr lvl="1">
                  <a:lnSpc>
                    <a:spcPct val="150000"/>
                  </a:lnSpc>
                  <a:buClr>
                    <a:srgbClr val="B84742"/>
                  </a:buClr>
                  <a:defRPr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p</m:t>
                    </m:r>
                    <m:r>
                      <a:rPr lang="en-IN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: 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Jay learns discrete mathematics</a:t>
                </a:r>
                <a:r>
                  <a:rPr lang="en-IN" dirty="0">
                    <a:ea typeface="Cambria Math" panose="02040503050406030204" pitchFamily="18" charset="0"/>
                  </a:rPr>
                  <a:t>.</a:t>
                </a:r>
                <a:endParaRPr lang="en-IN" dirty="0"/>
              </a:p>
              <a:p>
                <a:pPr marL="182562" lvl="0" indent="0">
                  <a:lnSpc>
                    <a:spcPct val="150000"/>
                  </a:lnSpc>
                  <a:buClr>
                    <a:srgbClr val="B84742"/>
                  </a:buClr>
                  <a:buNone/>
                  <a:defRPr/>
                </a:pPr>
                <a:r>
                  <a:rPr lang="en-IN" dirty="0">
                    <a:ea typeface="Cambria Math" panose="02040503050406030204" pitchFamily="18" charset="0"/>
                  </a:rPr>
                  <a:t>   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q</m:t>
                    </m:r>
                    <m:r>
                      <a:rPr lang="en-IN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IN" dirty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IN" dirty="0"/>
                  <a:t> </a:t>
                </a:r>
                <a:r>
                  <a:rPr lang="en-US" dirty="0">
                    <a:ea typeface="Cambria Math" panose="02040503050406030204" pitchFamily="18" charset="0"/>
                  </a:rPr>
                  <a:t>He will get job</a:t>
                </a:r>
                <a:r>
                  <a:rPr lang="en-IN" dirty="0">
                    <a:ea typeface="Cambria Math" panose="02040503050406030204" pitchFamily="18" charset="0"/>
                  </a:rPr>
                  <a:t>.</a:t>
                </a:r>
              </a:p>
              <a:p>
                <a:pPr marL="0" lvl="0" indent="538163">
                  <a:lnSpc>
                    <a:spcPct val="150000"/>
                  </a:lnSpc>
                  <a:buClr>
                    <a:srgbClr val="B84742"/>
                  </a:buClr>
                  <a:buNone/>
                  <a:defRPr/>
                </a:pPr>
                <a:r>
                  <a:rPr lang="en-IN" b="1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   </a:t>
                </a:r>
                <a14:m>
                  <m:oMath xmlns:m="http://schemas.openxmlformats.org/officeDocument/2006/math">
                    <m:r>
                      <a:rPr lang="en-US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𝐩</m:t>
                    </m:r>
                    <m:r>
                      <a:rPr lang="en-US" b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𝐪</m:t>
                    </m:r>
                    <m:r>
                      <a:rPr lang="en-US" b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r>
                      <a:rPr lang="en-US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If Jay learns discrete mathematics, then he will get job.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A2A9E1F8-7887-8DEF-7E3A-BCDEEBFA8A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6816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31F99E-184A-A2C7-1130-A9133499BB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</a:t>
            </a:r>
            <a:r>
              <a:rPr lang="en-IN" dirty="0"/>
              <a:t> (</a:t>
            </a:r>
            <a:r>
              <a:rPr lang="en-IN" dirty="0">
                <a:solidFill>
                  <a:srgbClr val="FF0000"/>
                </a:solidFill>
              </a:rPr>
              <a:t>Cont’d</a:t>
            </a:r>
            <a:r>
              <a:rPr lang="en-IN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92DCCC5-0B15-913D-C224-CBB3FB25740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lnSpc>
                    <a:spcPct val="150000"/>
                  </a:lnSpc>
                </a:pPr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>
                        <a:latin typeface="Cambria Math" panose="02040503050406030204" pitchFamily="18" charset="0"/>
                      </a:rPr>
                      <m:t>→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q</m:t>
                    </m:r>
                  </m:oMath>
                </a14:m>
                <a:r>
                  <a:rPr lang="en-US" dirty="0"/>
                  <a:t> is a conditional proposition, then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b="1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𝐪</m:t>
                    </m:r>
                    <m:r>
                      <a:rPr lang="en-US" b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𝐩</m:t>
                    </m:r>
                    <m:r>
                      <a:rPr lang="en-US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		is known as 		</a:t>
                </a:r>
                <a:r>
                  <a:rPr lang="en-US" b="1" dirty="0">
                    <a:solidFill>
                      <a:srgbClr val="FF0000"/>
                    </a:solidFill>
                  </a:rPr>
                  <a:t>converse</a:t>
                </a:r>
                <a:endParaRPr lang="en-IN" b="1" dirty="0">
                  <a:solidFill>
                    <a:srgbClr val="FF0000"/>
                  </a:solidFill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en-US" b="1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¬</m:t>
                    </m:r>
                    <m:r>
                      <a:rPr lang="en-US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𝐩</m:t>
                    </m:r>
                    <m:r>
                      <a:rPr lang="en-US" b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→¬</m:t>
                    </m:r>
                    <m:r>
                      <a:rPr lang="en-IN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𝐪</m:t>
                    </m:r>
                    <m:r>
                      <a:rPr lang="en-US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		is known as 		</a:t>
                </a:r>
                <a:r>
                  <a:rPr lang="en-US" b="1" dirty="0">
                    <a:solidFill>
                      <a:srgbClr val="FF0000"/>
                    </a:solidFill>
                  </a:rPr>
                  <a:t>inverse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b="1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¬</m:t>
                    </m:r>
                    <m:r>
                      <a:rPr lang="en-US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𝐪</m:t>
                    </m:r>
                    <m:r>
                      <a:rPr lang="en-US" b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→¬</m:t>
                    </m:r>
                    <m:r>
                      <a:rPr lang="en-IN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𝐩</m:t>
                    </m:r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		is known as 		</a:t>
                </a:r>
                <a:r>
                  <a:rPr lang="en-US" b="1" dirty="0">
                    <a:solidFill>
                      <a:srgbClr val="FF0000"/>
                    </a:solidFill>
                  </a:rPr>
                  <a:t>contrapositive</a:t>
                </a:r>
                <a:endParaRPr lang="en-IN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B92DCCC5-0B15-913D-C224-CBB3FB2574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20793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36F385-85E3-378E-FAC9-4276D4D793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Logic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F397C-F337-8DAE-3702-4A4DBB05F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Logic is concerned with the study of the principles and techniques of </a:t>
            </a:r>
            <a:r>
              <a:rPr lang="en-US" dirty="0">
                <a:solidFill>
                  <a:srgbClr val="FF0000"/>
                </a:solidFill>
              </a:rPr>
              <a:t>reasoning</a:t>
            </a:r>
            <a:r>
              <a:rPr lang="en-US" dirty="0"/>
              <a:t>. </a:t>
            </a:r>
            <a:endParaRPr lang="en-US" sz="2800" dirty="0">
              <a:solidFill>
                <a:srgbClr val="002060"/>
              </a:solidFill>
              <a:effectLst/>
              <a:ea typeface="Times New Roman" panose="02020603050405020304" pitchFamily="18" charset="0"/>
              <a:cs typeface="Shrut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002060"/>
                </a:solidFill>
                <a:effectLst/>
                <a:ea typeface="Times New Roman" panose="02020603050405020304" pitchFamily="18" charset="0"/>
                <a:cs typeface="Shruti" panose="020B0502040204020203" pitchFamily="34" charset="0"/>
              </a:rPr>
              <a:t>Logic was developed by </a:t>
            </a:r>
            <a:r>
              <a:rPr lang="en-US" sz="2800" b="1" dirty="0">
                <a:solidFill>
                  <a:srgbClr val="FF0000"/>
                </a:solidFill>
                <a:effectLst/>
                <a:ea typeface="Times New Roman" panose="02020603050405020304" pitchFamily="18" charset="0"/>
                <a:cs typeface="Shruti" panose="020B0502040204020203" pitchFamily="34" charset="0"/>
              </a:rPr>
              <a:t>ARISTOTLE</a:t>
            </a:r>
            <a:r>
              <a:rPr lang="en-US" sz="2800" dirty="0">
                <a:solidFill>
                  <a:srgbClr val="002060"/>
                </a:solidFill>
                <a:effectLst/>
                <a:ea typeface="Times New Roman" panose="02020603050405020304" pitchFamily="18" charset="0"/>
                <a:cs typeface="Shruti" panose="020B0502040204020203" pitchFamily="34" charset="0"/>
              </a:rPr>
              <a:t> (381 B.C. - 322 B.C.).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cs typeface="Shrut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002060"/>
                </a:solidFill>
                <a:cs typeface="Shruti" panose="020B0502040204020203" pitchFamily="34" charset="0"/>
              </a:rPr>
              <a:t>The rules of logic gives precise </a:t>
            </a:r>
            <a:r>
              <a:rPr lang="en-US" sz="2800" dirty="0">
                <a:solidFill>
                  <a:srgbClr val="FF0000"/>
                </a:solidFill>
                <a:cs typeface="Shruti" panose="020B0502040204020203" pitchFamily="34" charset="0"/>
              </a:rPr>
              <a:t>meaning</a:t>
            </a:r>
            <a:r>
              <a:rPr lang="en-US" sz="2800" dirty="0">
                <a:solidFill>
                  <a:srgbClr val="002060"/>
                </a:solidFill>
                <a:cs typeface="Shruti" panose="020B0502040204020203" pitchFamily="34" charset="0"/>
              </a:rPr>
              <a:t> to mathematical statements.</a:t>
            </a:r>
            <a:endParaRPr lang="en-IN" sz="2800" dirty="0">
              <a:solidFill>
                <a:srgbClr val="002060"/>
              </a:solidFill>
              <a:cs typeface="Shrut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cs typeface="Shruti" panose="020B0502040204020203" pitchFamily="34" charset="0"/>
              </a:rPr>
              <a:t>Logic is used whether mathematical arguments is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cs typeface="Shruti" panose="020B0502040204020203" pitchFamily="34" charset="0"/>
              </a:rPr>
              <a:t>valid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cs typeface="Shruti" panose="020B0502040204020203" pitchFamily="34" charset="0"/>
              </a:rPr>
              <a:t> or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cs typeface="Shruti" panose="020B0502040204020203" pitchFamily="34" charset="0"/>
              </a:rPr>
              <a:t>invalid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cs typeface="Shruti" panose="020B0502040204020203" pitchFamily="34" charset="0"/>
              </a:rPr>
              <a:t>.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cs typeface="Shruti" panose="020B0502040204020203" pitchFamily="34" charset="0"/>
            </a:endParaRPr>
          </a:p>
          <a:p>
            <a:pPr lvl="0">
              <a:lnSpc>
                <a:spcPct val="150000"/>
              </a:lnSpc>
            </a:pPr>
            <a:r>
              <a:rPr lang="en-US" dirty="0"/>
              <a:t>Logic have provided the theoretical basis for </a:t>
            </a:r>
            <a:r>
              <a:rPr lang="en-US" dirty="0">
                <a:solidFill>
                  <a:srgbClr val="FF0000"/>
                </a:solidFill>
              </a:rPr>
              <a:t>many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areas</a:t>
            </a:r>
            <a:r>
              <a:rPr lang="en-US" dirty="0"/>
              <a:t> for Computer Science such as Digital Logic Design, Automata Theory, Computability, and Artificial Intelligence etc.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99232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EE86C721-A521-97DA-1254-291F49F1EC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5590565"/>
          </a:xfrm>
        </p:spPr>
        <p:txBody>
          <a:bodyPr/>
          <a:lstStyle/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endParaRPr lang="en-US" dirty="0"/>
          </a:p>
          <a:p>
            <a:pPr marL="0" lvl="0" indent="0">
              <a:buNone/>
            </a:pPr>
            <a:endParaRPr lang="en-IN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4F9A10-44D4-04DC-0B2A-35B4CE4B4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</a:t>
            </a:r>
            <a:r>
              <a:rPr lang="en-IN" dirty="0"/>
              <a:t> (</a:t>
            </a:r>
            <a:r>
              <a:rPr lang="en-IN" dirty="0">
                <a:solidFill>
                  <a:srgbClr val="FF0000"/>
                </a:solidFill>
              </a:rPr>
              <a:t>Cont’d</a:t>
            </a:r>
            <a:r>
              <a:rPr lang="en-IN" dirty="0"/>
              <a:t>)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EEE298B-3BF5-F05D-1A89-F8F8ABF2F57D}"/>
              </a:ext>
            </a:extLst>
          </p:cNvPr>
          <p:cNvSpPr/>
          <p:nvPr/>
        </p:nvSpPr>
        <p:spPr>
          <a:xfrm>
            <a:off x="3654412" y="1159426"/>
            <a:ext cx="4707268" cy="669851"/>
          </a:xfrm>
          <a:prstGeom prst="roundRect">
            <a:avLst>
              <a:gd name="adj" fmla="val 24585"/>
            </a:avLst>
          </a:prstGeom>
          <a:gradFill flip="none" rotWithShape="1">
            <a:gsLst>
              <a:gs pos="0">
                <a:srgbClr val="FFC000">
                  <a:tint val="66000"/>
                  <a:satMod val="160000"/>
                </a:srgbClr>
              </a:gs>
              <a:gs pos="50000">
                <a:srgbClr val="FFC000">
                  <a:tint val="44500"/>
                  <a:satMod val="160000"/>
                </a:srgbClr>
              </a:gs>
              <a:gs pos="100000">
                <a:srgbClr val="FFC000">
                  <a:tint val="23500"/>
                  <a:satMod val="160000"/>
                </a:srgbClr>
              </a:gs>
            </a:gsLst>
            <a:lin ang="18900000" scaled="1"/>
            <a:tileRect/>
          </a:gradFill>
          <a:ln w="19050"/>
          <a:effectLst>
            <a:outerShdw blurRad="76200" dist="12700" dir="8100000" sy="-23000" kx="8004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002060"/>
                </a:solidFill>
              </a:rPr>
              <a:t>Truth Table of Conditional</a:t>
            </a:r>
            <a:endParaRPr lang="en-IN" sz="2800" dirty="0">
              <a:solidFill>
                <a:srgbClr val="002060"/>
              </a:solidFill>
            </a:endParaRPr>
          </a:p>
        </p:txBody>
      </p:sp>
      <p:graphicFrame>
        <p:nvGraphicFramePr>
          <p:cNvPr id="6" name="Table 2">
            <a:extLst>
              <a:ext uri="{FF2B5EF4-FFF2-40B4-BE49-F238E27FC236}">
                <a16:creationId xmlns:a16="http://schemas.microsoft.com/office/drawing/2014/main" id="{A77B8707-9F72-7049-424A-95D52C91C3B9}"/>
              </a:ext>
            </a:extLst>
          </p:cNvPr>
          <p:cNvGraphicFramePr>
            <a:graphicFrameLocks noGrp="1"/>
          </p:cNvGraphicFramePr>
          <p:nvPr/>
        </p:nvGraphicFramePr>
        <p:xfrm>
          <a:off x="3654412" y="1991956"/>
          <a:ext cx="4707268" cy="339974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665150">
                  <a:extLst>
                    <a:ext uri="{9D8B030D-6E8A-4147-A177-3AD203B41FA5}">
                      <a16:colId xmlns:a16="http://schemas.microsoft.com/office/drawing/2014/main" val="2543531497"/>
                    </a:ext>
                  </a:extLst>
                </a:gridCol>
                <a:gridCol w="1521059">
                  <a:extLst>
                    <a:ext uri="{9D8B030D-6E8A-4147-A177-3AD203B41FA5}">
                      <a16:colId xmlns:a16="http://schemas.microsoft.com/office/drawing/2014/main" val="230489491"/>
                    </a:ext>
                  </a:extLst>
                </a:gridCol>
                <a:gridCol w="1521059">
                  <a:extLst>
                    <a:ext uri="{9D8B030D-6E8A-4147-A177-3AD203B41FA5}">
                      <a16:colId xmlns:a16="http://schemas.microsoft.com/office/drawing/2014/main" val="3726479976"/>
                    </a:ext>
                  </a:extLst>
                </a:gridCol>
              </a:tblGrid>
              <a:tr h="679949">
                <a:tc>
                  <a:txBody>
                    <a:bodyPr/>
                    <a:lstStyle/>
                    <a:p>
                      <a:pPr algn="ctr"/>
                      <a:endParaRPr lang="en-IN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8869193"/>
                  </a:ext>
                </a:extLst>
              </a:tr>
              <a:tr h="679949">
                <a:tc>
                  <a:txBody>
                    <a:bodyPr/>
                    <a:lstStyle/>
                    <a:p>
                      <a:pPr algn="ctr"/>
                      <a:endParaRPr lang="en-IN" sz="280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61066291"/>
                  </a:ext>
                </a:extLst>
              </a:tr>
              <a:tr h="679949">
                <a:tc>
                  <a:txBody>
                    <a:bodyPr/>
                    <a:lstStyle/>
                    <a:p>
                      <a:pPr algn="ctr"/>
                      <a:endParaRPr lang="en-IN" sz="28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2607411"/>
                  </a:ext>
                </a:extLst>
              </a:tr>
              <a:tr h="679949">
                <a:tc>
                  <a:txBody>
                    <a:bodyPr/>
                    <a:lstStyle/>
                    <a:p>
                      <a:pPr algn="ctr"/>
                      <a:endParaRPr lang="en-IN" sz="280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29497343"/>
                  </a:ext>
                </a:extLst>
              </a:tr>
              <a:tr h="679949">
                <a:tc>
                  <a:txBody>
                    <a:bodyPr/>
                    <a:lstStyle/>
                    <a:p>
                      <a:pPr algn="ctr"/>
                      <a:endParaRPr lang="en-IN" sz="28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0946856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9577B8A-755F-0728-4B2F-9AB388ABD293}"/>
                  </a:ext>
                </a:extLst>
              </p:cNvPr>
              <p:cNvSpPr txBox="1"/>
              <p:nvPr/>
            </p:nvSpPr>
            <p:spPr>
              <a:xfrm>
                <a:off x="4287520" y="2050993"/>
                <a:ext cx="47752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𝐩</m:t>
                      </m:r>
                    </m:oMath>
                  </m:oMathPara>
                </a14:m>
                <a:endParaRPr lang="en-IN" sz="28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9577B8A-755F-0728-4B2F-9AB388ABD2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7520" y="2050993"/>
                <a:ext cx="477520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7B88DE8-D739-3C64-08F2-23DD04BF58CD}"/>
                  </a:ext>
                </a:extLst>
              </p:cNvPr>
              <p:cNvSpPr txBox="1"/>
              <p:nvPr/>
            </p:nvSpPr>
            <p:spPr>
              <a:xfrm>
                <a:off x="5837370" y="2050993"/>
                <a:ext cx="47752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𝐪</m:t>
                      </m:r>
                    </m:oMath>
                  </m:oMathPara>
                </a14:m>
                <a:endParaRPr lang="en-IN" sz="28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7B88DE8-D739-3C64-08F2-23DD04BF58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7370" y="2050993"/>
                <a:ext cx="477520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5BB8548-A903-F5AA-9F99-97587F266C1E}"/>
                  </a:ext>
                </a:extLst>
              </p:cNvPr>
              <p:cNvSpPr txBox="1"/>
              <p:nvPr/>
            </p:nvSpPr>
            <p:spPr>
              <a:xfrm>
                <a:off x="6944360" y="2050993"/>
                <a:ext cx="129032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𝐩</m:t>
                      </m:r>
                      <m:r>
                        <a:rPr lang="en-US" sz="2800" b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IN" sz="2800" b="1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𝐪</m:t>
                      </m:r>
                    </m:oMath>
                  </m:oMathPara>
                </a14:m>
                <a:endParaRPr lang="en-IN" sz="28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5BB8548-A903-F5AA-9F99-97587F266C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4360" y="2050993"/>
                <a:ext cx="1290320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6356496-98F7-2DED-570F-20622180721D}"/>
                  </a:ext>
                </a:extLst>
              </p:cNvPr>
              <p:cNvSpPr txBox="1"/>
              <p:nvPr/>
            </p:nvSpPr>
            <p:spPr>
              <a:xfrm>
                <a:off x="4326467" y="2763351"/>
                <a:ext cx="33528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6356496-98F7-2DED-570F-2062218072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6467" y="2763351"/>
                <a:ext cx="335280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3B6FCBD-06EE-4E00-CBEB-18E667E74B35}"/>
                  </a:ext>
                </a:extLst>
              </p:cNvPr>
              <p:cNvSpPr txBox="1"/>
              <p:nvPr/>
            </p:nvSpPr>
            <p:spPr>
              <a:xfrm>
                <a:off x="5928360" y="2763351"/>
                <a:ext cx="33528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3B6FCBD-06EE-4E00-CBEB-18E667E74B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8360" y="2763351"/>
                <a:ext cx="335280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A1A966E-EEC0-C6D2-DCB1-D0BDAA387355}"/>
                  </a:ext>
                </a:extLst>
              </p:cNvPr>
              <p:cNvSpPr txBox="1"/>
              <p:nvPr/>
            </p:nvSpPr>
            <p:spPr>
              <a:xfrm>
                <a:off x="7421880" y="2763351"/>
                <a:ext cx="33528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A1A966E-EEC0-C6D2-DCB1-D0BDAA3873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1880" y="2763351"/>
                <a:ext cx="335280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B69B2D5-D49D-32A4-30AF-9A624B0994D6}"/>
                  </a:ext>
                </a:extLst>
              </p:cNvPr>
              <p:cNvSpPr txBox="1"/>
              <p:nvPr/>
            </p:nvSpPr>
            <p:spPr>
              <a:xfrm>
                <a:off x="4326467" y="3475647"/>
                <a:ext cx="33528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B69B2D5-D49D-32A4-30AF-9A624B0994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6467" y="3475647"/>
                <a:ext cx="335280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329D466-DFA8-524E-4A44-4BF289FCD182}"/>
                  </a:ext>
                </a:extLst>
              </p:cNvPr>
              <p:cNvSpPr txBox="1"/>
              <p:nvPr/>
            </p:nvSpPr>
            <p:spPr>
              <a:xfrm>
                <a:off x="5928360" y="3475647"/>
                <a:ext cx="33528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329D466-DFA8-524E-4A44-4BF289FCD1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8360" y="3475647"/>
                <a:ext cx="335280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E1C6212-3868-31E8-D7F7-B99AF6AC5E81}"/>
                  </a:ext>
                </a:extLst>
              </p:cNvPr>
              <p:cNvSpPr txBox="1"/>
              <p:nvPr/>
            </p:nvSpPr>
            <p:spPr>
              <a:xfrm>
                <a:off x="7421880" y="3475647"/>
                <a:ext cx="33528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E1C6212-3868-31E8-D7F7-B99AF6AC5E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1880" y="3475647"/>
                <a:ext cx="335280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C014FE1-F989-EF4F-B309-3A297C33B050}"/>
                  </a:ext>
                </a:extLst>
              </p:cNvPr>
              <p:cNvSpPr txBox="1"/>
              <p:nvPr/>
            </p:nvSpPr>
            <p:spPr>
              <a:xfrm>
                <a:off x="4326467" y="4107508"/>
                <a:ext cx="33528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C014FE1-F989-EF4F-B309-3A297C33B0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6467" y="4107508"/>
                <a:ext cx="335280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9A6053B-96E1-3B4E-AF7D-799494081019}"/>
                  </a:ext>
                </a:extLst>
              </p:cNvPr>
              <p:cNvSpPr txBox="1"/>
              <p:nvPr/>
            </p:nvSpPr>
            <p:spPr>
              <a:xfrm>
                <a:off x="5928360" y="4107508"/>
                <a:ext cx="33528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9A6053B-96E1-3B4E-AF7D-7994940810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8360" y="4107508"/>
                <a:ext cx="335280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7B517F9-3C1A-BAC2-DF9E-0EEFFDACE086}"/>
                  </a:ext>
                </a:extLst>
              </p:cNvPr>
              <p:cNvSpPr txBox="1"/>
              <p:nvPr/>
            </p:nvSpPr>
            <p:spPr>
              <a:xfrm>
                <a:off x="7421880" y="4107508"/>
                <a:ext cx="33528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7B517F9-3C1A-BAC2-DF9E-0EEFFDACE0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1880" y="4107508"/>
                <a:ext cx="335280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9674F6E-CFB2-8DD4-2E65-A8AC86929700}"/>
                  </a:ext>
                </a:extLst>
              </p:cNvPr>
              <p:cNvSpPr txBox="1"/>
              <p:nvPr/>
            </p:nvSpPr>
            <p:spPr>
              <a:xfrm>
                <a:off x="4326467" y="4819804"/>
                <a:ext cx="33528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9674F6E-CFB2-8DD4-2E65-A8AC869297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6467" y="4819804"/>
                <a:ext cx="335280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C8E1B24-9826-90F9-087E-2E0308A0FADB}"/>
                  </a:ext>
                </a:extLst>
              </p:cNvPr>
              <p:cNvSpPr txBox="1"/>
              <p:nvPr/>
            </p:nvSpPr>
            <p:spPr>
              <a:xfrm>
                <a:off x="5928360" y="4819804"/>
                <a:ext cx="33528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C8E1B24-9826-90F9-087E-2E0308A0FA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8360" y="4819804"/>
                <a:ext cx="335280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41AFDF8-70F8-7690-844F-C5636189DBBF}"/>
                  </a:ext>
                </a:extLst>
              </p:cNvPr>
              <p:cNvSpPr txBox="1"/>
              <p:nvPr/>
            </p:nvSpPr>
            <p:spPr>
              <a:xfrm>
                <a:off x="7421880" y="4819804"/>
                <a:ext cx="33528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41AFDF8-70F8-7690-844F-C5636189DB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1880" y="4819804"/>
                <a:ext cx="335280" cy="5232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CD1F3E3B-385E-C3FD-E448-FED4A7EC2574}"/>
              </a:ext>
            </a:extLst>
          </p:cNvPr>
          <p:cNvSpPr/>
          <p:nvPr/>
        </p:nvSpPr>
        <p:spPr>
          <a:xfrm>
            <a:off x="3654412" y="3358610"/>
            <a:ext cx="4707268" cy="66643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18696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/>
      <p:bldP spid="9" grpId="0"/>
      <p:bldP spid="12" grpId="0"/>
      <p:bldP spid="14" grpId="0"/>
      <p:bldP spid="15" grpId="0"/>
      <p:bldP spid="16" grpId="0"/>
      <p:bldP spid="4" grpId="0"/>
      <p:bldP spid="7" grpId="0"/>
      <p:bldP spid="10" grpId="0"/>
      <p:bldP spid="11" grpId="0"/>
      <p:bldP spid="13" grpId="0"/>
      <p:bldP spid="22" grpId="0"/>
      <p:bldP spid="23" grpId="0"/>
      <p:bldP spid="28" grpId="0"/>
      <p:bldP spid="29" grpId="0"/>
      <p:bldP spid="3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 2.4⇝ Example 1</a:t>
            </a:r>
            <a:endParaRPr lang="en-IN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7050F2C-FA00-1CD2-2793-C3E6D378F8D8}"/>
              </a:ext>
            </a:extLst>
          </p:cNvPr>
          <p:cNvSpPr/>
          <p:nvPr/>
        </p:nvSpPr>
        <p:spPr>
          <a:xfrm>
            <a:off x="74142" y="803072"/>
            <a:ext cx="1810115" cy="483098"/>
          </a:xfrm>
          <a:prstGeom prst="roundRect">
            <a:avLst/>
          </a:pr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Question</a:t>
            </a:r>
            <a:endParaRPr lang="en-IN" sz="2800" b="1" dirty="0">
              <a:solidFill>
                <a:schemeClr val="bg1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1D43792-E443-AC71-0590-60AA150051ED}"/>
              </a:ext>
            </a:extLst>
          </p:cNvPr>
          <p:cNvSpPr/>
          <p:nvPr/>
        </p:nvSpPr>
        <p:spPr>
          <a:xfrm>
            <a:off x="74141" y="2579030"/>
            <a:ext cx="1810115" cy="478315"/>
          </a:xfrm>
          <a:prstGeom prst="roundRect">
            <a:avLst/>
          </a:pr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Solution</a:t>
            </a:r>
            <a:endParaRPr lang="en-IN" sz="2800" b="1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F639BE-D5DB-0E8A-61DC-927827DB5BA4}"/>
              </a:ext>
            </a:extLst>
          </p:cNvPr>
          <p:cNvSpPr txBox="1"/>
          <p:nvPr/>
        </p:nvSpPr>
        <p:spPr>
          <a:xfrm>
            <a:off x="1884257" y="803072"/>
            <a:ext cx="9995217" cy="17801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>
              <a:defRPr sz="2800">
                <a:solidFill>
                  <a:srgbClr val="002060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Express the given statement in symbolic form</a:t>
            </a:r>
            <a:r>
              <a:rPr lang="en-IN" dirty="0"/>
              <a:t>.</a:t>
            </a:r>
          </a:p>
          <a:p>
            <a:pPr>
              <a:lnSpc>
                <a:spcPct val="150000"/>
              </a:lnSpc>
            </a:pPr>
            <a:r>
              <a:rPr lang="en-US" dirty="0"/>
              <a:t>“ If Mohan takes calculus or Gopal takes English, </a:t>
            </a:r>
          </a:p>
          <a:p>
            <a:pPr>
              <a:lnSpc>
                <a:spcPct val="150000"/>
              </a:lnSpc>
            </a:pPr>
            <a:r>
              <a:rPr lang="en-US" dirty="0"/>
              <a:t>then</a:t>
            </a:r>
            <a:r>
              <a:rPr lang="en-IN" dirty="0"/>
              <a:t> </a:t>
            </a:r>
            <a:r>
              <a:rPr lang="en-US" dirty="0"/>
              <a:t>Radha takes Sanskrit.”</a:t>
            </a:r>
            <a:endParaRPr lang="en-IN" dirty="0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9E5EB628-E07C-6BCB-D685-34A7681D83C1}"/>
              </a:ext>
            </a:extLst>
          </p:cNvPr>
          <p:cNvCxnSpPr>
            <a:cxnSpLocks/>
          </p:cNvCxnSpPr>
          <p:nvPr/>
        </p:nvCxnSpPr>
        <p:spPr>
          <a:xfrm>
            <a:off x="2485982" y="1842548"/>
            <a:ext cx="30240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197AF69-CAA1-659E-020F-94931BD0BAA0}"/>
                  </a:ext>
                </a:extLst>
              </p:cNvPr>
              <p:cNvSpPr txBox="1"/>
              <p:nvPr/>
            </p:nvSpPr>
            <p:spPr>
              <a:xfrm>
                <a:off x="74141" y="3207893"/>
                <a:ext cx="470886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2800" dirty="0">
                    <a:solidFill>
                      <a:srgbClr val="002060"/>
                    </a:solidFill>
                  </a:rPr>
                  <a:t>Let,</a:t>
                </a:r>
                <a:r>
                  <a:rPr lang="en-US" sz="2800" dirty="0">
                    <a:solidFill>
                      <a:srgbClr val="002060"/>
                    </a:solidFill>
                  </a:rPr>
                  <a:t> </a:t>
                </a:r>
                <a:r>
                  <a:rPr lang="en-IN" sz="2800" b="1" dirty="0">
                    <a:solidFill>
                      <a:srgbClr val="00206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p</m:t>
                    </m:r>
                    <m:r>
                      <a:rPr lang="en-IN" sz="2800" b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IN" sz="2800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:  </m:t>
                    </m:r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 Mohan takes calculus</a:t>
                </a:r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B197AF69-CAA1-659E-020F-94931BD0BA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41" y="3207893"/>
                <a:ext cx="4708866" cy="523220"/>
              </a:xfrm>
              <a:prstGeom prst="rect">
                <a:avLst/>
              </a:prstGeom>
              <a:blipFill rotWithShape="0">
                <a:blip r:embed="rId3"/>
                <a:stretch>
                  <a:fillRect l="-2587" t="-11628" b="-31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279BE48-6446-7402-14F0-4876EEF15C5A}"/>
              </a:ext>
            </a:extLst>
          </p:cNvPr>
          <p:cNvCxnSpPr>
            <a:cxnSpLocks/>
          </p:cNvCxnSpPr>
          <p:nvPr/>
        </p:nvCxnSpPr>
        <p:spPr>
          <a:xfrm>
            <a:off x="5985991" y="1838124"/>
            <a:ext cx="27360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67E4DB9-3B35-0BB5-0499-57ADD30ACAF7}"/>
                  </a:ext>
                </a:extLst>
              </p:cNvPr>
              <p:cNvSpPr txBox="1"/>
              <p:nvPr/>
            </p:nvSpPr>
            <p:spPr>
              <a:xfrm>
                <a:off x="74141" y="3826985"/>
                <a:ext cx="470886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2800" dirty="0">
                    <a:solidFill>
                      <a:schemeClr val="bg1"/>
                    </a:solidFill>
                  </a:rPr>
                  <a:t>Let,</a:t>
                </a:r>
                <a:r>
                  <a:rPr lang="en-US" sz="2800" dirty="0">
                    <a:solidFill>
                      <a:schemeClr val="bg1"/>
                    </a:solidFill>
                  </a:rPr>
                  <a:t> </a:t>
                </a:r>
                <a:r>
                  <a:rPr lang="en-IN" sz="2800" b="1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q</m:t>
                    </m:r>
                    <m:r>
                      <a:rPr lang="en-IN" sz="2800" b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IN" sz="2800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: </m:t>
                    </m:r>
                    <m:r>
                      <m:rPr>
                        <m:nor/>
                      </m:rPr>
                      <a:rPr lang="en-US" sz="2800" dirty="0">
                        <a:solidFill>
                          <a:srgbClr val="002060"/>
                        </a:solidFill>
                      </a:rPr>
                      <m:t>Gopal</m:t>
                    </m:r>
                    <m:r>
                      <m:rPr>
                        <m:nor/>
                      </m:rPr>
                      <a:rPr lang="en-US" sz="2800" dirty="0">
                        <a:solidFill>
                          <a:srgbClr val="002060"/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n-US" sz="2800" dirty="0">
                        <a:solidFill>
                          <a:srgbClr val="002060"/>
                        </a:solidFill>
                      </a:rPr>
                      <m:t>takes</m:t>
                    </m:r>
                    <m:r>
                      <m:rPr>
                        <m:nor/>
                      </m:rPr>
                      <a:rPr lang="en-US" sz="2800" dirty="0">
                        <a:solidFill>
                          <a:srgbClr val="002060"/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n-US" sz="2800" dirty="0">
                        <a:solidFill>
                          <a:srgbClr val="002060"/>
                        </a:solidFill>
                      </a:rPr>
                      <m:t>English</m:t>
                    </m:r>
                  </m:oMath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367E4DB9-3B35-0BB5-0499-57ADD30ACA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41" y="3826985"/>
                <a:ext cx="4708866" cy="523220"/>
              </a:xfrm>
              <a:prstGeom prst="rect">
                <a:avLst/>
              </a:prstGeom>
              <a:blipFill rotWithShape="0">
                <a:blip r:embed="rId4"/>
                <a:stretch>
                  <a:fillRect l="-2587" t="-12791" b="-31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CF893BE-A4EC-A00D-1641-56B7C3655052}"/>
              </a:ext>
            </a:extLst>
          </p:cNvPr>
          <p:cNvCxnSpPr>
            <a:cxnSpLocks/>
          </p:cNvCxnSpPr>
          <p:nvPr/>
        </p:nvCxnSpPr>
        <p:spPr>
          <a:xfrm>
            <a:off x="2713952" y="2465641"/>
            <a:ext cx="29880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680FEE8-2936-EC81-0AE8-638F869ABAC7}"/>
                  </a:ext>
                </a:extLst>
              </p:cNvPr>
              <p:cNvSpPr txBox="1"/>
              <p:nvPr/>
            </p:nvSpPr>
            <p:spPr>
              <a:xfrm>
                <a:off x="74141" y="4442417"/>
                <a:ext cx="470886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2800" dirty="0">
                    <a:solidFill>
                      <a:schemeClr val="bg1"/>
                    </a:solidFill>
                  </a:rPr>
                  <a:t>Let,</a:t>
                </a:r>
                <a:r>
                  <a:rPr lang="en-US" sz="2800" dirty="0">
                    <a:solidFill>
                      <a:schemeClr val="bg1"/>
                    </a:solidFill>
                  </a:rPr>
                  <a:t> </a:t>
                </a:r>
                <a:r>
                  <a:rPr lang="en-IN" sz="2800" b="1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</m:t>
                    </m:r>
                    <m:r>
                      <a:rPr lang="en-IN" sz="2800" b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IN" sz="2800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m:rPr>
                        <m:nor/>
                      </m:rPr>
                      <a:rPr lang="en-IN" sz="2800" b="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m:rPr>
                        <m:nor/>
                      </m:rPr>
                      <a:rPr lang="en-US" sz="2800" dirty="0">
                        <a:solidFill>
                          <a:srgbClr val="002060"/>
                        </a:solidFill>
                      </a:rPr>
                      <m:t>Radha</m:t>
                    </m:r>
                    <m:r>
                      <m:rPr>
                        <m:nor/>
                      </m:rPr>
                      <a:rPr lang="en-US" sz="2800" dirty="0">
                        <a:solidFill>
                          <a:srgbClr val="002060"/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n-US" sz="2800" dirty="0">
                        <a:solidFill>
                          <a:srgbClr val="002060"/>
                        </a:solidFill>
                      </a:rPr>
                      <m:t>takes</m:t>
                    </m:r>
                    <m:r>
                      <m:rPr>
                        <m:nor/>
                      </m:rPr>
                      <a:rPr lang="en-US" sz="2800" dirty="0">
                        <a:solidFill>
                          <a:srgbClr val="002060"/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n-US" sz="2800" dirty="0">
                        <a:solidFill>
                          <a:srgbClr val="002060"/>
                        </a:solidFill>
                      </a:rPr>
                      <m:t>Sanskrit</m:t>
                    </m:r>
                  </m:oMath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4680FEE8-2936-EC81-0AE8-638F869ABA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41" y="4442417"/>
                <a:ext cx="4708866" cy="523220"/>
              </a:xfrm>
              <a:prstGeom prst="rect">
                <a:avLst/>
              </a:prstGeom>
              <a:blipFill rotWithShape="0">
                <a:blip r:embed="rId5"/>
                <a:stretch>
                  <a:fillRect l="-2587" t="-12791" b="-31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56DB01D-5B8F-52D6-8564-05FEEFAD8734}"/>
              </a:ext>
            </a:extLst>
          </p:cNvPr>
          <p:cNvCxnSpPr>
            <a:cxnSpLocks/>
          </p:cNvCxnSpPr>
          <p:nvPr/>
        </p:nvCxnSpPr>
        <p:spPr>
          <a:xfrm>
            <a:off x="2498339" y="1838124"/>
            <a:ext cx="62640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1A292A7-C04C-DAFB-79D4-FD8B9AA6B576}"/>
              </a:ext>
            </a:extLst>
          </p:cNvPr>
          <p:cNvSpPr txBox="1"/>
          <p:nvPr/>
        </p:nvSpPr>
        <p:spPr>
          <a:xfrm>
            <a:off x="74141" y="5223937"/>
            <a:ext cx="27833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ea typeface="Cambria Math" panose="02040503050406030204" pitchFamily="18" charset="0"/>
              </a:rPr>
              <a:t>Symbolic form :  </a:t>
            </a:r>
            <a:endParaRPr lang="en-IN" sz="2800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6F16769-FB58-2117-8F47-3A096D1C6E35}"/>
                  </a:ext>
                </a:extLst>
              </p:cNvPr>
              <p:cNvSpPr txBox="1"/>
              <p:nvPr/>
            </p:nvSpPr>
            <p:spPr>
              <a:xfrm>
                <a:off x="2428574" y="5223937"/>
                <a:ext cx="158953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800" b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𝐩</m:t>
                      </m:r>
                      <m:r>
                        <a:rPr lang="en-US" sz="2800" b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∨ </m:t>
                      </m:r>
                      <m:r>
                        <a:rPr lang="en-US" sz="2800" b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𝐪</m:t>
                      </m:r>
                      <m:r>
                        <a:rPr lang="en-US" sz="2800" b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76F16769-FB58-2117-8F47-3A096D1C6E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8574" y="5223937"/>
                <a:ext cx="1589530" cy="52322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779A967-5AF1-2893-2EA8-F113347762F4}"/>
                  </a:ext>
                </a:extLst>
              </p:cNvPr>
              <p:cNvSpPr txBox="1"/>
              <p:nvPr/>
            </p:nvSpPr>
            <p:spPr>
              <a:xfrm>
                <a:off x="4188927" y="5223937"/>
                <a:ext cx="57940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𝐫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5779A967-5AF1-2893-2EA8-F113347762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8927" y="5223937"/>
                <a:ext cx="579403" cy="523220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A049036-C236-39EB-FA0F-906A085D6601}"/>
              </a:ext>
            </a:extLst>
          </p:cNvPr>
          <p:cNvCxnSpPr>
            <a:cxnSpLocks/>
          </p:cNvCxnSpPr>
          <p:nvPr/>
        </p:nvCxnSpPr>
        <p:spPr>
          <a:xfrm>
            <a:off x="2146416" y="1842548"/>
            <a:ext cx="2520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670B4E4-CE4F-6E8C-EB5F-D9FC85C1C81B}"/>
              </a:ext>
            </a:extLst>
          </p:cNvPr>
          <p:cNvCxnSpPr>
            <a:cxnSpLocks/>
          </p:cNvCxnSpPr>
          <p:nvPr/>
        </p:nvCxnSpPr>
        <p:spPr>
          <a:xfrm>
            <a:off x="1955157" y="2468205"/>
            <a:ext cx="64707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8387A8D-C86F-CBB4-0122-29370AABDCA2}"/>
                  </a:ext>
                </a:extLst>
              </p:cNvPr>
              <p:cNvSpPr txBox="1"/>
              <p:nvPr/>
            </p:nvSpPr>
            <p:spPr>
              <a:xfrm>
                <a:off x="3802183" y="5223937"/>
                <a:ext cx="57940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F8387A8D-C86F-CBB4-0122-29370AABDC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2183" y="5223937"/>
                <a:ext cx="579403" cy="523220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48435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750"/>
                            </p:stCondLst>
                            <p:childTnLst>
                              <p:par>
                                <p:cTn id="8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3" grpId="0"/>
      <p:bldP spid="8" grpId="0"/>
      <p:bldP spid="10" grpId="0"/>
      <p:bldP spid="12" grpId="0"/>
      <p:bldP spid="15" grpId="0"/>
      <p:bldP spid="16" grpId="0"/>
      <p:bldP spid="17" grpId="0"/>
      <p:bldP spid="23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 2.4⇝ Example 2</a:t>
            </a:r>
            <a:endParaRPr lang="en-IN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7050F2C-FA00-1CD2-2793-C3E6D378F8D8}"/>
              </a:ext>
            </a:extLst>
          </p:cNvPr>
          <p:cNvSpPr/>
          <p:nvPr/>
        </p:nvSpPr>
        <p:spPr>
          <a:xfrm>
            <a:off x="74142" y="803072"/>
            <a:ext cx="1810115" cy="483098"/>
          </a:xfrm>
          <a:prstGeom prst="roundRect">
            <a:avLst/>
          </a:pr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Question</a:t>
            </a:r>
            <a:endParaRPr lang="en-IN" sz="2800" b="1" dirty="0">
              <a:solidFill>
                <a:schemeClr val="bg1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1D43792-E443-AC71-0590-60AA150051ED}"/>
              </a:ext>
            </a:extLst>
          </p:cNvPr>
          <p:cNvSpPr/>
          <p:nvPr/>
        </p:nvSpPr>
        <p:spPr>
          <a:xfrm>
            <a:off x="74142" y="3659101"/>
            <a:ext cx="1810115" cy="478315"/>
          </a:xfrm>
          <a:prstGeom prst="roundRect">
            <a:avLst/>
          </a:pr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Solution</a:t>
            </a:r>
            <a:endParaRPr lang="en-IN" sz="28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7F639BE-D5DB-0E8A-61DC-927827DB5BA4}"/>
                  </a:ext>
                </a:extLst>
              </p:cNvPr>
              <p:cNvSpPr txBox="1"/>
              <p:nvPr/>
            </p:nvSpPr>
            <p:spPr>
              <a:xfrm>
                <a:off x="1884257" y="766001"/>
                <a:ext cx="10241280" cy="28931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spAutoFit/>
              </a:bodyPr>
              <a:lstStyle>
                <a:defPPr>
                  <a:defRPr lang="en-US"/>
                </a:defPPr>
                <a:lvl1pPr>
                  <a:defRPr sz="2800">
                    <a:solidFill>
                      <a:srgbClr val="002060"/>
                    </a:solidFill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r>
                  <a:rPr lang="en-US" dirty="0"/>
                  <a:t>Express the following compound propositions as an English sentence by using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dirty="0">
                        <a:latin typeface="Cambria Math" panose="02040503050406030204" pitchFamily="18" charset="0"/>
                      </a:rPr>
                      <m:t>q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dirty="0">
                        <a:latin typeface="Cambria Math" panose="02040503050406030204" pitchFamily="18" charset="0"/>
                      </a:rPr>
                      <m:t>r</m:t>
                    </m:r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 ;</m:t>
                    </m:r>
                  </m:oMath>
                </a14:m>
                <a:r>
                  <a:rPr lang="en-IN" dirty="0"/>
                  <a:t> Where </a:t>
                </a:r>
                <a14:m>
                  <m:oMath xmlns:m="http://schemas.openxmlformats.org/officeDocument/2006/math"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  </m:t>
                    </m:r>
                    <m:r>
                      <m:rPr>
                        <m:sty m:val="p"/>
                      </m:rPr>
                      <a:rPr lang="en-IN" dirty="0">
                        <a:latin typeface="Cambria Math" panose="02040503050406030204" pitchFamily="18" charset="0"/>
                      </a:rPr>
                      <m:t>p</m:t>
                    </m:r>
                    <m:r>
                      <a:rPr lang="en-IN" dirty="0">
                        <a:latin typeface="Cambria Math" panose="02040503050406030204" pitchFamily="18" charset="0"/>
                      </a:rPr>
                      <m:t> : </m:t>
                    </m:r>
                  </m:oMath>
                </a14:m>
                <a:r>
                  <a:rPr lang="en-US" dirty="0"/>
                  <a:t>You have the flue.</a:t>
                </a:r>
                <a:endParaRPr lang="en-IN" dirty="0"/>
              </a:p>
              <a:p>
                <a:pPr marL="3435350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dirty="0">
                        <a:latin typeface="Cambria Math" panose="02040503050406030204" pitchFamily="18" charset="0"/>
                      </a:rPr>
                      <m:t>q</m:t>
                    </m:r>
                    <m:r>
                      <a:rPr lang="en-IN" dirty="0">
                        <a:latin typeface="Cambria Math" panose="02040503050406030204" pitchFamily="18" charset="0"/>
                      </a:rPr>
                      <m:t> : </m:t>
                    </m:r>
                  </m:oMath>
                </a14:m>
                <a:r>
                  <a:rPr lang="en-US" dirty="0"/>
                  <a:t>You miss the final examination.</a:t>
                </a:r>
              </a:p>
              <a:p>
                <a:pPr marL="3435350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dirty="0">
                        <a:latin typeface="Cambria Math" panose="02040503050406030204" pitchFamily="18" charset="0"/>
                      </a:rPr>
                      <m:t>r</m:t>
                    </m:r>
                    <m:r>
                      <a:rPr lang="en-IN" dirty="0">
                        <a:latin typeface="Cambria Math" panose="02040503050406030204" pitchFamily="18" charset="0"/>
                      </a:rPr>
                      <m:t>  : </m:t>
                    </m:r>
                  </m:oMath>
                </a14:m>
                <a:r>
                  <a:rPr lang="en-US" dirty="0"/>
                  <a:t>You pass the course .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b="1" dirty="0"/>
                  <a:t>(1)</a:t>
                </a:r>
                <a:r>
                  <a:rPr lang="en-US" dirty="0"/>
                  <a:t>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dirty="0" err="1">
                        <a:latin typeface="Cambria Math" panose="02040503050406030204" pitchFamily="18" charset="0"/>
                      </a:rPr>
                      <m:t>→</m:t>
                    </m:r>
                    <m:r>
                      <m:rPr>
                        <m:sty m:val="p"/>
                      </m:rPr>
                      <a:rPr lang="en-US" dirty="0" smtClean="0">
                        <a:latin typeface="Cambria Math" panose="02040503050406030204" pitchFamily="18" charset="0"/>
                      </a:rPr>
                      <m:t>q</m:t>
                    </m:r>
                  </m:oMath>
                </a14:m>
                <a:r>
                  <a:rPr lang="en-US" dirty="0"/>
                  <a:t>		</a:t>
                </a:r>
                <a:r>
                  <a:rPr lang="en-US" b="1" dirty="0"/>
                  <a:t>(2)</a:t>
                </a:r>
                <a:r>
                  <a:rPr lang="en-US" dirty="0"/>
                  <a:t>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q</m:t>
                    </m:r>
                    <m:r>
                      <a:rPr lang="en-US">
                        <a:latin typeface="Cambria Math" panose="02040503050406030204" pitchFamily="18" charset="0"/>
                      </a:rPr>
                      <m:t>→¬ 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r</m:t>
                    </m:r>
                  </m:oMath>
                </a14:m>
                <a:r>
                  <a:rPr lang="en-US" dirty="0"/>
                  <a:t>		</a:t>
                </a:r>
                <a:r>
                  <a:rPr lang="en-US" b="1" dirty="0"/>
                  <a:t>(3)</a:t>
                </a:r>
                <a:r>
                  <a:rPr lang="en-US" dirty="0"/>
                  <a:t>  </a:t>
                </a:r>
                <a14:m>
                  <m:oMath xmlns:m="http://schemas.openxmlformats.org/officeDocument/2006/math">
                    <m:r>
                      <a:rPr lang="en-IN" dirty="0">
                        <a:latin typeface="Cambria Math" panose="02040503050406030204" pitchFamily="18" charset="0"/>
                      </a:rPr>
                      <m:t>( </m:t>
                    </m:r>
                    <m:r>
                      <m:rPr>
                        <m:sty m:val="p"/>
                      </m:rPr>
                      <a:rPr lang="en-US" dirty="0"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→¬ </m:t>
                    </m:r>
                    <m:r>
                      <m:rPr>
                        <m:sty m:val="p"/>
                      </m:rPr>
                      <a:rPr lang="en-US" dirty="0">
                        <a:latin typeface="Cambria Math" panose="02040503050406030204" pitchFamily="18" charset="0"/>
                      </a:rPr>
                      <m:t>r</m:t>
                    </m:r>
                    <m:r>
                      <a:rPr lang="en-IN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) ˅ (</m:t>
                    </m:r>
                    <m:r>
                      <a:rPr lang="en-IN" dirty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dirty="0">
                        <a:latin typeface="Cambria Math" panose="02040503050406030204" pitchFamily="18" charset="0"/>
                      </a:rPr>
                      <m:t>q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→¬ </m:t>
                    </m:r>
                    <m:r>
                      <m:rPr>
                        <m:sty m:val="p"/>
                      </m:rPr>
                      <a:rPr lang="en-US" dirty="0">
                        <a:latin typeface="Cambria Math" panose="02040503050406030204" pitchFamily="18" charset="0"/>
                      </a:rPr>
                      <m:t>r</m:t>
                    </m:r>
                    <m:r>
                      <a:rPr lang="en-IN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xmlns="" id="{F7F639BE-D5DB-0E8A-61DC-927827DB5B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4257" y="766001"/>
                <a:ext cx="10241280" cy="2893100"/>
              </a:xfrm>
              <a:prstGeom prst="rect">
                <a:avLst/>
              </a:prstGeom>
              <a:blipFill rotWithShape="0">
                <a:blip r:embed="rId3"/>
                <a:stretch>
                  <a:fillRect l="-1190" t="-1899" b="-316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A54D9C8-1BB4-D6C9-7F2D-F0E91B9B21B2}"/>
                  </a:ext>
                </a:extLst>
              </p:cNvPr>
              <p:cNvSpPr txBox="1"/>
              <p:nvPr/>
            </p:nvSpPr>
            <p:spPr>
              <a:xfrm>
                <a:off x="74142" y="4284975"/>
                <a:ext cx="181011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b="1" dirty="0">
                    <a:solidFill>
                      <a:srgbClr val="002060"/>
                    </a:solidFill>
                  </a:rPr>
                  <a:t>(1)</a:t>
                </a:r>
                <a:r>
                  <a:rPr lang="en-US" sz="2800" dirty="0">
                    <a:solidFill>
                      <a:srgbClr val="002060"/>
                    </a:solidFill>
                  </a:rPr>
                  <a:t>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sz="2800" dirty="0" err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m:rPr>
                        <m:sty m:val="p"/>
                      </m:rPr>
                      <a:rPr lang="en-US" sz="2800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q</m:t>
                    </m:r>
                  </m:oMath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1A54D9C8-1BB4-D6C9-7F2D-F0E91B9B21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42" y="4284975"/>
                <a:ext cx="1810115" cy="523220"/>
              </a:xfrm>
              <a:prstGeom prst="rect">
                <a:avLst/>
              </a:prstGeom>
              <a:blipFill rotWithShape="0">
                <a:blip r:embed="rId4"/>
                <a:stretch>
                  <a:fillRect l="-6734" t="-12791" b="-31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234518E-5E97-F748-9988-C0613047F20B}"/>
                  </a:ext>
                </a:extLst>
              </p:cNvPr>
              <p:cNvSpPr txBox="1"/>
              <p:nvPr/>
            </p:nvSpPr>
            <p:spPr>
              <a:xfrm>
                <a:off x="74142" y="4955754"/>
                <a:ext cx="264714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b="1" dirty="0">
                    <a:solidFill>
                      <a:srgbClr val="FF0000"/>
                    </a:solidFill>
                  </a:rPr>
                  <a:t>Sentence form </a:t>
                </a:r>
                <a14:m>
                  <m:oMath xmlns:m="http://schemas.openxmlformats.org/officeDocument/2006/math">
                    <m:r>
                      <a:rPr lang="en-US" sz="28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7234518E-5E97-F748-9988-C0613047F2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42" y="4955754"/>
                <a:ext cx="2647143" cy="523220"/>
              </a:xfrm>
              <a:prstGeom prst="rect">
                <a:avLst/>
              </a:prstGeom>
              <a:blipFill rotWithShape="0">
                <a:blip r:embed="rId5"/>
                <a:stretch>
                  <a:fillRect l="-4608" t="-12791" b="-31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6FAC06DE-810B-B9E2-9136-C35DF09991D8}"/>
              </a:ext>
            </a:extLst>
          </p:cNvPr>
          <p:cNvSpPr txBox="1"/>
          <p:nvPr/>
        </p:nvSpPr>
        <p:spPr>
          <a:xfrm>
            <a:off x="2541725" y="4952964"/>
            <a:ext cx="41484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2060"/>
                </a:solidFill>
              </a:rPr>
              <a:t>If </a:t>
            </a:r>
            <a:r>
              <a:rPr lang="en-US" sz="2800" dirty="0">
                <a:solidFill>
                  <a:schemeClr val="bg1"/>
                </a:solidFill>
              </a:rPr>
              <a:t>you have the flue,  </a:t>
            </a:r>
            <a:r>
              <a:rPr lang="en-US" sz="2800" dirty="0">
                <a:solidFill>
                  <a:srgbClr val="002060"/>
                </a:solidFill>
              </a:rPr>
              <a:t>then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855ED1C-9587-4213-6616-5F264E18EDFF}"/>
              </a:ext>
            </a:extLst>
          </p:cNvPr>
          <p:cNvSpPr txBox="1"/>
          <p:nvPr/>
        </p:nvSpPr>
        <p:spPr>
          <a:xfrm>
            <a:off x="2861117" y="4950174"/>
            <a:ext cx="26471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2060"/>
                </a:solidFill>
              </a:rPr>
              <a:t>you have the flue,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8CE85AF-5177-245F-3675-CA0FDD79D5D6}"/>
              </a:ext>
            </a:extLst>
          </p:cNvPr>
          <p:cNvCxnSpPr>
            <a:cxnSpLocks/>
          </p:cNvCxnSpPr>
          <p:nvPr/>
        </p:nvCxnSpPr>
        <p:spPr>
          <a:xfrm>
            <a:off x="975014" y="4746410"/>
            <a:ext cx="36576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5D804A2-178A-2643-4037-60923FE09B94}"/>
              </a:ext>
            </a:extLst>
          </p:cNvPr>
          <p:cNvCxnSpPr>
            <a:cxnSpLocks/>
          </p:cNvCxnSpPr>
          <p:nvPr/>
        </p:nvCxnSpPr>
        <p:spPr>
          <a:xfrm>
            <a:off x="659809" y="4790488"/>
            <a:ext cx="2520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35C0F84F-BF09-7FBB-5172-257F69575131}"/>
              </a:ext>
            </a:extLst>
          </p:cNvPr>
          <p:cNvSpPr txBox="1"/>
          <p:nvPr/>
        </p:nvSpPr>
        <p:spPr>
          <a:xfrm>
            <a:off x="6175817" y="4959971"/>
            <a:ext cx="39334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2060"/>
                </a:solidFill>
              </a:rPr>
              <a:t>you miss the final exam.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19B4B4F-4F55-B416-FD30-E9BBBB58FBB6}"/>
              </a:ext>
            </a:extLst>
          </p:cNvPr>
          <p:cNvCxnSpPr>
            <a:cxnSpLocks/>
          </p:cNvCxnSpPr>
          <p:nvPr/>
        </p:nvCxnSpPr>
        <p:spPr>
          <a:xfrm>
            <a:off x="1413342" y="4790488"/>
            <a:ext cx="2520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919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7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3" grpId="0"/>
      <p:bldP spid="20" grpId="0"/>
      <p:bldP spid="22" grpId="0"/>
      <p:bldP spid="24" grpId="0"/>
      <p:bldP spid="25" grpId="0"/>
      <p:bldP spid="28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 2.4⇝ Example 2</a:t>
            </a:r>
            <a:endParaRPr lang="en-IN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7050F2C-FA00-1CD2-2793-C3E6D378F8D8}"/>
              </a:ext>
            </a:extLst>
          </p:cNvPr>
          <p:cNvSpPr/>
          <p:nvPr/>
        </p:nvSpPr>
        <p:spPr>
          <a:xfrm>
            <a:off x="74142" y="803072"/>
            <a:ext cx="1810115" cy="483098"/>
          </a:xfrm>
          <a:prstGeom prst="roundRect">
            <a:avLst/>
          </a:pr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Question</a:t>
            </a:r>
            <a:endParaRPr lang="en-IN" sz="2800" b="1" dirty="0">
              <a:solidFill>
                <a:schemeClr val="bg1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1D43792-E443-AC71-0590-60AA150051ED}"/>
              </a:ext>
            </a:extLst>
          </p:cNvPr>
          <p:cNvSpPr/>
          <p:nvPr/>
        </p:nvSpPr>
        <p:spPr>
          <a:xfrm>
            <a:off x="74142" y="3659101"/>
            <a:ext cx="1810115" cy="478315"/>
          </a:xfrm>
          <a:prstGeom prst="roundRect">
            <a:avLst/>
          </a:pr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Solution</a:t>
            </a:r>
            <a:endParaRPr lang="en-IN" sz="28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7F639BE-D5DB-0E8A-61DC-927827DB5BA4}"/>
                  </a:ext>
                </a:extLst>
              </p:cNvPr>
              <p:cNvSpPr txBox="1"/>
              <p:nvPr/>
            </p:nvSpPr>
            <p:spPr>
              <a:xfrm>
                <a:off x="1884257" y="766001"/>
                <a:ext cx="10241280" cy="28931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spAutoFit/>
              </a:bodyPr>
              <a:lstStyle>
                <a:defPPr>
                  <a:defRPr lang="en-US"/>
                </a:defPPr>
                <a:lvl1pPr>
                  <a:defRPr sz="2800">
                    <a:solidFill>
                      <a:srgbClr val="002060"/>
                    </a:solidFill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r>
                  <a:rPr lang="en-US" dirty="0"/>
                  <a:t>Express the following compound propositions as an English sentence by using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dirty="0">
                        <a:latin typeface="Cambria Math" panose="02040503050406030204" pitchFamily="18" charset="0"/>
                      </a:rPr>
                      <m:t>q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dirty="0">
                        <a:latin typeface="Cambria Math" panose="02040503050406030204" pitchFamily="18" charset="0"/>
                      </a:rPr>
                      <m:t>r</m:t>
                    </m:r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 ;</m:t>
                    </m:r>
                  </m:oMath>
                </a14:m>
                <a:r>
                  <a:rPr lang="en-IN" dirty="0"/>
                  <a:t> Where </a:t>
                </a:r>
                <a14:m>
                  <m:oMath xmlns:m="http://schemas.openxmlformats.org/officeDocument/2006/math"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  </m:t>
                    </m:r>
                    <m:r>
                      <m:rPr>
                        <m:sty m:val="p"/>
                      </m:rPr>
                      <a:rPr lang="en-IN" dirty="0">
                        <a:latin typeface="Cambria Math" panose="02040503050406030204" pitchFamily="18" charset="0"/>
                      </a:rPr>
                      <m:t>p</m:t>
                    </m:r>
                    <m:r>
                      <a:rPr lang="en-IN" dirty="0">
                        <a:latin typeface="Cambria Math" panose="02040503050406030204" pitchFamily="18" charset="0"/>
                      </a:rPr>
                      <m:t> : </m:t>
                    </m:r>
                  </m:oMath>
                </a14:m>
                <a:r>
                  <a:rPr lang="en-US" dirty="0"/>
                  <a:t>You have the flue.</a:t>
                </a:r>
                <a:endParaRPr lang="en-IN" dirty="0"/>
              </a:p>
              <a:p>
                <a:pPr marL="3435350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dirty="0">
                        <a:latin typeface="Cambria Math" panose="02040503050406030204" pitchFamily="18" charset="0"/>
                      </a:rPr>
                      <m:t>q</m:t>
                    </m:r>
                    <m:r>
                      <a:rPr lang="en-IN" dirty="0">
                        <a:latin typeface="Cambria Math" panose="02040503050406030204" pitchFamily="18" charset="0"/>
                      </a:rPr>
                      <m:t> : </m:t>
                    </m:r>
                  </m:oMath>
                </a14:m>
                <a:r>
                  <a:rPr lang="en-US" dirty="0"/>
                  <a:t>You miss the final examination.</a:t>
                </a:r>
              </a:p>
              <a:p>
                <a:pPr marL="3435350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dirty="0">
                        <a:latin typeface="Cambria Math" panose="02040503050406030204" pitchFamily="18" charset="0"/>
                      </a:rPr>
                      <m:t>r</m:t>
                    </m:r>
                    <m:r>
                      <a:rPr lang="en-IN" dirty="0">
                        <a:latin typeface="Cambria Math" panose="02040503050406030204" pitchFamily="18" charset="0"/>
                      </a:rPr>
                      <m:t>  : </m:t>
                    </m:r>
                  </m:oMath>
                </a14:m>
                <a:r>
                  <a:rPr lang="en-US" dirty="0"/>
                  <a:t>You pass the course .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b="1" dirty="0"/>
                  <a:t>(1)</a:t>
                </a:r>
                <a:r>
                  <a:rPr lang="en-US" dirty="0"/>
                  <a:t>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dirty="0" err="1">
                        <a:latin typeface="Cambria Math" panose="02040503050406030204" pitchFamily="18" charset="0"/>
                      </a:rPr>
                      <m:t>→</m:t>
                    </m:r>
                    <m:r>
                      <m:rPr>
                        <m:sty m:val="p"/>
                      </m:rPr>
                      <a:rPr lang="en-US" dirty="0" smtClean="0">
                        <a:latin typeface="Cambria Math" panose="02040503050406030204" pitchFamily="18" charset="0"/>
                      </a:rPr>
                      <m:t>q</m:t>
                    </m:r>
                  </m:oMath>
                </a14:m>
                <a:r>
                  <a:rPr lang="en-US" dirty="0"/>
                  <a:t>		</a:t>
                </a:r>
                <a:r>
                  <a:rPr lang="en-US" b="1" dirty="0"/>
                  <a:t>(2)</a:t>
                </a:r>
                <a:r>
                  <a:rPr lang="en-US" dirty="0"/>
                  <a:t>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q</m:t>
                    </m:r>
                    <m:r>
                      <a:rPr lang="en-US">
                        <a:latin typeface="Cambria Math" panose="02040503050406030204" pitchFamily="18" charset="0"/>
                      </a:rPr>
                      <m:t>→¬ 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r</m:t>
                    </m:r>
                  </m:oMath>
                </a14:m>
                <a:r>
                  <a:rPr lang="en-US" dirty="0"/>
                  <a:t>		</a:t>
                </a:r>
                <a:r>
                  <a:rPr lang="en-US" b="1" dirty="0"/>
                  <a:t>(3)</a:t>
                </a:r>
                <a:r>
                  <a:rPr lang="en-US" dirty="0"/>
                  <a:t>  </a:t>
                </a:r>
                <a14:m>
                  <m:oMath xmlns:m="http://schemas.openxmlformats.org/officeDocument/2006/math">
                    <m:r>
                      <a:rPr lang="en-IN" dirty="0">
                        <a:latin typeface="Cambria Math" panose="02040503050406030204" pitchFamily="18" charset="0"/>
                      </a:rPr>
                      <m:t>( </m:t>
                    </m:r>
                    <m:r>
                      <m:rPr>
                        <m:sty m:val="p"/>
                      </m:rPr>
                      <a:rPr lang="en-US" dirty="0"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→¬ </m:t>
                    </m:r>
                    <m:r>
                      <m:rPr>
                        <m:sty m:val="p"/>
                      </m:rPr>
                      <a:rPr lang="en-US" dirty="0">
                        <a:latin typeface="Cambria Math" panose="02040503050406030204" pitchFamily="18" charset="0"/>
                      </a:rPr>
                      <m:t>r</m:t>
                    </m:r>
                    <m:r>
                      <a:rPr lang="en-IN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) ˅ (</m:t>
                    </m:r>
                    <m:r>
                      <a:rPr lang="en-IN" dirty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dirty="0">
                        <a:latin typeface="Cambria Math" panose="02040503050406030204" pitchFamily="18" charset="0"/>
                      </a:rPr>
                      <m:t>q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→¬ </m:t>
                    </m:r>
                    <m:r>
                      <m:rPr>
                        <m:sty m:val="p"/>
                      </m:rPr>
                      <a:rPr lang="en-US" dirty="0">
                        <a:latin typeface="Cambria Math" panose="02040503050406030204" pitchFamily="18" charset="0"/>
                      </a:rPr>
                      <m:t>r</m:t>
                    </m:r>
                    <m:r>
                      <a:rPr lang="en-IN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xmlns="" id="{F7F639BE-D5DB-0E8A-61DC-927827DB5B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4257" y="766001"/>
                <a:ext cx="10241280" cy="2893100"/>
              </a:xfrm>
              <a:prstGeom prst="rect">
                <a:avLst/>
              </a:prstGeom>
              <a:blipFill rotWithShape="0">
                <a:blip r:embed="rId3"/>
                <a:stretch>
                  <a:fillRect l="-1190" t="-1899" b="-316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A54D9C8-1BB4-D6C9-7F2D-F0E91B9B21B2}"/>
                  </a:ext>
                </a:extLst>
              </p:cNvPr>
              <p:cNvSpPr txBox="1"/>
              <p:nvPr/>
            </p:nvSpPr>
            <p:spPr>
              <a:xfrm>
                <a:off x="74142" y="4284975"/>
                <a:ext cx="196472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b="1" dirty="0">
                    <a:solidFill>
                      <a:srgbClr val="002060"/>
                    </a:solidFill>
                  </a:rPr>
                  <a:t>(2)</a:t>
                </a:r>
                <a:r>
                  <a:rPr lang="en-US" sz="2800" dirty="0">
                    <a:solidFill>
                      <a:srgbClr val="002060"/>
                    </a:solidFill>
                  </a:rPr>
                  <a:t>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q</m:t>
                    </m:r>
                    <m:r>
                      <a:rPr lang="en-US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→¬ </m:t>
                    </m:r>
                    <m:r>
                      <m:rPr>
                        <m:sty m:val="p"/>
                      </m:rPr>
                      <a:rPr lang="en-US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r</m:t>
                    </m:r>
                  </m:oMath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1A54D9C8-1BB4-D6C9-7F2D-F0E91B9B21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42" y="4284975"/>
                <a:ext cx="1964723" cy="523220"/>
              </a:xfrm>
              <a:prstGeom prst="rect">
                <a:avLst/>
              </a:prstGeom>
              <a:blipFill rotWithShape="0">
                <a:blip r:embed="rId4"/>
                <a:stretch>
                  <a:fillRect l="-6211" t="-12791" b="-31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234518E-5E97-F748-9988-C0613047F20B}"/>
                  </a:ext>
                </a:extLst>
              </p:cNvPr>
              <p:cNvSpPr txBox="1"/>
              <p:nvPr/>
            </p:nvSpPr>
            <p:spPr>
              <a:xfrm>
                <a:off x="74142" y="4955754"/>
                <a:ext cx="264714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b="1" dirty="0">
                    <a:solidFill>
                      <a:srgbClr val="FF0000"/>
                    </a:solidFill>
                  </a:rPr>
                  <a:t>Sentence form </a:t>
                </a:r>
                <a14:m>
                  <m:oMath xmlns:m="http://schemas.openxmlformats.org/officeDocument/2006/math">
                    <m:r>
                      <a:rPr lang="en-US" sz="28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7234518E-5E97-F748-9988-C0613047F2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42" y="4955754"/>
                <a:ext cx="2647143" cy="523220"/>
              </a:xfrm>
              <a:prstGeom prst="rect">
                <a:avLst/>
              </a:prstGeom>
              <a:blipFill rotWithShape="0">
                <a:blip r:embed="rId5"/>
                <a:stretch>
                  <a:fillRect l="-4608" t="-12791" b="-31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A5B1177B-C056-762E-ED52-733597D49722}"/>
              </a:ext>
            </a:extLst>
          </p:cNvPr>
          <p:cNvSpPr txBox="1"/>
          <p:nvPr/>
        </p:nvSpPr>
        <p:spPr>
          <a:xfrm>
            <a:off x="2541725" y="4952964"/>
            <a:ext cx="47043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2060"/>
                </a:solidFill>
              </a:rPr>
              <a:t>If </a:t>
            </a:r>
            <a:r>
              <a:rPr lang="en-US" sz="2800" dirty="0">
                <a:solidFill>
                  <a:schemeClr val="bg1"/>
                </a:solidFill>
              </a:rPr>
              <a:t>you miss the final exam  </a:t>
            </a:r>
            <a:r>
              <a:rPr lang="en-US" sz="2800" dirty="0">
                <a:solidFill>
                  <a:srgbClr val="002060"/>
                </a:solidFill>
              </a:rPr>
              <a:t>then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8FF61E5-64A6-B90D-FB17-4A31C136B2AC}"/>
              </a:ext>
            </a:extLst>
          </p:cNvPr>
          <p:cNvSpPr txBox="1"/>
          <p:nvPr/>
        </p:nvSpPr>
        <p:spPr>
          <a:xfrm>
            <a:off x="2861117" y="4950174"/>
            <a:ext cx="39334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2060"/>
                </a:solidFill>
              </a:rPr>
              <a:t>you miss the final exam,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B4BA1C5-6763-642C-BF7D-AA0B81126790}"/>
              </a:ext>
            </a:extLst>
          </p:cNvPr>
          <p:cNvCxnSpPr>
            <a:cxnSpLocks/>
          </p:cNvCxnSpPr>
          <p:nvPr/>
        </p:nvCxnSpPr>
        <p:spPr>
          <a:xfrm>
            <a:off x="988847" y="4699876"/>
            <a:ext cx="36576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FC3FFD4-20A2-69DD-B33F-FF3762B01C3D}"/>
              </a:ext>
            </a:extLst>
          </p:cNvPr>
          <p:cNvCxnSpPr>
            <a:cxnSpLocks/>
          </p:cNvCxnSpPr>
          <p:nvPr/>
        </p:nvCxnSpPr>
        <p:spPr>
          <a:xfrm>
            <a:off x="736847" y="4808195"/>
            <a:ext cx="2520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B056270-EF2E-572C-4E24-B77645DBE71E}"/>
              </a:ext>
            </a:extLst>
          </p:cNvPr>
          <p:cNvSpPr txBox="1"/>
          <p:nvPr/>
        </p:nvSpPr>
        <p:spPr>
          <a:xfrm>
            <a:off x="6995788" y="4950174"/>
            <a:ext cx="45789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800">
                <a:solidFill>
                  <a:srgbClr val="002060"/>
                </a:solidFill>
              </a:defRPr>
            </a:lvl1pPr>
          </a:lstStyle>
          <a:p>
            <a:r>
              <a:rPr lang="en-US" dirty="0"/>
              <a:t>you do not pass the course.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380A51F-6C5D-090A-EDE9-8E8074E7F7F0}"/>
              </a:ext>
            </a:extLst>
          </p:cNvPr>
          <p:cNvCxnSpPr>
            <a:cxnSpLocks/>
          </p:cNvCxnSpPr>
          <p:nvPr/>
        </p:nvCxnSpPr>
        <p:spPr>
          <a:xfrm>
            <a:off x="1452257" y="4808195"/>
            <a:ext cx="4320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3659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2" grpId="0"/>
      <p:bldP spid="15" grpId="0"/>
      <p:bldP spid="16" grpId="0"/>
      <p:bldP spid="19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 2.4⇝ Example 2</a:t>
            </a:r>
            <a:endParaRPr lang="en-IN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7050F2C-FA00-1CD2-2793-C3E6D378F8D8}"/>
              </a:ext>
            </a:extLst>
          </p:cNvPr>
          <p:cNvSpPr/>
          <p:nvPr/>
        </p:nvSpPr>
        <p:spPr>
          <a:xfrm>
            <a:off x="74142" y="803072"/>
            <a:ext cx="1810115" cy="483098"/>
          </a:xfrm>
          <a:prstGeom prst="roundRect">
            <a:avLst/>
          </a:pr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Question</a:t>
            </a:r>
            <a:endParaRPr lang="en-IN" sz="2800" b="1" dirty="0">
              <a:solidFill>
                <a:schemeClr val="bg1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1D43792-E443-AC71-0590-60AA150051ED}"/>
              </a:ext>
            </a:extLst>
          </p:cNvPr>
          <p:cNvSpPr/>
          <p:nvPr/>
        </p:nvSpPr>
        <p:spPr>
          <a:xfrm>
            <a:off x="74142" y="3659101"/>
            <a:ext cx="1810115" cy="478315"/>
          </a:xfrm>
          <a:prstGeom prst="roundRect">
            <a:avLst/>
          </a:pr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Solution</a:t>
            </a:r>
            <a:endParaRPr lang="en-IN" sz="28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7F639BE-D5DB-0E8A-61DC-927827DB5BA4}"/>
                  </a:ext>
                </a:extLst>
              </p:cNvPr>
              <p:cNvSpPr txBox="1"/>
              <p:nvPr/>
            </p:nvSpPr>
            <p:spPr>
              <a:xfrm>
                <a:off x="1884257" y="766001"/>
                <a:ext cx="10241280" cy="28931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spAutoFit/>
              </a:bodyPr>
              <a:lstStyle>
                <a:defPPr>
                  <a:defRPr lang="en-US"/>
                </a:defPPr>
                <a:lvl1pPr>
                  <a:defRPr sz="2800">
                    <a:solidFill>
                      <a:srgbClr val="002060"/>
                    </a:solidFill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r>
                  <a:rPr lang="en-US" dirty="0"/>
                  <a:t>Express the following compound propositions as an English sentence by using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dirty="0">
                        <a:latin typeface="Cambria Math" panose="02040503050406030204" pitchFamily="18" charset="0"/>
                      </a:rPr>
                      <m:t>q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dirty="0">
                        <a:latin typeface="Cambria Math" panose="02040503050406030204" pitchFamily="18" charset="0"/>
                      </a:rPr>
                      <m:t>r</m:t>
                    </m:r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 ;</m:t>
                    </m:r>
                  </m:oMath>
                </a14:m>
                <a:r>
                  <a:rPr lang="en-IN" dirty="0"/>
                  <a:t> Where </a:t>
                </a:r>
                <a14:m>
                  <m:oMath xmlns:m="http://schemas.openxmlformats.org/officeDocument/2006/math"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  </m:t>
                    </m:r>
                    <m:r>
                      <m:rPr>
                        <m:sty m:val="p"/>
                      </m:rPr>
                      <a:rPr lang="en-IN" dirty="0">
                        <a:latin typeface="Cambria Math" panose="02040503050406030204" pitchFamily="18" charset="0"/>
                      </a:rPr>
                      <m:t>p</m:t>
                    </m:r>
                    <m:r>
                      <a:rPr lang="en-IN" dirty="0">
                        <a:latin typeface="Cambria Math" panose="02040503050406030204" pitchFamily="18" charset="0"/>
                      </a:rPr>
                      <m:t> : </m:t>
                    </m:r>
                  </m:oMath>
                </a14:m>
                <a:r>
                  <a:rPr lang="en-US" dirty="0"/>
                  <a:t>You have the flue.</a:t>
                </a:r>
                <a:endParaRPr lang="en-IN" dirty="0"/>
              </a:p>
              <a:p>
                <a:pPr marL="3435350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dirty="0">
                        <a:latin typeface="Cambria Math" panose="02040503050406030204" pitchFamily="18" charset="0"/>
                      </a:rPr>
                      <m:t>q</m:t>
                    </m:r>
                    <m:r>
                      <a:rPr lang="en-IN" dirty="0">
                        <a:latin typeface="Cambria Math" panose="02040503050406030204" pitchFamily="18" charset="0"/>
                      </a:rPr>
                      <m:t> : </m:t>
                    </m:r>
                  </m:oMath>
                </a14:m>
                <a:r>
                  <a:rPr lang="en-US" dirty="0"/>
                  <a:t>You miss the final examination.</a:t>
                </a:r>
              </a:p>
              <a:p>
                <a:pPr marL="3435350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dirty="0">
                        <a:latin typeface="Cambria Math" panose="02040503050406030204" pitchFamily="18" charset="0"/>
                      </a:rPr>
                      <m:t>r</m:t>
                    </m:r>
                    <m:r>
                      <a:rPr lang="en-IN" dirty="0">
                        <a:latin typeface="Cambria Math" panose="02040503050406030204" pitchFamily="18" charset="0"/>
                      </a:rPr>
                      <m:t>  : </m:t>
                    </m:r>
                  </m:oMath>
                </a14:m>
                <a:r>
                  <a:rPr lang="en-US" dirty="0"/>
                  <a:t>You pass the course .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b="1" dirty="0"/>
                  <a:t>(1)</a:t>
                </a:r>
                <a:r>
                  <a:rPr lang="en-US" dirty="0"/>
                  <a:t>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dirty="0" err="1">
                        <a:latin typeface="Cambria Math" panose="02040503050406030204" pitchFamily="18" charset="0"/>
                      </a:rPr>
                      <m:t>→</m:t>
                    </m:r>
                    <m:r>
                      <m:rPr>
                        <m:sty m:val="p"/>
                      </m:rPr>
                      <a:rPr lang="en-US" dirty="0" smtClean="0">
                        <a:latin typeface="Cambria Math" panose="02040503050406030204" pitchFamily="18" charset="0"/>
                      </a:rPr>
                      <m:t>q</m:t>
                    </m:r>
                  </m:oMath>
                </a14:m>
                <a:r>
                  <a:rPr lang="en-US" dirty="0"/>
                  <a:t>		</a:t>
                </a:r>
                <a:r>
                  <a:rPr lang="en-US" b="1" dirty="0"/>
                  <a:t>(2)</a:t>
                </a:r>
                <a:r>
                  <a:rPr lang="en-US" dirty="0"/>
                  <a:t>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q</m:t>
                    </m:r>
                    <m:r>
                      <a:rPr lang="en-US">
                        <a:latin typeface="Cambria Math" panose="02040503050406030204" pitchFamily="18" charset="0"/>
                      </a:rPr>
                      <m:t>→¬ 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r</m:t>
                    </m:r>
                  </m:oMath>
                </a14:m>
                <a:r>
                  <a:rPr lang="en-US" dirty="0"/>
                  <a:t>		</a:t>
                </a:r>
                <a:r>
                  <a:rPr lang="en-US" b="1" dirty="0"/>
                  <a:t>(3)</a:t>
                </a:r>
                <a:r>
                  <a:rPr lang="en-US" dirty="0"/>
                  <a:t>  </a:t>
                </a:r>
                <a14:m>
                  <m:oMath xmlns:m="http://schemas.openxmlformats.org/officeDocument/2006/math">
                    <m:r>
                      <a:rPr lang="en-IN" dirty="0">
                        <a:latin typeface="Cambria Math" panose="02040503050406030204" pitchFamily="18" charset="0"/>
                      </a:rPr>
                      <m:t>( </m:t>
                    </m:r>
                    <m:r>
                      <m:rPr>
                        <m:sty m:val="p"/>
                      </m:rPr>
                      <a:rPr lang="en-US" dirty="0"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→¬ </m:t>
                    </m:r>
                    <m:r>
                      <m:rPr>
                        <m:sty m:val="p"/>
                      </m:rPr>
                      <a:rPr lang="en-US" dirty="0">
                        <a:latin typeface="Cambria Math" panose="02040503050406030204" pitchFamily="18" charset="0"/>
                      </a:rPr>
                      <m:t>r</m:t>
                    </m:r>
                    <m:r>
                      <a:rPr lang="en-IN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) ˅ (</m:t>
                    </m:r>
                    <m:r>
                      <a:rPr lang="en-IN" dirty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dirty="0">
                        <a:latin typeface="Cambria Math" panose="02040503050406030204" pitchFamily="18" charset="0"/>
                      </a:rPr>
                      <m:t>q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→¬ </m:t>
                    </m:r>
                    <m:r>
                      <m:rPr>
                        <m:sty m:val="p"/>
                      </m:rPr>
                      <a:rPr lang="en-US" dirty="0">
                        <a:latin typeface="Cambria Math" panose="02040503050406030204" pitchFamily="18" charset="0"/>
                      </a:rPr>
                      <m:t>r</m:t>
                    </m:r>
                    <m:r>
                      <a:rPr lang="en-IN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xmlns="" id="{F7F639BE-D5DB-0E8A-61DC-927827DB5B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4257" y="766001"/>
                <a:ext cx="10241280" cy="2893100"/>
              </a:xfrm>
              <a:prstGeom prst="rect">
                <a:avLst/>
              </a:prstGeom>
              <a:blipFill rotWithShape="0">
                <a:blip r:embed="rId3"/>
                <a:stretch>
                  <a:fillRect l="-1190" t="-1899" b="-316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A54D9C8-1BB4-D6C9-7F2D-F0E91B9B21B2}"/>
                  </a:ext>
                </a:extLst>
              </p:cNvPr>
              <p:cNvSpPr txBox="1"/>
              <p:nvPr/>
            </p:nvSpPr>
            <p:spPr>
              <a:xfrm>
                <a:off x="74142" y="4284975"/>
                <a:ext cx="449785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b="1" dirty="0">
                    <a:solidFill>
                      <a:srgbClr val="002060"/>
                    </a:solidFill>
                  </a:rPr>
                  <a:t>(3)</a:t>
                </a:r>
                <a:r>
                  <a:rPr lang="en-US" sz="2800" dirty="0">
                    <a:solidFill>
                      <a:srgbClr val="002060"/>
                    </a:solidFill>
                  </a:rPr>
                  <a:t>  </a:t>
                </a:r>
                <a14:m>
                  <m:oMath xmlns:m="http://schemas.openxmlformats.org/officeDocument/2006/math">
                    <m:r>
                      <a:rPr lang="en-IN" sz="2800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( </m:t>
                    </m:r>
                    <m:r>
                      <m:rPr>
                        <m:sty m:val="p"/>
                      </m:rPr>
                      <a:rPr lang="en-US" sz="2800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sz="2800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→¬ </m:t>
                    </m:r>
                    <m:r>
                      <m:rPr>
                        <m:sty m:val="p"/>
                      </m:rPr>
                      <a:rPr lang="en-US" sz="2800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r</m:t>
                    </m:r>
                    <m:r>
                      <a:rPr lang="en-IN" sz="2800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) ˅ (</m:t>
                    </m:r>
                    <m:r>
                      <a:rPr lang="en-IN" sz="2800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800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q</m:t>
                    </m:r>
                    <m:r>
                      <a:rPr lang="en-US" sz="2800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→¬ </m:t>
                    </m:r>
                    <m:r>
                      <m:rPr>
                        <m:sty m:val="p"/>
                      </m:rPr>
                      <a:rPr lang="en-US" sz="2800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r</m:t>
                    </m:r>
                    <m:r>
                      <a:rPr lang="en-IN" sz="2800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1A54D9C8-1BB4-D6C9-7F2D-F0E91B9B21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42" y="4284975"/>
                <a:ext cx="4497858" cy="523220"/>
              </a:xfrm>
              <a:prstGeom prst="rect">
                <a:avLst/>
              </a:prstGeom>
              <a:blipFill rotWithShape="0">
                <a:blip r:embed="rId4"/>
                <a:stretch>
                  <a:fillRect l="-2710" t="-12791" b="-31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C7EC2E7-5DBA-DBFC-994D-41CEBB02FAD0}"/>
                  </a:ext>
                </a:extLst>
              </p:cNvPr>
              <p:cNvSpPr txBox="1"/>
              <p:nvPr/>
            </p:nvSpPr>
            <p:spPr>
              <a:xfrm>
                <a:off x="74142" y="4961334"/>
                <a:ext cx="264714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b="1" dirty="0">
                    <a:solidFill>
                      <a:srgbClr val="FF0000"/>
                    </a:solidFill>
                  </a:rPr>
                  <a:t>Sentence form </a:t>
                </a:r>
                <a14:m>
                  <m:oMath xmlns:m="http://schemas.openxmlformats.org/officeDocument/2006/math">
                    <m:r>
                      <a:rPr lang="en-US" sz="28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0C7EC2E7-5DBA-DBFC-994D-41CEBB02FA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42" y="4961334"/>
                <a:ext cx="2647143" cy="523220"/>
              </a:xfrm>
              <a:prstGeom prst="rect">
                <a:avLst/>
              </a:prstGeom>
              <a:blipFill rotWithShape="0">
                <a:blip r:embed="rId5"/>
                <a:stretch>
                  <a:fillRect l="-4608" t="-12791" b="-31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A5B1177B-C056-762E-ED52-733597D49722}"/>
              </a:ext>
            </a:extLst>
          </p:cNvPr>
          <p:cNvSpPr txBox="1"/>
          <p:nvPr/>
        </p:nvSpPr>
        <p:spPr>
          <a:xfrm>
            <a:off x="2541725" y="4958544"/>
            <a:ext cx="36705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2060"/>
                </a:solidFill>
              </a:rPr>
              <a:t>If </a:t>
            </a:r>
            <a:r>
              <a:rPr lang="en-US" sz="2800" dirty="0">
                <a:solidFill>
                  <a:schemeClr val="bg1"/>
                </a:solidFill>
              </a:rPr>
              <a:t>you miss the final </a:t>
            </a:r>
            <a:r>
              <a:rPr lang="en-US" sz="2800" dirty="0">
                <a:solidFill>
                  <a:srgbClr val="002060"/>
                </a:solidFill>
              </a:rPr>
              <a:t>then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8FF61E5-64A6-B90D-FB17-4A31C136B2AC}"/>
              </a:ext>
            </a:extLst>
          </p:cNvPr>
          <p:cNvSpPr txBox="1"/>
          <p:nvPr/>
        </p:nvSpPr>
        <p:spPr>
          <a:xfrm>
            <a:off x="2861117" y="4955754"/>
            <a:ext cx="39334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2060"/>
                </a:solidFill>
              </a:rPr>
              <a:t>you have the flue,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B4BA1C5-6763-642C-BF7D-AA0B81126790}"/>
              </a:ext>
            </a:extLst>
          </p:cNvPr>
          <p:cNvCxnSpPr>
            <a:cxnSpLocks/>
          </p:cNvCxnSpPr>
          <p:nvPr/>
        </p:nvCxnSpPr>
        <p:spPr>
          <a:xfrm>
            <a:off x="1214963" y="4705457"/>
            <a:ext cx="36576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FC3FFD4-20A2-69DD-B33F-FF3762B01C3D}"/>
              </a:ext>
            </a:extLst>
          </p:cNvPr>
          <p:cNvCxnSpPr>
            <a:cxnSpLocks/>
          </p:cNvCxnSpPr>
          <p:nvPr/>
        </p:nvCxnSpPr>
        <p:spPr>
          <a:xfrm>
            <a:off x="925892" y="4832909"/>
            <a:ext cx="2520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FB056270-EF2E-572C-4E24-B77645DBE71E}"/>
              </a:ext>
            </a:extLst>
          </p:cNvPr>
          <p:cNvSpPr txBox="1"/>
          <p:nvPr/>
        </p:nvSpPr>
        <p:spPr>
          <a:xfrm>
            <a:off x="6072550" y="4963850"/>
            <a:ext cx="44891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800">
                <a:solidFill>
                  <a:srgbClr val="002060"/>
                </a:solidFill>
              </a:defRPr>
            </a:lvl1pPr>
          </a:lstStyle>
          <a:p>
            <a:r>
              <a:rPr lang="en-US" dirty="0"/>
              <a:t>you do not pass the course.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380A51F-6C5D-090A-EDE9-8E8074E7F7F0}"/>
              </a:ext>
            </a:extLst>
          </p:cNvPr>
          <p:cNvCxnSpPr>
            <a:cxnSpLocks/>
          </p:cNvCxnSpPr>
          <p:nvPr/>
        </p:nvCxnSpPr>
        <p:spPr>
          <a:xfrm>
            <a:off x="1668257" y="4832909"/>
            <a:ext cx="4320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91FD3181-3EBF-0C47-507A-D128E7698623}"/>
              </a:ext>
            </a:extLst>
          </p:cNvPr>
          <p:cNvCxnSpPr>
            <a:cxnSpLocks/>
          </p:cNvCxnSpPr>
          <p:nvPr/>
        </p:nvCxnSpPr>
        <p:spPr>
          <a:xfrm>
            <a:off x="2422259" y="4731522"/>
            <a:ext cx="2520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8B4C8168-5520-C01E-9779-BC2727D3ECE0}"/>
              </a:ext>
            </a:extLst>
          </p:cNvPr>
          <p:cNvSpPr txBox="1"/>
          <p:nvPr/>
        </p:nvSpPr>
        <p:spPr>
          <a:xfrm>
            <a:off x="6047963" y="5478974"/>
            <a:ext cx="6082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or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DDCEEFB-44C9-4C58-0CA5-56DF9254F427}"/>
              </a:ext>
            </a:extLst>
          </p:cNvPr>
          <p:cNvSpPr txBox="1"/>
          <p:nvPr/>
        </p:nvSpPr>
        <p:spPr>
          <a:xfrm>
            <a:off x="2541725" y="5999404"/>
            <a:ext cx="50267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2060"/>
                </a:solidFill>
              </a:rPr>
              <a:t>If </a:t>
            </a:r>
            <a:r>
              <a:rPr lang="en-US" sz="2800" dirty="0">
                <a:solidFill>
                  <a:schemeClr val="bg1"/>
                </a:solidFill>
              </a:rPr>
              <a:t>you miss the final exam  </a:t>
            </a:r>
            <a:r>
              <a:rPr lang="en-US" sz="2800" dirty="0">
                <a:solidFill>
                  <a:srgbClr val="002060"/>
                </a:solidFill>
              </a:rPr>
              <a:t>then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1507A3E-1836-F183-F3FB-48AF0DA66C3B}"/>
              </a:ext>
            </a:extLst>
          </p:cNvPr>
          <p:cNvSpPr txBox="1"/>
          <p:nvPr/>
        </p:nvSpPr>
        <p:spPr>
          <a:xfrm>
            <a:off x="2825571" y="6002194"/>
            <a:ext cx="39334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2060"/>
                </a:solidFill>
              </a:rPr>
              <a:t>you miss the final exam,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06EAA4C4-C92E-5EE9-21B3-E95AF84B8F0C}"/>
              </a:ext>
            </a:extLst>
          </p:cNvPr>
          <p:cNvCxnSpPr>
            <a:cxnSpLocks/>
          </p:cNvCxnSpPr>
          <p:nvPr/>
        </p:nvCxnSpPr>
        <p:spPr>
          <a:xfrm>
            <a:off x="3225980" y="4706808"/>
            <a:ext cx="36576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D246C11-B03C-C99F-49E0-30003CF88106}"/>
              </a:ext>
            </a:extLst>
          </p:cNvPr>
          <p:cNvCxnSpPr>
            <a:cxnSpLocks/>
          </p:cNvCxnSpPr>
          <p:nvPr/>
        </p:nvCxnSpPr>
        <p:spPr>
          <a:xfrm>
            <a:off x="2961623" y="4808195"/>
            <a:ext cx="2520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8FA23992-F0D1-2613-4B26-86B283CB020E}"/>
              </a:ext>
            </a:extLst>
          </p:cNvPr>
          <p:cNvSpPr txBox="1"/>
          <p:nvPr/>
        </p:nvSpPr>
        <p:spPr>
          <a:xfrm>
            <a:off x="6994081" y="5999404"/>
            <a:ext cx="44891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800">
                <a:solidFill>
                  <a:srgbClr val="002060"/>
                </a:solidFill>
              </a:defRPr>
            </a:lvl1pPr>
          </a:lstStyle>
          <a:p>
            <a:r>
              <a:rPr lang="en-US" dirty="0"/>
              <a:t>you do not pass the course.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C1B108DE-737C-F65D-66AD-549FAA5565C2}"/>
              </a:ext>
            </a:extLst>
          </p:cNvPr>
          <p:cNvCxnSpPr>
            <a:cxnSpLocks/>
          </p:cNvCxnSpPr>
          <p:nvPr/>
        </p:nvCxnSpPr>
        <p:spPr>
          <a:xfrm>
            <a:off x="3694423" y="4783481"/>
            <a:ext cx="4320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3720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7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7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7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14" grpId="0"/>
      <p:bldP spid="23" grpId="0"/>
      <p:bldP spid="24" grpId="0"/>
      <p:bldP spid="27" grpId="0"/>
      <p:bldP spid="30" grpId="0"/>
      <p:bldP spid="31" grpId="0"/>
      <p:bldP spid="32" grpId="0"/>
      <p:bldP spid="35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 2.4⇝ Example 3</a:t>
            </a:r>
            <a:endParaRPr lang="en-IN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7050F2C-FA00-1CD2-2793-C3E6D378F8D8}"/>
              </a:ext>
            </a:extLst>
          </p:cNvPr>
          <p:cNvSpPr/>
          <p:nvPr/>
        </p:nvSpPr>
        <p:spPr>
          <a:xfrm>
            <a:off x="74142" y="803072"/>
            <a:ext cx="1810115" cy="483098"/>
          </a:xfrm>
          <a:prstGeom prst="roundRect">
            <a:avLst/>
          </a:pr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Question</a:t>
            </a:r>
            <a:endParaRPr lang="en-IN" sz="2800" b="1" dirty="0">
              <a:solidFill>
                <a:schemeClr val="bg1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1D43792-E443-AC71-0590-60AA150051ED}"/>
              </a:ext>
            </a:extLst>
          </p:cNvPr>
          <p:cNvSpPr/>
          <p:nvPr/>
        </p:nvSpPr>
        <p:spPr>
          <a:xfrm>
            <a:off x="74141" y="3049841"/>
            <a:ext cx="1810115" cy="478315"/>
          </a:xfrm>
          <a:prstGeom prst="roundRect">
            <a:avLst/>
          </a:pr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700" b="1" dirty="0">
                <a:solidFill>
                  <a:schemeClr val="bg1"/>
                </a:solidFill>
              </a:rPr>
              <a:t>Solution(1)</a:t>
            </a:r>
            <a:endParaRPr lang="en-IN" sz="27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7F639BE-D5DB-0E8A-61DC-927827DB5BA4}"/>
                  </a:ext>
                </a:extLst>
              </p:cNvPr>
              <p:cNvSpPr txBox="1"/>
              <p:nvPr/>
            </p:nvSpPr>
            <p:spPr>
              <a:xfrm>
                <a:off x="1884256" y="803072"/>
                <a:ext cx="10241280" cy="246221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spAutoFit/>
              </a:bodyPr>
              <a:lstStyle>
                <a:defPPr>
                  <a:defRPr lang="en-US"/>
                </a:defPPr>
                <a:lvl1pPr>
                  <a:defRPr sz="2800">
                    <a:solidFill>
                      <a:srgbClr val="002060"/>
                    </a:solidFill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r>
                  <a:rPr lang="en-US" dirty="0"/>
                  <a:t>Determine whether the following conditional statements is true or false</a:t>
                </a:r>
                <a:r>
                  <a:rPr lang="en-IN" dirty="0"/>
                  <a:t>.</a:t>
                </a:r>
              </a:p>
              <a:p>
                <a:pPr marL="514350" indent="-514350">
                  <a:lnSpc>
                    <a:spcPct val="150000"/>
                  </a:lnSpc>
                  <a:buAutoNum type="arabicPeriod"/>
                </a:pPr>
                <a:r>
                  <a:rPr lang="en-US" dirty="0"/>
                  <a:t> </a:t>
                </a:r>
                <a:r>
                  <a:rPr lang="en-IN" dirty="0"/>
                  <a:t>I</a:t>
                </a:r>
                <a:r>
                  <a:rPr lang="en-US" dirty="0"/>
                  <a:t>f</a:t>
                </a:r>
                <a14:m>
                  <m:oMath xmlns:m="http://schemas.openxmlformats.org/officeDocument/2006/math">
                    <m:r>
                      <a:rPr lang="en-US" dirty="0">
                        <a:latin typeface="Cambria Math" panose="02040503050406030204" pitchFamily="18" charset="0"/>
                      </a:rPr>
                      <m:t> 1+1=2,  </m:t>
                    </m:r>
                  </m:oMath>
                </a14:m>
                <a:r>
                  <a:rPr lang="en-US" dirty="0"/>
                  <a:t>then</a:t>
                </a:r>
                <a14:m>
                  <m:oMath xmlns:m="http://schemas.openxmlformats.org/officeDocument/2006/math">
                    <m:r>
                      <a:rPr lang="en-US" dirty="0">
                        <a:latin typeface="Cambria Math" panose="02040503050406030204" pitchFamily="18" charset="0"/>
                      </a:rPr>
                      <m:t>  2+2=5.</m:t>
                    </m:r>
                  </m:oMath>
                </a14:m>
                <a:endParaRPr lang="en-IN" dirty="0"/>
              </a:p>
              <a:p>
                <a:pPr marL="514350" indent="-514350">
                  <a:lnSpc>
                    <a:spcPct val="150000"/>
                  </a:lnSpc>
                  <a:buAutoNum type="arabicPeriod"/>
                </a:pPr>
                <a:r>
                  <a:rPr lang="en-US" dirty="0"/>
                  <a:t> </a:t>
                </a:r>
                <a:r>
                  <a:rPr lang="en-IN" dirty="0"/>
                  <a:t>I</a:t>
                </a:r>
                <a:r>
                  <a:rPr lang="en-US" dirty="0"/>
                  <a:t>f</a:t>
                </a:r>
                <a14:m>
                  <m:oMath xmlns:m="http://schemas.openxmlformats.org/officeDocument/2006/math">
                    <m:r>
                      <a:rPr lang="en-US" dirty="0">
                        <a:latin typeface="Cambria Math" panose="02040503050406030204" pitchFamily="18" charset="0"/>
                      </a:rPr>
                      <m:t> 1+1=3,  </m:t>
                    </m:r>
                  </m:oMath>
                </a14:m>
                <a:r>
                  <a:rPr lang="en-US" dirty="0"/>
                  <a:t>then</a:t>
                </a:r>
                <a14:m>
                  <m:oMath xmlns:m="http://schemas.openxmlformats.org/officeDocument/2006/math">
                    <m:r>
                      <a:rPr lang="en-US" dirty="0">
                        <a:latin typeface="Cambria Math" panose="02040503050406030204" pitchFamily="18" charset="0"/>
                      </a:rPr>
                      <m:t>  2+2=4.</m:t>
                    </m:r>
                  </m:oMath>
                </a14:m>
                <a:endParaRPr lang="en-IN" dirty="0"/>
              </a:p>
              <a:p>
                <a:pPr marL="514350" indent="-514350">
                  <a:lnSpc>
                    <a:spcPct val="150000"/>
                  </a:lnSpc>
                  <a:buAutoNum type="arabicPeriod"/>
                </a:pPr>
                <a:r>
                  <a:rPr lang="en-US" dirty="0"/>
                  <a:t> </a:t>
                </a:r>
                <a:r>
                  <a:rPr lang="en-IN" dirty="0"/>
                  <a:t>I</a:t>
                </a:r>
                <a:r>
                  <a:rPr lang="en-US" dirty="0"/>
                  <a:t>f</a:t>
                </a:r>
                <a14:m>
                  <m:oMath xmlns:m="http://schemas.openxmlformats.org/officeDocument/2006/math">
                    <m:r>
                      <a:rPr lang="en-US" dirty="0">
                        <a:latin typeface="Cambria Math" panose="02040503050406030204" pitchFamily="18" charset="0"/>
                      </a:rPr>
                      <m:t> 1+1=3,  </m:t>
                    </m:r>
                  </m:oMath>
                </a14:m>
                <a:r>
                  <a:rPr lang="en-US" dirty="0"/>
                  <a:t>then</a:t>
                </a:r>
                <a14:m>
                  <m:oMath xmlns:m="http://schemas.openxmlformats.org/officeDocument/2006/math">
                    <m:r>
                      <a:rPr lang="en-US" dirty="0">
                        <a:latin typeface="Cambria Math" panose="02040503050406030204" pitchFamily="18" charset="0"/>
                      </a:rPr>
                      <m:t>  2+2=5</m:t>
                    </m:r>
                    <m:r>
                      <a:rPr lang="en-IN" i="1" dirty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IN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xmlns="" id="{F7F639BE-D5DB-0E8A-61DC-927827DB5B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4256" y="803072"/>
                <a:ext cx="10241280" cy="2462213"/>
              </a:xfrm>
              <a:prstGeom prst="rect">
                <a:avLst/>
              </a:prstGeom>
              <a:blipFill rotWithShape="0">
                <a:blip r:embed="rId3"/>
                <a:stretch>
                  <a:fillRect l="-1190" t="-2228" r="-774" b="-371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905E8676-86D2-D71F-0131-719CF32C2F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6265633"/>
              </p:ext>
            </p:extLst>
          </p:nvPr>
        </p:nvGraphicFramePr>
        <p:xfrm>
          <a:off x="193334" y="3628725"/>
          <a:ext cx="10296000" cy="288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41403">
                  <a:extLst>
                    <a:ext uri="{9D8B030D-6E8A-4147-A177-3AD203B41FA5}">
                      <a16:colId xmlns:a16="http://schemas.microsoft.com/office/drawing/2014/main" val="77253722"/>
                    </a:ext>
                  </a:extLst>
                </a:gridCol>
                <a:gridCol w="3654597">
                  <a:extLst>
                    <a:ext uri="{9D8B030D-6E8A-4147-A177-3AD203B41FA5}">
                      <a16:colId xmlns:a16="http://schemas.microsoft.com/office/drawing/2014/main" val="2731592225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4188961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1832586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499824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0682735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B594E7C4-24F3-B660-4101-53B73D938D36}"/>
              </a:ext>
            </a:extLst>
          </p:cNvPr>
          <p:cNvSpPr txBox="1"/>
          <p:nvPr/>
        </p:nvSpPr>
        <p:spPr>
          <a:xfrm>
            <a:off x="275893" y="3717342"/>
            <a:ext cx="168250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ctr" defTabSz="914400" rtl="0" eaLnBrk="1" fontAlgn="auto" latinLnBrk="0" hangingPunct="1">
              <a:spcBef>
                <a:spcPts val="1000"/>
              </a:spcBef>
              <a:spcAft>
                <a:spcPts val="0"/>
              </a:spcAft>
              <a:buClr>
                <a:srgbClr val="B84742"/>
              </a:buClr>
              <a:buSzTx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Statement</a:t>
            </a:r>
            <a:endParaRPr kumimoji="0" lang="en-IN" sz="2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A90FF8C-844E-A1AF-899C-24643308E607}"/>
              </a:ext>
            </a:extLst>
          </p:cNvPr>
          <p:cNvSpPr txBox="1"/>
          <p:nvPr/>
        </p:nvSpPr>
        <p:spPr>
          <a:xfrm>
            <a:off x="7179845" y="3717342"/>
            <a:ext cx="293624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ctr" defTabSz="914400" rtl="0" eaLnBrk="1" fontAlgn="auto" latinLnBrk="0" hangingPunct="1">
              <a:spcBef>
                <a:spcPts val="1000"/>
              </a:spcBef>
              <a:spcAft>
                <a:spcPts val="0"/>
              </a:spcAft>
              <a:buClr>
                <a:srgbClr val="B84742"/>
              </a:buClr>
              <a:buSzTx/>
              <a:tabLst/>
              <a:defRPr/>
            </a:pPr>
            <a:r>
              <a:rPr lang="en-US" sz="2800" b="1" noProof="0" dirty="0">
                <a:solidFill>
                  <a:schemeClr val="bg1"/>
                </a:solidFill>
                <a:latin typeface="+mj-lt"/>
              </a:rPr>
              <a:t>Truth Value</a:t>
            </a:r>
            <a:endParaRPr kumimoji="0" lang="en-IN" sz="2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CADA1CA-1E61-214E-A054-758DA09C456E}"/>
                  </a:ext>
                </a:extLst>
              </p:cNvPr>
              <p:cNvSpPr txBox="1"/>
              <p:nvPr/>
            </p:nvSpPr>
            <p:spPr>
              <a:xfrm>
                <a:off x="7179845" y="4440439"/>
                <a:ext cx="293624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marR="0" lvl="0" algn="just" fontAlgn="auto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B84742"/>
                  </a:buClr>
                  <a:buSzTx/>
                  <a:tabLst/>
                  <a:defRPr kumimoji="0" sz="2800" b="0" i="0" u="none" strike="noStrike" cap="none" spc="0" normalizeH="0" baseline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Roboto Condensed (Body)"/>
                  </a:defRPr>
                </a:lvl1pPr>
              </a:lstStyle>
              <a:p>
                <a:pPr algn="ctr"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i="0" dirty="0" smtClean="0">
                          <a:latin typeface="Cambria Math" panose="02040503050406030204" pitchFamily="18" charset="0"/>
                        </a:rPr>
                        <m:t>T</m:t>
                      </m:r>
                    </m:oMath>
                  </m:oMathPara>
                </a14:m>
                <a:endParaRPr lang="en-IN" dirty="0">
                  <a:latin typeface="+mj-lt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1CADA1CA-1E61-214E-A054-758DA09C45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9845" y="4440439"/>
                <a:ext cx="2936240" cy="52322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C19F15B-3374-0CBD-3F04-0C9A2D236591}"/>
                  </a:ext>
                </a:extLst>
              </p:cNvPr>
              <p:cNvSpPr txBox="1"/>
              <p:nvPr/>
            </p:nvSpPr>
            <p:spPr>
              <a:xfrm>
                <a:off x="275893" y="5177508"/>
                <a:ext cx="223998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Bef>
                    <a:spcPts val="1000"/>
                  </a:spcBef>
                  <a:buClr>
                    <a:srgbClr val="B84742"/>
                  </a:buClr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q</m:t>
                      </m:r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:2+2=5</m:t>
                      </m:r>
                    </m:oMath>
                  </m:oMathPara>
                </a14:m>
                <a:endParaRPr lang="en-US" sz="2800" dirty="0">
                  <a:latin typeface="+mj-lt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DC19F15B-3374-0CBD-3F04-0C9A2D2365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893" y="5177508"/>
                <a:ext cx="2239986" cy="52322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D500604B-D0BC-C26F-A1AE-59B3054505A2}"/>
                  </a:ext>
                </a:extLst>
              </p:cNvPr>
              <p:cNvSpPr txBox="1"/>
              <p:nvPr/>
            </p:nvSpPr>
            <p:spPr>
              <a:xfrm>
                <a:off x="275893" y="5875034"/>
                <a:ext cx="5649201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1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𝐩</m:t>
                    </m:r>
                    <m:r>
                      <a:rPr lang="en-IN" sz="28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sz="2800" b="1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𝐪</m:t>
                    </m:r>
                    <m:r>
                      <a:rPr lang="en-IN" sz="2800" b="0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800" b="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IN" sz="2800" b="0" i="0" dirty="0">
                    <a:solidFill>
                      <a:srgbClr val="002060"/>
                    </a:solidFill>
                    <a:latin typeface="+mj-lt"/>
                  </a:rPr>
                  <a:t> I</a:t>
                </a:r>
                <a:r>
                  <a:rPr lang="en-US" sz="2800" i="0" dirty="0">
                    <a:solidFill>
                      <a:srgbClr val="002060"/>
                    </a:solidFill>
                    <a:latin typeface="+mj-lt"/>
                  </a:rPr>
                  <a:t>f</a:t>
                </a:r>
                <a14:m>
                  <m:oMath xmlns:m="http://schemas.openxmlformats.org/officeDocument/2006/math">
                    <m:r>
                      <a:rPr lang="en-US" sz="280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1+1=2, </m:t>
                    </m:r>
                  </m:oMath>
                </a14:m>
                <a:r>
                  <a:rPr lang="en-US" sz="2800" i="0" dirty="0">
                    <a:solidFill>
                      <a:srgbClr val="002060"/>
                    </a:solidFill>
                    <a:latin typeface="+mj-lt"/>
                  </a:rPr>
                  <a:t>then</a:t>
                </a:r>
                <a14:m>
                  <m:oMath xmlns:m="http://schemas.openxmlformats.org/officeDocument/2006/math">
                    <m:r>
                      <a:rPr lang="en-US" sz="280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 2+2=5.</m:t>
                    </m:r>
                  </m:oMath>
                </a14:m>
                <a:endParaRPr lang="en-IN" sz="2800" dirty="0">
                  <a:latin typeface="+mj-lt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D500604B-D0BC-C26F-A1AE-59B3054505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893" y="5875034"/>
                <a:ext cx="5649201" cy="523220"/>
              </a:xfrm>
              <a:prstGeom prst="rect">
                <a:avLst/>
              </a:prstGeom>
              <a:blipFill rotWithShape="0">
                <a:blip r:embed="rId6"/>
                <a:stretch>
                  <a:fillRect t="-12791" b="-31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1C2C33D-BDEF-869D-47E1-0FF8B994C909}"/>
                  </a:ext>
                </a:extLst>
              </p:cNvPr>
              <p:cNvSpPr txBox="1"/>
              <p:nvPr/>
            </p:nvSpPr>
            <p:spPr>
              <a:xfrm>
                <a:off x="7179845" y="5175566"/>
                <a:ext cx="293624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marR="0" lvl="0" algn="just" fontAlgn="auto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B84742"/>
                  </a:buClr>
                  <a:buSzTx/>
                  <a:tabLst/>
                  <a:defRPr kumimoji="0" sz="2800" b="0" i="0" u="none" strike="noStrike" cap="none" spc="0" normalizeH="0" baseline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Roboto Condensed (Body)"/>
                  </a:defRPr>
                </a:lvl1pPr>
              </a:lstStyle>
              <a:p>
                <a:pPr algn="ctr"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i="0" dirty="0" smtClean="0">
                          <a:latin typeface="Cambria Math" panose="02040503050406030204" pitchFamily="18" charset="0"/>
                        </a:rPr>
                        <m:t>F</m:t>
                      </m:r>
                    </m:oMath>
                  </m:oMathPara>
                </a14:m>
                <a:endParaRPr lang="en-IN" dirty="0">
                  <a:latin typeface="+mj-lt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91C2C33D-BDEF-869D-47E1-0FF8B994C9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9845" y="5175566"/>
                <a:ext cx="2936240" cy="523220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20AE248-2969-D6EC-748F-77405A6F7EB9}"/>
                  </a:ext>
                </a:extLst>
              </p:cNvPr>
              <p:cNvSpPr txBox="1"/>
              <p:nvPr/>
            </p:nvSpPr>
            <p:spPr>
              <a:xfrm>
                <a:off x="7179845" y="5877786"/>
                <a:ext cx="293624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marR="0" lvl="0" algn="just" fontAlgn="auto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B84742"/>
                  </a:buClr>
                  <a:buSzTx/>
                  <a:tabLst/>
                  <a:defRPr kumimoji="0" sz="2800" b="0" i="0" u="none" strike="noStrike" cap="none" spc="0" normalizeH="0" baseline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Roboto Condensed (Body)"/>
                  </a:defRPr>
                </a:lvl1pPr>
              </a:lstStyle>
              <a:p>
                <a:pPr algn="ctr"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b="1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𝐓</m:t>
                      </m:r>
                      <m:r>
                        <a:rPr lang="en-IN" b="1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b="1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𝐅</m:t>
                      </m:r>
                      <m:r>
                        <a:rPr lang="en-US" b="1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1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𝐅</m:t>
                      </m:r>
                    </m:oMath>
                  </m:oMathPara>
                </a14:m>
                <a:endParaRPr lang="en-IN" dirty="0">
                  <a:latin typeface="+mj-lt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620AE248-2969-D6EC-748F-77405A6F7E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9845" y="5877786"/>
                <a:ext cx="2936240" cy="523220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EEBF752-A372-42F2-BFE5-2959F31397C8}"/>
                  </a:ext>
                </a:extLst>
              </p:cNvPr>
              <p:cNvSpPr txBox="1"/>
              <p:nvPr/>
            </p:nvSpPr>
            <p:spPr>
              <a:xfrm>
                <a:off x="275893" y="4436893"/>
                <a:ext cx="231618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:1+1=2</m:t>
                      </m:r>
                    </m:oMath>
                  </m:oMathPara>
                </a14:m>
                <a:endParaRPr lang="en-IN" sz="2800" dirty="0">
                  <a:latin typeface="+mj-lt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4EEBF752-A372-42F2-BFE5-2959F31397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893" y="4436893"/>
                <a:ext cx="2316186" cy="523220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45470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3" grpId="0"/>
      <p:bldP spid="22" grpId="0"/>
      <p:bldP spid="24" grpId="0"/>
      <p:bldP spid="25" grpId="0"/>
      <p:bldP spid="26" grpId="0"/>
      <p:bldP spid="27" grpId="0"/>
      <p:bldP spid="28" grpId="0"/>
      <p:bldP spid="29" grpId="0"/>
      <p:bldP spid="30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 2.4⇝ Example 3</a:t>
            </a:r>
            <a:endParaRPr lang="en-IN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7050F2C-FA00-1CD2-2793-C3E6D378F8D8}"/>
              </a:ext>
            </a:extLst>
          </p:cNvPr>
          <p:cNvSpPr/>
          <p:nvPr/>
        </p:nvSpPr>
        <p:spPr>
          <a:xfrm>
            <a:off x="74142" y="803072"/>
            <a:ext cx="1810115" cy="483098"/>
          </a:xfrm>
          <a:prstGeom prst="roundRect">
            <a:avLst/>
          </a:pr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Question</a:t>
            </a:r>
            <a:endParaRPr lang="en-IN" sz="2800" b="1" dirty="0">
              <a:solidFill>
                <a:schemeClr val="bg1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1D43792-E443-AC71-0590-60AA150051ED}"/>
              </a:ext>
            </a:extLst>
          </p:cNvPr>
          <p:cNvSpPr/>
          <p:nvPr/>
        </p:nvSpPr>
        <p:spPr>
          <a:xfrm>
            <a:off x="74141" y="3049841"/>
            <a:ext cx="1810115" cy="478315"/>
          </a:xfrm>
          <a:prstGeom prst="roundRect">
            <a:avLst/>
          </a:pr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700" b="1" dirty="0">
                <a:solidFill>
                  <a:schemeClr val="bg1"/>
                </a:solidFill>
              </a:rPr>
              <a:t>Solution(2)</a:t>
            </a:r>
            <a:endParaRPr lang="en-IN" sz="27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7F639BE-D5DB-0E8A-61DC-927827DB5BA4}"/>
                  </a:ext>
                </a:extLst>
              </p:cNvPr>
              <p:cNvSpPr txBox="1"/>
              <p:nvPr/>
            </p:nvSpPr>
            <p:spPr>
              <a:xfrm>
                <a:off x="1884256" y="803072"/>
                <a:ext cx="10241280" cy="246221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spAutoFit/>
              </a:bodyPr>
              <a:lstStyle>
                <a:defPPr>
                  <a:defRPr lang="en-US"/>
                </a:defPPr>
                <a:lvl1pPr>
                  <a:defRPr sz="2800">
                    <a:solidFill>
                      <a:srgbClr val="002060"/>
                    </a:solidFill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r>
                  <a:rPr lang="en-US" dirty="0"/>
                  <a:t>Determine whether the following conditional statements is true or false</a:t>
                </a:r>
                <a:r>
                  <a:rPr lang="en-IN" dirty="0"/>
                  <a:t>.</a:t>
                </a:r>
              </a:p>
              <a:p>
                <a:pPr marL="514350" indent="-514350">
                  <a:lnSpc>
                    <a:spcPct val="150000"/>
                  </a:lnSpc>
                  <a:buAutoNum type="arabicPeriod"/>
                </a:pPr>
                <a:r>
                  <a:rPr lang="en-US" dirty="0"/>
                  <a:t> </a:t>
                </a:r>
                <a:r>
                  <a:rPr lang="en-IN" dirty="0"/>
                  <a:t>I</a:t>
                </a:r>
                <a:r>
                  <a:rPr lang="en-US" dirty="0"/>
                  <a:t>f</a:t>
                </a:r>
                <a14:m>
                  <m:oMath xmlns:m="http://schemas.openxmlformats.org/officeDocument/2006/math">
                    <m:r>
                      <a:rPr lang="en-US" dirty="0">
                        <a:latin typeface="Cambria Math" panose="02040503050406030204" pitchFamily="18" charset="0"/>
                      </a:rPr>
                      <m:t> 1+1=2,  </m:t>
                    </m:r>
                  </m:oMath>
                </a14:m>
                <a:r>
                  <a:rPr lang="en-US" dirty="0"/>
                  <a:t>then</a:t>
                </a:r>
                <a14:m>
                  <m:oMath xmlns:m="http://schemas.openxmlformats.org/officeDocument/2006/math">
                    <m:r>
                      <a:rPr lang="en-US" dirty="0">
                        <a:latin typeface="Cambria Math" panose="02040503050406030204" pitchFamily="18" charset="0"/>
                      </a:rPr>
                      <m:t>  2+2=5.</m:t>
                    </m:r>
                  </m:oMath>
                </a14:m>
                <a:endParaRPr lang="en-IN" dirty="0"/>
              </a:p>
              <a:p>
                <a:pPr marL="514350" indent="-514350">
                  <a:lnSpc>
                    <a:spcPct val="150000"/>
                  </a:lnSpc>
                  <a:buAutoNum type="arabicPeriod"/>
                </a:pPr>
                <a:r>
                  <a:rPr lang="en-US" dirty="0"/>
                  <a:t> </a:t>
                </a:r>
                <a:r>
                  <a:rPr lang="en-IN" dirty="0"/>
                  <a:t>I</a:t>
                </a:r>
                <a:r>
                  <a:rPr lang="en-US" dirty="0"/>
                  <a:t>f</a:t>
                </a:r>
                <a14:m>
                  <m:oMath xmlns:m="http://schemas.openxmlformats.org/officeDocument/2006/math">
                    <m:r>
                      <a:rPr lang="en-US" dirty="0">
                        <a:latin typeface="Cambria Math" panose="02040503050406030204" pitchFamily="18" charset="0"/>
                      </a:rPr>
                      <m:t> 1+1=3,  </m:t>
                    </m:r>
                  </m:oMath>
                </a14:m>
                <a:r>
                  <a:rPr lang="en-US" dirty="0"/>
                  <a:t>then</a:t>
                </a:r>
                <a14:m>
                  <m:oMath xmlns:m="http://schemas.openxmlformats.org/officeDocument/2006/math">
                    <m:r>
                      <a:rPr lang="en-US" dirty="0">
                        <a:latin typeface="Cambria Math" panose="02040503050406030204" pitchFamily="18" charset="0"/>
                      </a:rPr>
                      <m:t>  2+2=4.</m:t>
                    </m:r>
                  </m:oMath>
                </a14:m>
                <a:endParaRPr lang="en-IN" dirty="0"/>
              </a:p>
              <a:p>
                <a:pPr marL="514350" indent="-514350">
                  <a:lnSpc>
                    <a:spcPct val="150000"/>
                  </a:lnSpc>
                  <a:buAutoNum type="arabicPeriod"/>
                </a:pPr>
                <a:r>
                  <a:rPr lang="en-US" dirty="0"/>
                  <a:t> </a:t>
                </a:r>
                <a:r>
                  <a:rPr lang="en-IN" dirty="0"/>
                  <a:t>I</a:t>
                </a:r>
                <a:r>
                  <a:rPr lang="en-US" dirty="0"/>
                  <a:t>f</a:t>
                </a:r>
                <a14:m>
                  <m:oMath xmlns:m="http://schemas.openxmlformats.org/officeDocument/2006/math">
                    <m:r>
                      <a:rPr lang="en-US" dirty="0">
                        <a:latin typeface="Cambria Math" panose="02040503050406030204" pitchFamily="18" charset="0"/>
                      </a:rPr>
                      <m:t> 1+1=3,  </m:t>
                    </m:r>
                  </m:oMath>
                </a14:m>
                <a:r>
                  <a:rPr lang="en-US" dirty="0"/>
                  <a:t>then</a:t>
                </a:r>
                <a14:m>
                  <m:oMath xmlns:m="http://schemas.openxmlformats.org/officeDocument/2006/math">
                    <m:r>
                      <a:rPr lang="en-US" dirty="0">
                        <a:latin typeface="Cambria Math" panose="02040503050406030204" pitchFamily="18" charset="0"/>
                      </a:rPr>
                      <m:t>  2+2=5</m:t>
                    </m:r>
                    <m:r>
                      <a:rPr lang="en-IN" i="1" dirty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IN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xmlns="" id="{F7F639BE-D5DB-0E8A-61DC-927827DB5B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4256" y="803072"/>
                <a:ext cx="10241280" cy="2462213"/>
              </a:xfrm>
              <a:prstGeom prst="rect">
                <a:avLst/>
              </a:prstGeom>
              <a:blipFill rotWithShape="0">
                <a:blip r:embed="rId3"/>
                <a:stretch>
                  <a:fillRect l="-1190" t="-2228" r="-774" b="-371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905E8676-86D2-D71F-0131-719CF32C2F93}"/>
              </a:ext>
            </a:extLst>
          </p:cNvPr>
          <p:cNvGraphicFramePr>
            <a:graphicFrameLocks noGrp="1"/>
          </p:cNvGraphicFramePr>
          <p:nvPr/>
        </p:nvGraphicFramePr>
        <p:xfrm>
          <a:off x="193334" y="3628725"/>
          <a:ext cx="10296000" cy="288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41403">
                  <a:extLst>
                    <a:ext uri="{9D8B030D-6E8A-4147-A177-3AD203B41FA5}">
                      <a16:colId xmlns:a16="http://schemas.microsoft.com/office/drawing/2014/main" val="77253722"/>
                    </a:ext>
                  </a:extLst>
                </a:gridCol>
                <a:gridCol w="3654597">
                  <a:extLst>
                    <a:ext uri="{9D8B030D-6E8A-4147-A177-3AD203B41FA5}">
                      <a16:colId xmlns:a16="http://schemas.microsoft.com/office/drawing/2014/main" val="2731592225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4188961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1832586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499824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0682735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B594E7C4-24F3-B660-4101-53B73D938D36}"/>
              </a:ext>
            </a:extLst>
          </p:cNvPr>
          <p:cNvSpPr txBox="1"/>
          <p:nvPr/>
        </p:nvSpPr>
        <p:spPr>
          <a:xfrm>
            <a:off x="275893" y="3717342"/>
            <a:ext cx="168250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ctr" defTabSz="914400" rtl="0" eaLnBrk="1" fontAlgn="auto" latinLnBrk="0" hangingPunct="1">
              <a:spcBef>
                <a:spcPts val="1000"/>
              </a:spcBef>
              <a:spcAft>
                <a:spcPts val="0"/>
              </a:spcAft>
              <a:buClr>
                <a:srgbClr val="B84742"/>
              </a:buClr>
              <a:buSzTx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Statement</a:t>
            </a:r>
            <a:endParaRPr kumimoji="0" lang="en-IN" sz="2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A90FF8C-844E-A1AF-899C-24643308E607}"/>
              </a:ext>
            </a:extLst>
          </p:cNvPr>
          <p:cNvSpPr txBox="1"/>
          <p:nvPr/>
        </p:nvSpPr>
        <p:spPr>
          <a:xfrm>
            <a:off x="7179845" y="3717342"/>
            <a:ext cx="293624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ctr" defTabSz="914400" rtl="0" eaLnBrk="1" fontAlgn="auto" latinLnBrk="0" hangingPunct="1">
              <a:spcBef>
                <a:spcPts val="1000"/>
              </a:spcBef>
              <a:spcAft>
                <a:spcPts val="0"/>
              </a:spcAft>
              <a:buClr>
                <a:srgbClr val="B84742"/>
              </a:buClr>
              <a:buSzTx/>
              <a:tabLst/>
              <a:defRPr/>
            </a:pPr>
            <a:r>
              <a:rPr lang="en-US" sz="2800" b="1" noProof="0" dirty="0">
                <a:solidFill>
                  <a:schemeClr val="bg1"/>
                </a:solidFill>
                <a:latin typeface="+mj-lt"/>
              </a:rPr>
              <a:t>Truth Value</a:t>
            </a:r>
            <a:endParaRPr kumimoji="0" lang="en-IN" sz="2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CADA1CA-1E61-214E-A054-758DA09C456E}"/>
                  </a:ext>
                </a:extLst>
              </p:cNvPr>
              <p:cNvSpPr txBox="1"/>
              <p:nvPr/>
            </p:nvSpPr>
            <p:spPr>
              <a:xfrm>
                <a:off x="7179845" y="4440439"/>
                <a:ext cx="293624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marR="0" lvl="0" algn="just" fontAlgn="auto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B84742"/>
                  </a:buClr>
                  <a:buSzTx/>
                  <a:tabLst/>
                  <a:defRPr kumimoji="0" sz="2800" b="0" i="0" u="none" strike="noStrike" cap="none" spc="0" normalizeH="0" baseline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Roboto Condensed (Body)"/>
                  </a:defRPr>
                </a:lvl1pPr>
              </a:lstStyle>
              <a:p>
                <a:pPr algn="ctr"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dirty="0" smtClean="0">
                          <a:latin typeface="Cambria Math" panose="02040503050406030204" pitchFamily="18" charset="0"/>
                        </a:rPr>
                        <m:t>F</m:t>
                      </m:r>
                    </m:oMath>
                  </m:oMathPara>
                </a14:m>
                <a:endParaRPr lang="en-IN" dirty="0">
                  <a:latin typeface="+mj-lt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1CADA1CA-1E61-214E-A054-758DA09C45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9845" y="4440439"/>
                <a:ext cx="2936240" cy="52322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C19F15B-3374-0CBD-3F04-0C9A2D236591}"/>
                  </a:ext>
                </a:extLst>
              </p:cNvPr>
              <p:cNvSpPr txBox="1"/>
              <p:nvPr/>
            </p:nvSpPr>
            <p:spPr>
              <a:xfrm>
                <a:off x="275893" y="5177508"/>
                <a:ext cx="223998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Bef>
                    <a:spcPts val="1000"/>
                  </a:spcBef>
                  <a:buClr>
                    <a:srgbClr val="B84742"/>
                  </a:buClr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q</m:t>
                      </m:r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:2+2=4</m:t>
                      </m:r>
                    </m:oMath>
                  </m:oMathPara>
                </a14:m>
                <a:endParaRPr lang="en-US" sz="2800" dirty="0">
                  <a:latin typeface="+mj-lt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DC19F15B-3374-0CBD-3F04-0C9A2D2365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893" y="5177508"/>
                <a:ext cx="2239986" cy="52322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D500604B-D0BC-C26F-A1AE-59B3054505A2}"/>
                  </a:ext>
                </a:extLst>
              </p:cNvPr>
              <p:cNvSpPr txBox="1"/>
              <p:nvPr/>
            </p:nvSpPr>
            <p:spPr>
              <a:xfrm>
                <a:off x="275893" y="5875034"/>
                <a:ext cx="5649201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1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𝐩</m:t>
                    </m:r>
                    <m:r>
                      <a:rPr lang="en-IN" sz="28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sz="2800" b="1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𝐪</m:t>
                    </m:r>
                    <m:r>
                      <a:rPr lang="en-IN" sz="2800" b="0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800" b="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IN" sz="2800" b="0" i="0" dirty="0">
                    <a:solidFill>
                      <a:srgbClr val="002060"/>
                    </a:solidFill>
                    <a:latin typeface="+mj-lt"/>
                  </a:rPr>
                  <a:t> I</a:t>
                </a:r>
                <a:r>
                  <a:rPr lang="en-US" sz="2800" i="0" dirty="0">
                    <a:solidFill>
                      <a:srgbClr val="002060"/>
                    </a:solidFill>
                    <a:latin typeface="+mj-lt"/>
                  </a:rPr>
                  <a:t>f</a:t>
                </a:r>
                <a14:m>
                  <m:oMath xmlns:m="http://schemas.openxmlformats.org/officeDocument/2006/math">
                    <m:r>
                      <a:rPr lang="en-US" sz="280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1+1=</m:t>
                    </m:r>
                    <m:r>
                      <a:rPr lang="en-US" sz="2800" b="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sz="280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sz="2800" i="0" dirty="0">
                    <a:solidFill>
                      <a:srgbClr val="002060"/>
                    </a:solidFill>
                    <a:latin typeface="+mj-lt"/>
                  </a:rPr>
                  <a:t>then</a:t>
                </a:r>
                <a14:m>
                  <m:oMath xmlns:m="http://schemas.openxmlformats.org/officeDocument/2006/math">
                    <m:r>
                      <a:rPr lang="en-US" sz="280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 2+2=</m:t>
                    </m:r>
                    <m:r>
                      <a:rPr lang="en-US" sz="2800" b="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sz="280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IN" sz="2800" dirty="0">
                  <a:latin typeface="+mj-lt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D500604B-D0BC-C26F-A1AE-59B3054505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893" y="5875034"/>
                <a:ext cx="5649201" cy="523220"/>
              </a:xfrm>
              <a:prstGeom prst="rect">
                <a:avLst/>
              </a:prstGeom>
              <a:blipFill rotWithShape="0">
                <a:blip r:embed="rId6"/>
                <a:stretch>
                  <a:fillRect t="-12791" b="-31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1C2C33D-BDEF-869D-47E1-0FF8B994C909}"/>
                  </a:ext>
                </a:extLst>
              </p:cNvPr>
              <p:cNvSpPr txBox="1"/>
              <p:nvPr/>
            </p:nvSpPr>
            <p:spPr>
              <a:xfrm>
                <a:off x="7179845" y="5175566"/>
                <a:ext cx="293624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marR="0" lvl="0" algn="just" fontAlgn="auto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B84742"/>
                  </a:buClr>
                  <a:buSzTx/>
                  <a:tabLst/>
                  <a:defRPr kumimoji="0" sz="2800" b="0" i="0" u="none" strike="noStrike" cap="none" spc="0" normalizeH="0" baseline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Roboto Condensed (Body)"/>
                  </a:defRPr>
                </a:lvl1pPr>
              </a:lstStyle>
              <a:p>
                <a:pPr algn="ctr"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dirty="0" smtClean="0">
                          <a:latin typeface="Cambria Math" panose="02040503050406030204" pitchFamily="18" charset="0"/>
                        </a:rPr>
                        <m:t>T</m:t>
                      </m:r>
                    </m:oMath>
                  </m:oMathPara>
                </a14:m>
                <a:endParaRPr lang="en-IN" dirty="0">
                  <a:latin typeface="+mj-lt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91C2C33D-BDEF-869D-47E1-0FF8B994C9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9845" y="5175566"/>
                <a:ext cx="2936240" cy="523220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20AE248-2969-D6EC-748F-77405A6F7EB9}"/>
                  </a:ext>
                </a:extLst>
              </p:cNvPr>
              <p:cNvSpPr txBox="1"/>
              <p:nvPr/>
            </p:nvSpPr>
            <p:spPr>
              <a:xfrm>
                <a:off x="7179845" y="5877786"/>
                <a:ext cx="293624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marR="0" lvl="0" algn="just" fontAlgn="auto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B84742"/>
                  </a:buClr>
                  <a:buSzTx/>
                  <a:tabLst/>
                  <a:defRPr kumimoji="0" sz="2800" b="0" i="0" u="none" strike="noStrike" cap="none" spc="0" normalizeH="0" baseline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Roboto Condensed (Body)"/>
                  </a:defRPr>
                </a:lvl1pPr>
              </a:lstStyle>
              <a:p>
                <a:pPr algn="ctr"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𝐅</m:t>
                      </m:r>
                      <m:r>
                        <a:rPr lang="en-IN" b="1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b="1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𝐓</m:t>
                      </m:r>
                      <m:r>
                        <a:rPr lang="en-US" b="1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1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𝐓</m:t>
                      </m:r>
                    </m:oMath>
                  </m:oMathPara>
                </a14:m>
                <a:endParaRPr lang="en-IN" dirty="0">
                  <a:latin typeface="+mj-lt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620AE248-2969-D6EC-748F-77405A6F7E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9845" y="5877786"/>
                <a:ext cx="2936240" cy="523220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EEBF752-A372-42F2-BFE5-2959F31397C8}"/>
                  </a:ext>
                </a:extLst>
              </p:cNvPr>
              <p:cNvSpPr txBox="1"/>
              <p:nvPr/>
            </p:nvSpPr>
            <p:spPr>
              <a:xfrm>
                <a:off x="275893" y="4436893"/>
                <a:ext cx="231618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:1+1=3</m:t>
                      </m:r>
                    </m:oMath>
                  </m:oMathPara>
                </a14:m>
                <a:endParaRPr lang="en-IN" sz="2800" dirty="0">
                  <a:latin typeface="+mj-lt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4EEBF752-A372-42F2-BFE5-2959F31397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893" y="4436893"/>
                <a:ext cx="2316186" cy="523220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46240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27" grpId="0"/>
      <p:bldP spid="28" grpId="0"/>
      <p:bldP spid="29" grpId="0"/>
      <p:bldP spid="30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 2.4⇝ Example 3</a:t>
            </a:r>
            <a:endParaRPr lang="en-IN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7050F2C-FA00-1CD2-2793-C3E6D378F8D8}"/>
              </a:ext>
            </a:extLst>
          </p:cNvPr>
          <p:cNvSpPr/>
          <p:nvPr/>
        </p:nvSpPr>
        <p:spPr>
          <a:xfrm>
            <a:off x="74142" y="803072"/>
            <a:ext cx="1810115" cy="483098"/>
          </a:xfrm>
          <a:prstGeom prst="roundRect">
            <a:avLst/>
          </a:pr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Question</a:t>
            </a:r>
            <a:endParaRPr lang="en-IN" sz="2800" b="1" dirty="0">
              <a:solidFill>
                <a:schemeClr val="bg1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1D43792-E443-AC71-0590-60AA150051ED}"/>
              </a:ext>
            </a:extLst>
          </p:cNvPr>
          <p:cNvSpPr/>
          <p:nvPr/>
        </p:nvSpPr>
        <p:spPr>
          <a:xfrm>
            <a:off x="74141" y="3049841"/>
            <a:ext cx="1810115" cy="478315"/>
          </a:xfrm>
          <a:prstGeom prst="roundRect">
            <a:avLst/>
          </a:pr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700" b="1" dirty="0">
                <a:solidFill>
                  <a:schemeClr val="bg1"/>
                </a:solidFill>
              </a:rPr>
              <a:t>Solution(3)</a:t>
            </a:r>
            <a:endParaRPr lang="en-IN" sz="27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7F639BE-D5DB-0E8A-61DC-927827DB5BA4}"/>
                  </a:ext>
                </a:extLst>
              </p:cNvPr>
              <p:cNvSpPr txBox="1"/>
              <p:nvPr/>
            </p:nvSpPr>
            <p:spPr>
              <a:xfrm>
                <a:off x="1884256" y="803072"/>
                <a:ext cx="10241280" cy="246221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spAutoFit/>
              </a:bodyPr>
              <a:lstStyle>
                <a:defPPr>
                  <a:defRPr lang="en-US"/>
                </a:defPPr>
                <a:lvl1pPr>
                  <a:defRPr sz="2800">
                    <a:solidFill>
                      <a:srgbClr val="002060"/>
                    </a:solidFill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r>
                  <a:rPr lang="en-US" dirty="0"/>
                  <a:t>Determine whether the following conditional statements is true or false</a:t>
                </a:r>
                <a:r>
                  <a:rPr lang="en-IN" dirty="0"/>
                  <a:t>.</a:t>
                </a:r>
              </a:p>
              <a:p>
                <a:pPr marL="514350" indent="-514350">
                  <a:lnSpc>
                    <a:spcPct val="150000"/>
                  </a:lnSpc>
                  <a:buAutoNum type="arabicPeriod"/>
                </a:pPr>
                <a:r>
                  <a:rPr lang="en-US" dirty="0"/>
                  <a:t> </a:t>
                </a:r>
                <a:r>
                  <a:rPr lang="en-IN" dirty="0"/>
                  <a:t>I</a:t>
                </a:r>
                <a:r>
                  <a:rPr lang="en-US" dirty="0"/>
                  <a:t>f</a:t>
                </a:r>
                <a14:m>
                  <m:oMath xmlns:m="http://schemas.openxmlformats.org/officeDocument/2006/math">
                    <m:r>
                      <a:rPr lang="en-US" dirty="0">
                        <a:latin typeface="Cambria Math" panose="02040503050406030204" pitchFamily="18" charset="0"/>
                      </a:rPr>
                      <m:t> 1+1=2,  </m:t>
                    </m:r>
                  </m:oMath>
                </a14:m>
                <a:r>
                  <a:rPr lang="en-US" dirty="0"/>
                  <a:t>then</a:t>
                </a:r>
                <a14:m>
                  <m:oMath xmlns:m="http://schemas.openxmlformats.org/officeDocument/2006/math">
                    <m:r>
                      <a:rPr lang="en-US" dirty="0">
                        <a:latin typeface="Cambria Math" panose="02040503050406030204" pitchFamily="18" charset="0"/>
                      </a:rPr>
                      <m:t>  2+2=5.</m:t>
                    </m:r>
                  </m:oMath>
                </a14:m>
                <a:endParaRPr lang="en-IN" dirty="0"/>
              </a:p>
              <a:p>
                <a:pPr marL="514350" indent="-514350">
                  <a:lnSpc>
                    <a:spcPct val="150000"/>
                  </a:lnSpc>
                  <a:buAutoNum type="arabicPeriod"/>
                </a:pPr>
                <a:r>
                  <a:rPr lang="en-US" dirty="0"/>
                  <a:t> </a:t>
                </a:r>
                <a:r>
                  <a:rPr lang="en-IN" dirty="0"/>
                  <a:t>I</a:t>
                </a:r>
                <a:r>
                  <a:rPr lang="en-US" dirty="0"/>
                  <a:t>f</a:t>
                </a:r>
                <a14:m>
                  <m:oMath xmlns:m="http://schemas.openxmlformats.org/officeDocument/2006/math">
                    <m:r>
                      <a:rPr lang="en-US" dirty="0">
                        <a:latin typeface="Cambria Math" panose="02040503050406030204" pitchFamily="18" charset="0"/>
                      </a:rPr>
                      <m:t> 1+1=3,  </m:t>
                    </m:r>
                  </m:oMath>
                </a14:m>
                <a:r>
                  <a:rPr lang="en-US" dirty="0"/>
                  <a:t>then</a:t>
                </a:r>
                <a14:m>
                  <m:oMath xmlns:m="http://schemas.openxmlformats.org/officeDocument/2006/math">
                    <m:r>
                      <a:rPr lang="en-US" dirty="0">
                        <a:latin typeface="Cambria Math" panose="02040503050406030204" pitchFamily="18" charset="0"/>
                      </a:rPr>
                      <m:t>  2+2=4.</m:t>
                    </m:r>
                  </m:oMath>
                </a14:m>
                <a:endParaRPr lang="en-IN" dirty="0"/>
              </a:p>
              <a:p>
                <a:pPr marL="514350" indent="-514350">
                  <a:lnSpc>
                    <a:spcPct val="150000"/>
                  </a:lnSpc>
                  <a:buAutoNum type="arabicPeriod"/>
                </a:pPr>
                <a:r>
                  <a:rPr lang="en-US" dirty="0"/>
                  <a:t> </a:t>
                </a:r>
                <a:r>
                  <a:rPr lang="en-IN" dirty="0"/>
                  <a:t>I</a:t>
                </a:r>
                <a:r>
                  <a:rPr lang="en-US" dirty="0"/>
                  <a:t>f</a:t>
                </a:r>
                <a14:m>
                  <m:oMath xmlns:m="http://schemas.openxmlformats.org/officeDocument/2006/math">
                    <m:r>
                      <a:rPr lang="en-US" dirty="0">
                        <a:latin typeface="Cambria Math" panose="02040503050406030204" pitchFamily="18" charset="0"/>
                      </a:rPr>
                      <m:t> 1+1=3,  </m:t>
                    </m:r>
                  </m:oMath>
                </a14:m>
                <a:r>
                  <a:rPr lang="en-US" dirty="0"/>
                  <a:t>then</a:t>
                </a:r>
                <a14:m>
                  <m:oMath xmlns:m="http://schemas.openxmlformats.org/officeDocument/2006/math">
                    <m:r>
                      <a:rPr lang="en-US" dirty="0">
                        <a:latin typeface="Cambria Math" panose="02040503050406030204" pitchFamily="18" charset="0"/>
                      </a:rPr>
                      <m:t>  2+2=5</m:t>
                    </m:r>
                    <m:r>
                      <a:rPr lang="en-IN" i="1" dirty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IN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xmlns="" id="{F7F639BE-D5DB-0E8A-61DC-927827DB5B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4256" y="803072"/>
                <a:ext cx="10241280" cy="2462213"/>
              </a:xfrm>
              <a:prstGeom prst="rect">
                <a:avLst/>
              </a:prstGeom>
              <a:blipFill rotWithShape="0">
                <a:blip r:embed="rId3"/>
                <a:stretch>
                  <a:fillRect l="-1190" t="-2228" r="-774" b="-371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905E8676-86D2-D71F-0131-719CF32C2F93}"/>
              </a:ext>
            </a:extLst>
          </p:cNvPr>
          <p:cNvGraphicFramePr>
            <a:graphicFrameLocks noGrp="1"/>
          </p:cNvGraphicFramePr>
          <p:nvPr/>
        </p:nvGraphicFramePr>
        <p:xfrm>
          <a:off x="193334" y="3628725"/>
          <a:ext cx="10296000" cy="288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41403">
                  <a:extLst>
                    <a:ext uri="{9D8B030D-6E8A-4147-A177-3AD203B41FA5}">
                      <a16:colId xmlns:a16="http://schemas.microsoft.com/office/drawing/2014/main" val="77253722"/>
                    </a:ext>
                  </a:extLst>
                </a:gridCol>
                <a:gridCol w="3654597">
                  <a:extLst>
                    <a:ext uri="{9D8B030D-6E8A-4147-A177-3AD203B41FA5}">
                      <a16:colId xmlns:a16="http://schemas.microsoft.com/office/drawing/2014/main" val="2731592225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4188961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1832586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499824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0682735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B594E7C4-24F3-B660-4101-53B73D938D36}"/>
              </a:ext>
            </a:extLst>
          </p:cNvPr>
          <p:cNvSpPr txBox="1"/>
          <p:nvPr/>
        </p:nvSpPr>
        <p:spPr>
          <a:xfrm>
            <a:off x="275893" y="3717342"/>
            <a:ext cx="168250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ctr" defTabSz="914400" rtl="0" eaLnBrk="1" fontAlgn="auto" latinLnBrk="0" hangingPunct="1">
              <a:spcBef>
                <a:spcPts val="1000"/>
              </a:spcBef>
              <a:spcAft>
                <a:spcPts val="0"/>
              </a:spcAft>
              <a:buClr>
                <a:srgbClr val="B84742"/>
              </a:buClr>
              <a:buSzTx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Statement</a:t>
            </a:r>
            <a:endParaRPr kumimoji="0" lang="en-IN" sz="2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A90FF8C-844E-A1AF-899C-24643308E607}"/>
              </a:ext>
            </a:extLst>
          </p:cNvPr>
          <p:cNvSpPr txBox="1"/>
          <p:nvPr/>
        </p:nvSpPr>
        <p:spPr>
          <a:xfrm>
            <a:off x="7179845" y="3717342"/>
            <a:ext cx="293624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ctr" defTabSz="914400" rtl="0" eaLnBrk="1" fontAlgn="auto" latinLnBrk="0" hangingPunct="1">
              <a:spcBef>
                <a:spcPts val="1000"/>
              </a:spcBef>
              <a:spcAft>
                <a:spcPts val="0"/>
              </a:spcAft>
              <a:buClr>
                <a:srgbClr val="B84742"/>
              </a:buClr>
              <a:buSzTx/>
              <a:tabLst/>
              <a:defRPr/>
            </a:pPr>
            <a:r>
              <a:rPr lang="en-US" sz="2800" b="1" noProof="0" dirty="0">
                <a:solidFill>
                  <a:schemeClr val="bg1"/>
                </a:solidFill>
                <a:latin typeface="+mj-lt"/>
              </a:rPr>
              <a:t>Truth Value</a:t>
            </a:r>
            <a:endParaRPr kumimoji="0" lang="en-IN" sz="2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CADA1CA-1E61-214E-A054-758DA09C456E}"/>
                  </a:ext>
                </a:extLst>
              </p:cNvPr>
              <p:cNvSpPr txBox="1"/>
              <p:nvPr/>
            </p:nvSpPr>
            <p:spPr>
              <a:xfrm>
                <a:off x="7179845" y="4440439"/>
                <a:ext cx="293624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marR="0" lvl="0" algn="just" fontAlgn="auto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B84742"/>
                  </a:buClr>
                  <a:buSzTx/>
                  <a:tabLst/>
                  <a:defRPr kumimoji="0" sz="2800" b="0" i="0" u="none" strike="noStrike" cap="none" spc="0" normalizeH="0" baseline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Roboto Condensed (Body)"/>
                  </a:defRPr>
                </a:lvl1pPr>
              </a:lstStyle>
              <a:p>
                <a:pPr algn="ctr"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dirty="0" smtClean="0">
                          <a:latin typeface="Cambria Math" panose="02040503050406030204" pitchFamily="18" charset="0"/>
                        </a:rPr>
                        <m:t>F</m:t>
                      </m:r>
                    </m:oMath>
                  </m:oMathPara>
                </a14:m>
                <a:endParaRPr lang="en-IN" dirty="0">
                  <a:latin typeface="+mj-lt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1CADA1CA-1E61-214E-A054-758DA09C45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9845" y="4440439"/>
                <a:ext cx="2936240" cy="52322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C19F15B-3374-0CBD-3F04-0C9A2D236591}"/>
                  </a:ext>
                </a:extLst>
              </p:cNvPr>
              <p:cNvSpPr txBox="1"/>
              <p:nvPr/>
            </p:nvSpPr>
            <p:spPr>
              <a:xfrm>
                <a:off x="275893" y="5177508"/>
                <a:ext cx="223998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Bef>
                    <a:spcPts val="1000"/>
                  </a:spcBef>
                  <a:buClr>
                    <a:srgbClr val="B84742"/>
                  </a:buClr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q</m:t>
                      </m:r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:2+2=5</m:t>
                      </m:r>
                    </m:oMath>
                  </m:oMathPara>
                </a14:m>
                <a:endParaRPr lang="en-US" sz="2800" dirty="0">
                  <a:latin typeface="+mj-lt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DC19F15B-3374-0CBD-3F04-0C9A2D2365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893" y="5177508"/>
                <a:ext cx="2239986" cy="52322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D500604B-D0BC-C26F-A1AE-59B3054505A2}"/>
                  </a:ext>
                </a:extLst>
              </p:cNvPr>
              <p:cNvSpPr txBox="1"/>
              <p:nvPr/>
            </p:nvSpPr>
            <p:spPr>
              <a:xfrm>
                <a:off x="275893" y="5875034"/>
                <a:ext cx="5649201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1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𝐩</m:t>
                    </m:r>
                    <m:r>
                      <a:rPr lang="en-IN" sz="28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sz="2800" b="1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𝐪</m:t>
                    </m:r>
                    <m:r>
                      <a:rPr lang="en-IN" sz="2800" b="0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800" b="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IN" sz="2800" b="0" i="0" dirty="0">
                    <a:solidFill>
                      <a:srgbClr val="002060"/>
                    </a:solidFill>
                    <a:latin typeface="+mj-lt"/>
                  </a:rPr>
                  <a:t> I</a:t>
                </a:r>
                <a:r>
                  <a:rPr lang="en-US" sz="2800" i="0" dirty="0">
                    <a:solidFill>
                      <a:srgbClr val="002060"/>
                    </a:solidFill>
                    <a:latin typeface="+mj-lt"/>
                  </a:rPr>
                  <a:t>f</a:t>
                </a:r>
                <a14:m>
                  <m:oMath xmlns:m="http://schemas.openxmlformats.org/officeDocument/2006/math">
                    <m:r>
                      <a:rPr lang="en-US" sz="280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1+1=</m:t>
                    </m:r>
                    <m:r>
                      <a:rPr lang="en-US" sz="2800" b="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sz="280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sz="2800" i="0" dirty="0">
                    <a:solidFill>
                      <a:srgbClr val="002060"/>
                    </a:solidFill>
                    <a:latin typeface="+mj-lt"/>
                  </a:rPr>
                  <a:t>then</a:t>
                </a:r>
                <a14:m>
                  <m:oMath xmlns:m="http://schemas.openxmlformats.org/officeDocument/2006/math">
                    <m:r>
                      <a:rPr lang="en-US" sz="280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 2+2=</m:t>
                    </m:r>
                    <m:r>
                      <a:rPr lang="en-US" sz="2800" b="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sz="280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IN" sz="2800" dirty="0">
                  <a:latin typeface="+mj-lt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D500604B-D0BC-C26F-A1AE-59B3054505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893" y="5875034"/>
                <a:ext cx="5649201" cy="523220"/>
              </a:xfrm>
              <a:prstGeom prst="rect">
                <a:avLst/>
              </a:prstGeom>
              <a:blipFill rotWithShape="0">
                <a:blip r:embed="rId6"/>
                <a:stretch>
                  <a:fillRect t="-12791" b="-31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1C2C33D-BDEF-869D-47E1-0FF8B994C909}"/>
                  </a:ext>
                </a:extLst>
              </p:cNvPr>
              <p:cNvSpPr txBox="1"/>
              <p:nvPr/>
            </p:nvSpPr>
            <p:spPr>
              <a:xfrm>
                <a:off x="7179845" y="5175566"/>
                <a:ext cx="293624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marR="0" lvl="0" algn="just" fontAlgn="auto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B84742"/>
                  </a:buClr>
                  <a:buSzTx/>
                  <a:tabLst/>
                  <a:defRPr kumimoji="0" sz="2800" b="0" i="0" u="none" strike="noStrike" cap="none" spc="0" normalizeH="0" baseline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Roboto Condensed (Body)"/>
                  </a:defRPr>
                </a:lvl1pPr>
              </a:lstStyle>
              <a:p>
                <a:pPr algn="ctr"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dirty="0" smtClean="0">
                          <a:latin typeface="Cambria Math" panose="02040503050406030204" pitchFamily="18" charset="0"/>
                        </a:rPr>
                        <m:t>F</m:t>
                      </m:r>
                    </m:oMath>
                  </m:oMathPara>
                </a14:m>
                <a:endParaRPr lang="en-IN" dirty="0">
                  <a:latin typeface="+mj-lt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91C2C33D-BDEF-869D-47E1-0FF8B994C9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9845" y="5175566"/>
                <a:ext cx="2936240" cy="523220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20AE248-2969-D6EC-748F-77405A6F7EB9}"/>
                  </a:ext>
                </a:extLst>
              </p:cNvPr>
              <p:cNvSpPr txBox="1"/>
              <p:nvPr/>
            </p:nvSpPr>
            <p:spPr>
              <a:xfrm>
                <a:off x="7179845" y="5877786"/>
                <a:ext cx="293624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marR="0" lvl="0" algn="just" fontAlgn="auto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B84742"/>
                  </a:buClr>
                  <a:buSzTx/>
                  <a:tabLst/>
                  <a:defRPr kumimoji="0" sz="2800" b="0" i="0" u="none" strike="noStrike" cap="none" spc="0" normalizeH="0" baseline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Roboto Condensed (Body)"/>
                  </a:defRPr>
                </a:lvl1pPr>
              </a:lstStyle>
              <a:p>
                <a:pPr algn="ctr"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𝐅</m:t>
                      </m:r>
                      <m:r>
                        <a:rPr lang="en-IN" b="1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b="1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𝐅</m:t>
                      </m:r>
                      <m:r>
                        <a:rPr lang="en-US" b="1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1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𝐓</m:t>
                      </m:r>
                    </m:oMath>
                  </m:oMathPara>
                </a14:m>
                <a:endParaRPr lang="en-IN" dirty="0">
                  <a:latin typeface="+mj-lt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620AE248-2969-D6EC-748F-77405A6F7E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9845" y="5877786"/>
                <a:ext cx="2936240" cy="523220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EEBF752-A372-42F2-BFE5-2959F31397C8}"/>
                  </a:ext>
                </a:extLst>
              </p:cNvPr>
              <p:cNvSpPr txBox="1"/>
              <p:nvPr/>
            </p:nvSpPr>
            <p:spPr>
              <a:xfrm>
                <a:off x="275893" y="4436893"/>
                <a:ext cx="231618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:1+1=3</m:t>
                      </m:r>
                    </m:oMath>
                  </m:oMathPara>
                </a14:m>
                <a:endParaRPr lang="en-IN" sz="2800" dirty="0">
                  <a:latin typeface="+mj-lt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4EEBF752-A372-42F2-BFE5-2959F31397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893" y="4436893"/>
                <a:ext cx="2316186" cy="523220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0710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27" grpId="0"/>
      <p:bldP spid="28" grpId="0"/>
      <p:bldP spid="29" grpId="0"/>
      <p:bldP spid="30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 2.4</a:t>
            </a:r>
            <a:r>
              <a:rPr lang="en-GB" dirty="0"/>
              <a:t> ⇝ Example 4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A2F0693-7E5E-7712-8F05-5C3195B8CF4D}"/>
                  </a:ext>
                </a:extLst>
              </p:cNvPr>
              <p:cNvSpPr txBox="1"/>
              <p:nvPr/>
            </p:nvSpPr>
            <p:spPr>
              <a:xfrm>
                <a:off x="1878518" y="793280"/>
                <a:ext cx="10470302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spAutoFit/>
              </a:bodyPr>
              <a:lstStyle>
                <a:defPPr>
                  <a:defRPr lang="en-US"/>
                </a:defPPr>
                <a:lvl1pPr algn="ctr">
                  <a:defRPr sz="2800">
                    <a:solidFill>
                      <a:srgbClr val="002060"/>
                    </a:solidFill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pPr algn="l"/>
                <a:r>
                  <a:rPr lang="en-US" dirty="0">
                    <a:solidFill>
                      <a:srgbClr val="002060"/>
                    </a:solidFill>
                  </a:rPr>
                  <a:t>Construct the truth table for compound proposition </a:t>
                </a:r>
                <a14:m>
                  <m:oMath xmlns:m="http://schemas.openxmlformats.org/officeDocument/2006/math">
                    <m:r>
                      <a:rPr lang="en-IN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( </m:t>
                    </m:r>
                    <m:r>
                      <m:rPr>
                        <m:sty m:val="p"/>
                      </m:rPr>
                      <a:rPr lang="en-US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˅ </m:t>
                    </m:r>
                    <m:r>
                      <m:rPr>
                        <m:sty m:val="p"/>
                      </m:rPr>
                      <a:rPr lang="en-US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q</m:t>
                    </m:r>
                    <m:r>
                      <a:rPr lang="en-IN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)→(</m:t>
                    </m:r>
                    <m:r>
                      <a:rPr lang="en-IN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˄ </m:t>
                    </m:r>
                    <m:r>
                      <m:rPr>
                        <m:sty m:val="p"/>
                      </m:rPr>
                      <a:rPr lang="en-US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q</m:t>
                    </m:r>
                    <m:r>
                      <a:rPr lang="en-IN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N" dirty="0">
                    <a:solidFill>
                      <a:srgbClr val="002060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7A2F0693-7E5E-7712-8F05-5C3195B8CF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8518" y="793280"/>
                <a:ext cx="10470302" cy="523220"/>
              </a:xfrm>
              <a:prstGeom prst="rect">
                <a:avLst/>
              </a:prstGeom>
              <a:blipFill rotWithShape="0">
                <a:blip r:embed="rId2"/>
                <a:stretch>
                  <a:fillRect l="-1164" t="-11628" r="-233" b="-3255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7050F2C-FA00-1CD2-2793-C3E6D378F8D8}"/>
              </a:ext>
            </a:extLst>
          </p:cNvPr>
          <p:cNvSpPr/>
          <p:nvPr/>
        </p:nvSpPr>
        <p:spPr>
          <a:xfrm>
            <a:off x="68403" y="807992"/>
            <a:ext cx="1810115" cy="483098"/>
          </a:xfrm>
          <a:prstGeom prst="roundRect">
            <a:avLst/>
          </a:pr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Question </a:t>
            </a:r>
            <a:endParaRPr lang="en-IN" sz="2800" b="1" dirty="0">
              <a:solidFill>
                <a:schemeClr val="bg1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1D43792-E443-AC71-0590-60AA150051ED}"/>
              </a:ext>
            </a:extLst>
          </p:cNvPr>
          <p:cNvSpPr/>
          <p:nvPr/>
        </p:nvSpPr>
        <p:spPr>
          <a:xfrm>
            <a:off x="68402" y="1543819"/>
            <a:ext cx="1810115" cy="498529"/>
          </a:xfrm>
          <a:prstGeom prst="roundRect">
            <a:avLst/>
          </a:pr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Solution</a:t>
            </a:r>
            <a:endParaRPr lang="en-IN" sz="2800" b="1" dirty="0">
              <a:solidFill>
                <a:schemeClr val="bg1"/>
              </a:solidFill>
            </a:endParaRPr>
          </a:p>
        </p:txBody>
      </p:sp>
      <p:graphicFrame>
        <p:nvGraphicFramePr>
          <p:cNvPr id="42" name="Table 2">
            <a:extLst>
              <a:ext uri="{FF2B5EF4-FFF2-40B4-BE49-F238E27FC236}">
                <a16:creationId xmlns:a16="http://schemas.microsoft.com/office/drawing/2014/main" id="{DEE3836D-0C30-0A6C-D673-C35537FA1E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7380863"/>
              </p:ext>
            </p:extLst>
          </p:nvPr>
        </p:nvGraphicFramePr>
        <p:xfrm>
          <a:off x="2022150" y="1511451"/>
          <a:ext cx="9939499" cy="339974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692000">
                  <a:extLst>
                    <a:ext uri="{9D8B030D-6E8A-4147-A177-3AD203B41FA5}">
                      <a16:colId xmlns:a16="http://schemas.microsoft.com/office/drawing/2014/main" val="2543531497"/>
                    </a:ext>
                  </a:extLst>
                </a:gridCol>
                <a:gridCol w="1692000">
                  <a:extLst>
                    <a:ext uri="{9D8B030D-6E8A-4147-A177-3AD203B41FA5}">
                      <a16:colId xmlns:a16="http://schemas.microsoft.com/office/drawing/2014/main" val="230489491"/>
                    </a:ext>
                  </a:extLst>
                </a:gridCol>
                <a:gridCol w="1692000">
                  <a:extLst>
                    <a:ext uri="{9D8B030D-6E8A-4147-A177-3AD203B41FA5}">
                      <a16:colId xmlns:a16="http://schemas.microsoft.com/office/drawing/2014/main" val="844060273"/>
                    </a:ext>
                  </a:extLst>
                </a:gridCol>
                <a:gridCol w="1692000">
                  <a:extLst>
                    <a:ext uri="{9D8B030D-6E8A-4147-A177-3AD203B41FA5}">
                      <a16:colId xmlns:a16="http://schemas.microsoft.com/office/drawing/2014/main" val="860230515"/>
                    </a:ext>
                  </a:extLst>
                </a:gridCol>
                <a:gridCol w="3171499">
                  <a:extLst>
                    <a:ext uri="{9D8B030D-6E8A-4147-A177-3AD203B41FA5}">
                      <a16:colId xmlns:a16="http://schemas.microsoft.com/office/drawing/2014/main" val="3726479976"/>
                    </a:ext>
                  </a:extLst>
                </a:gridCol>
              </a:tblGrid>
              <a:tr h="679949">
                <a:tc>
                  <a:txBody>
                    <a:bodyPr/>
                    <a:lstStyle/>
                    <a:p>
                      <a:pPr algn="ctr"/>
                      <a:endParaRPr lang="en-IN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8869193"/>
                  </a:ext>
                </a:extLst>
              </a:tr>
              <a:tr h="679949">
                <a:tc>
                  <a:txBody>
                    <a:bodyPr/>
                    <a:lstStyle/>
                    <a:p>
                      <a:pPr algn="ctr"/>
                      <a:endParaRPr lang="en-IN" sz="280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61066291"/>
                  </a:ext>
                </a:extLst>
              </a:tr>
              <a:tr h="679949">
                <a:tc>
                  <a:txBody>
                    <a:bodyPr/>
                    <a:lstStyle/>
                    <a:p>
                      <a:pPr algn="ctr"/>
                      <a:endParaRPr lang="en-IN" sz="28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2607411"/>
                  </a:ext>
                </a:extLst>
              </a:tr>
              <a:tr h="679949">
                <a:tc>
                  <a:txBody>
                    <a:bodyPr/>
                    <a:lstStyle/>
                    <a:p>
                      <a:pPr algn="ctr"/>
                      <a:endParaRPr lang="en-IN" sz="280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29497343"/>
                  </a:ext>
                </a:extLst>
              </a:tr>
              <a:tr h="679949">
                <a:tc>
                  <a:txBody>
                    <a:bodyPr/>
                    <a:lstStyle/>
                    <a:p>
                      <a:pPr algn="ctr"/>
                      <a:endParaRPr lang="en-IN" sz="28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0946856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BE2A951-3D4D-7A51-1DF8-9BC8323372A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686754" y="1549742"/>
                <a:ext cx="48763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IN" sz="2800" b="1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𝐩</m:t>
                      </m:r>
                    </m:oMath>
                  </m:oMathPara>
                </a14:m>
                <a:endParaRPr lang="en-IN" sz="28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2BE2A951-3D4D-7A51-1DF8-9BC8323372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6754" y="1549742"/>
                <a:ext cx="487634" cy="52322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B32DCFCD-E26E-B497-8ED8-A509BD035C5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690762" y="2308040"/>
                <a:ext cx="47961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B32DCFCD-E26E-B497-8ED8-A509BD035C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0762" y="2308040"/>
                <a:ext cx="479618" cy="52322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4589546B-9831-FC29-9006-3D2E410E9C8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686754" y="3634425"/>
                <a:ext cx="45878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4589546B-9831-FC29-9006-3D2E410E9C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6754" y="3634425"/>
                <a:ext cx="458780" cy="52322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73C4836A-CA1A-3FF7-D357-C2E19457258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690762" y="2965570"/>
                <a:ext cx="47961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73C4836A-CA1A-3FF7-D357-C2E1945725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0762" y="2965570"/>
                <a:ext cx="479618" cy="52322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E606F5BE-F7B6-A714-C0D4-2ADB2FA561E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686754" y="4303280"/>
                <a:ext cx="45878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E606F5BE-F7B6-A714-C0D4-2ADB2FA561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6754" y="4303280"/>
                <a:ext cx="458780" cy="523220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21C8B912-2E67-6677-F7B3-98F829D2E2F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303888" y="1549742"/>
                <a:ext cx="48603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𝐪</m:t>
                      </m:r>
                    </m:oMath>
                  </m:oMathPara>
                </a14:m>
                <a:endParaRPr lang="en-IN" sz="28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21C8B912-2E67-6677-F7B3-98F829D2E2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3888" y="1549742"/>
                <a:ext cx="486030" cy="523220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3AAE2186-39D4-0A8D-1703-CAB33D5D1E9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93469" y="2310686"/>
                <a:ext cx="47961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3AAE2186-39D4-0A8D-1703-CAB33D5D1E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3469" y="2310686"/>
                <a:ext cx="479618" cy="523220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B96AA2BA-52D8-099F-5AFB-BA05ABB7E3F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93469" y="2965570"/>
                <a:ext cx="45878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B96AA2BA-52D8-099F-5AFB-BA05ABB7E3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3469" y="2965570"/>
                <a:ext cx="458780" cy="523220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08F68A91-6964-6A5E-A8F1-A582F6287B4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93469" y="3634425"/>
                <a:ext cx="47961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08F68A91-6964-6A5E-A8F1-A582F6287B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3469" y="3634425"/>
                <a:ext cx="479618" cy="523220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5F70E7A-ACD7-8DDC-D6AA-FDF17CF43F2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303888" y="4303280"/>
                <a:ext cx="45878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15F70E7A-ACD7-8DDC-D6AA-FDF17CF43F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3888" y="4303280"/>
                <a:ext cx="458780" cy="523220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76B1AFF4-BC24-7823-EF8C-FEF0B2DF529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373154" y="1543819"/>
                <a:ext cx="107676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𝐩</m:t>
                      </m:r>
                      <m:r>
                        <a:rPr lang="en-US" sz="28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∧</m:t>
                      </m:r>
                      <m:r>
                        <a:rPr lang="en-US" sz="2800" b="1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𝐪</m:t>
                      </m:r>
                    </m:oMath>
                  </m:oMathPara>
                </a14:m>
                <a:endParaRPr lang="en-IN" sz="28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76B1AFF4-BC24-7823-EF8C-FEF0B2DF52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3154" y="1543819"/>
                <a:ext cx="1076769" cy="523220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CE9AE7BD-1B8F-B406-9B20-A467272213E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671729" y="2308040"/>
                <a:ext cx="47961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CE9AE7BD-1B8F-B406-9B20-A467272213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1729" y="2308040"/>
                <a:ext cx="479618" cy="523220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CBF30008-F8A0-C215-D315-80490838E1E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667853" y="2971749"/>
                <a:ext cx="45878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CBF30008-F8A0-C215-D315-80490838E1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7853" y="2971749"/>
                <a:ext cx="458780" cy="523220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954746E-BA5E-1304-39BB-D4E30EAC4EA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663740" y="3635403"/>
                <a:ext cx="45878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3954746E-BA5E-1304-39BB-D4E30EAC4E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3740" y="3635403"/>
                <a:ext cx="458780" cy="523220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3F094738-B153-8EF3-AF48-DAFA9E20D50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663503" y="4303280"/>
                <a:ext cx="45878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3F094738-B153-8EF3-AF48-DAFA9E20D5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3503" y="4303280"/>
                <a:ext cx="458780" cy="523220"/>
              </a:xfrm>
              <a:prstGeom prst="rect">
                <a:avLst/>
              </a:prstGeom>
              <a:blipFill rotWithShape="0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DF2E90FD-B2A5-B876-BFCA-001AC9E879E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186062" y="2309876"/>
                <a:ext cx="47961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DF2E90FD-B2A5-B876-BFCA-001AC9E879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86062" y="2309876"/>
                <a:ext cx="479618" cy="523220"/>
              </a:xfrm>
              <a:prstGeom prst="rect">
                <a:avLst/>
              </a:prstGeom>
              <a:blipFill rotWithShape="0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F8DE3427-D2DB-8C8A-5E18-A9C5FC15DF0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181015" y="2974234"/>
                <a:ext cx="45878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F8DE3427-D2DB-8C8A-5E18-A9C5FC15DF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81015" y="2974234"/>
                <a:ext cx="458780" cy="523220"/>
              </a:xfrm>
              <a:prstGeom prst="rect">
                <a:avLst/>
              </a:prstGeom>
              <a:blipFill rotWithShape="0"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654D92F4-CB3F-D473-3B42-D87BDD83321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181015" y="3634425"/>
                <a:ext cx="45878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654D92F4-CB3F-D473-3B42-D87BDD8332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81015" y="3634425"/>
                <a:ext cx="458780" cy="523220"/>
              </a:xfrm>
              <a:prstGeom prst="rect">
                <a:avLst/>
              </a:prstGeom>
              <a:blipFill rotWithShape="0"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2E2C1BE6-38A6-5B96-99B9-9CEA59C3A5C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184891" y="4303280"/>
                <a:ext cx="47961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2E2C1BE6-38A6-5B96-99B9-9CEA59C3A5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84891" y="4303280"/>
                <a:ext cx="479618" cy="523220"/>
              </a:xfrm>
              <a:prstGeom prst="rect">
                <a:avLst/>
              </a:prstGeom>
              <a:blipFill rotWithShape="0"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0146FEF6-0C76-D289-0FFD-98CB528E0D9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792668" y="1549742"/>
                <a:ext cx="326640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IN" sz="28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1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𝐩</m:t>
                      </m:r>
                      <m:r>
                        <a:rPr lang="en-US" sz="2800" b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˅ </m:t>
                      </m:r>
                      <m:r>
                        <a:rPr lang="en-US" sz="2800" b="1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𝐪</m:t>
                      </m:r>
                      <m:r>
                        <a:rPr lang="en-IN" sz="28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)→(</m:t>
                      </m:r>
                      <m:r>
                        <a:rPr lang="en-IN" sz="28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1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𝐩</m:t>
                      </m:r>
                      <m:r>
                        <a:rPr lang="en-US" sz="2800" b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˄ </m:t>
                      </m:r>
                      <m:r>
                        <a:rPr lang="en-US" sz="2800" b="1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𝐪</m:t>
                      </m:r>
                      <m:r>
                        <a:rPr lang="en-IN" sz="28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N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0146FEF6-0C76-D289-0FFD-98CB528E0D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2668" y="1549742"/>
                <a:ext cx="3266407" cy="523220"/>
              </a:xfrm>
              <a:prstGeom prst="rect">
                <a:avLst/>
              </a:prstGeom>
              <a:blipFill rotWithShape="0"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222A6A60-E414-0ED4-A50C-88D2283BABC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729524" y="1544037"/>
                <a:ext cx="106150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𝐩</m:t>
                      </m:r>
                      <m:r>
                        <a:rPr lang="en-US" sz="2800" b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˅ </m:t>
                      </m:r>
                      <m:r>
                        <a:rPr lang="en-US" sz="28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𝐪</m:t>
                      </m:r>
                    </m:oMath>
                  </m:oMathPara>
                </a14:m>
                <a:endParaRPr lang="en-IN" sz="28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222A6A60-E414-0ED4-A50C-88D2283BAB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9524" y="1544037"/>
                <a:ext cx="1061508" cy="523220"/>
              </a:xfrm>
              <a:prstGeom prst="rect">
                <a:avLst/>
              </a:prstGeom>
              <a:blipFill rotWithShape="0"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E1FE054A-2DE1-8CE3-4408-5FA5D06E183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972418" y="2294794"/>
                <a:ext cx="47961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2" name="TextBox 91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E1FE054A-2DE1-8CE3-4408-5FA5D06E18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2418" y="2294794"/>
                <a:ext cx="479618" cy="523220"/>
              </a:xfrm>
              <a:prstGeom prst="rect">
                <a:avLst/>
              </a:prstGeom>
              <a:blipFill rotWithShape="0"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94174309-E875-BF7E-2A5A-0B167264341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964499" y="3635756"/>
                <a:ext cx="47961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94174309-E875-BF7E-2A5A-0B16726434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4499" y="3635756"/>
                <a:ext cx="479618" cy="523220"/>
              </a:xfrm>
              <a:prstGeom prst="rect">
                <a:avLst/>
              </a:prstGeom>
              <a:blipFill rotWithShape="0"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B27FB704-AB61-28DA-2237-1FB197AF025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967797" y="2965570"/>
                <a:ext cx="47961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B27FB704-AB61-28DA-2237-1FB197AF02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7797" y="2965570"/>
                <a:ext cx="479618" cy="523220"/>
              </a:xfrm>
              <a:prstGeom prst="rect">
                <a:avLst/>
              </a:prstGeom>
              <a:blipFill rotWithShape="0"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6E43BE90-8716-7159-F1E3-37DC47E9196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970283" y="4303280"/>
                <a:ext cx="45878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6E43BE90-8716-7159-F1E3-37DC47E919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0283" y="4303280"/>
                <a:ext cx="458780" cy="523220"/>
              </a:xfrm>
              <a:prstGeom prst="rect">
                <a:avLst/>
              </a:prstGeom>
              <a:blipFill rotWithShape="0"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7" name="Rectangle: Rounded Corners 69">
            <a:extLst>
              <a:ext uri="{FF2B5EF4-FFF2-40B4-BE49-F238E27FC236}">
                <a16:creationId xmlns:a16="http://schemas.microsoft.com/office/drawing/2014/main" id="{E170C15F-615F-9D50-E60F-C3E22DC80308}"/>
              </a:ext>
            </a:extLst>
          </p:cNvPr>
          <p:cNvSpPr/>
          <p:nvPr/>
        </p:nvSpPr>
        <p:spPr>
          <a:xfrm>
            <a:off x="5822585" y="2270969"/>
            <a:ext cx="684000" cy="256032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8" name="Rectangle: Rounded Corners 2">
            <a:extLst>
              <a:ext uri="{FF2B5EF4-FFF2-40B4-BE49-F238E27FC236}">
                <a16:creationId xmlns:a16="http://schemas.microsoft.com/office/drawing/2014/main" id="{4BF1BC6D-B6C0-2815-247F-D27B2A2F7E40}"/>
              </a:ext>
            </a:extLst>
          </p:cNvPr>
          <p:cNvSpPr/>
          <p:nvPr/>
        </p:nvSpPr>
        <p:spPr>
          <a:xfrm>
            <a:off x="7527922" y="2266180"/>
            <a:ext cx="684000" cy="256032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40775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1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6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5" grpId="0" animBg="1"/>
      <p:bldP spid="6" grpId="0" animBg="1"/>
      <p:bldP spid="43" grpId="0"/>
      <p:bldP spid="44" grpId="0"/>
      <p:bldP spid="45" grpId="0"/>
      <p:bldP spid="46" grpId="0"/>
      <p:bldP spid="47" grpId="0"/>
      <p:bldP spid="48" grpId="0"/>
      <p:bldP spid="49" grpId="0"/>
      <p:bldP spid="50" grpId="0"/>
      <p:bldP spid="51" grpId="0"/>
      <p:bldP spid="52" grpId="0"/>
      <p:bldP spid="53" grpId="0"/>
      <p:bldP spid="54" grpId="0"/>
      <p:bldP spid="55" grpId="0"/>
      <p:bldP spid="56" grpId="0"/>
      <p:bldP spid="57" grpId="0"/>
      <p:bldP spid="58" grpId="0"/>
      <p:bldP spid="59" grpId="0"/>
      <p:bldP spid="60" grpId="0"/>
      <p:bldP spid="88" grpId="0"/>
      <p:bldP spid="89" grpId="0"/>
      <p:bldP spid="91" grpId="0"/>
      <p:bldP spid="92" grpId="0"/>
      <p:bldP spid="93" grpId="0"/>
      <p:bldP spid="94" grpId="0"/>
      <p:bldP spid="95" grpId="0"/>
      <p:bldP spid="97" grpId="0" animBg="1"/>
      <p:bldP spid="98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 2.4</a:t>
            </a:r>
            <a:r>
              <a:rPr lang="en-GB" dirty="0"/>
              <a:t> ⇝ Example 5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A2F0693-7E5E-7712-8F05-5C3195B8CF4D}"/>
                  </a:ext>
                </a:extLst>
              </p:cNvPr>
              <p:cNvSpPr txBox="1"/>
              <p:nvPr/>
            </p:nvSpPr>
            <p:spPr>
              <a:xfrm>
                <a:off x="1878518" y="814036"/>
                <a:ext cx="7375737" cy="95410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spAutoFit/>
              </a:bodyPr>
              <a:lstStyle>
                <a:defPPr>
                  <a:defRPr lang="en-US"/>
                </a:defPPr>
                <a:lvl1pPr algn="ctr">
                  <a:defRPr sz="2800">
                    <a:solidFill>
                      <a:srgbClr val="002060"/>
                    </a:solidFill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pPr algn="l"/>
                <a:r>
                  <a:rPr lang="en-US" dirty="0"/>
                  <a:t>Construct the truth table for compound proposition</a:t>
                </a:r>
              </a:p>
              <a:p>
                <a:pPr algn="l"/>
                <a14:m>
                  <m:oMath xmlns:m="http://schemas.openxmlformats.org/officeDocument/2006/math">
                    <m:d>
                      <m:dPr>
                        <m:ctrlPr>
                          <a:rPr lang="en-I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dirty="0">
                            <a:latin typeface="Cambria Math" panose="02040503050406030204" pitchFamily="18" charset="0"/>
                          </a:rPr>
                          <m:t>q</m:t>
                        </m:r>
                        <m:r>
                          <a:rPr lang="en-US" dirty="0">
                            <a:latin typeface="Cambria Math" panose="02040503050406030204" pitchFamily="18" charset="0"/>
                          </a:rPr>
                          <m:t>→¬ </m:t>
                        </m:r>
                        <m:r>
                          <m:rPr>
                            <m:sty m:val="p"/>
                          </m:rPr>
                          <a:rPr lang="en-US" dirty="0">
                            <a:latin typeface="Cambria Math" panose="02040503050406030204" pitchFamily="18" charset="0"/>
                          </a:rPr>
                          <m:t>p</m:t>
                        </m:r>
                        <m:r>
                          <a:rPr lang="en-IN" dirty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dirty="0">
                        <a:latin typeface="Cambria Math" panose="02040503050406030204" pitchFamily="18" charset="0"/>
                      </a:rPr>
                      <m:t> ˅ 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dirty="0">
                            <a:latin typeface="Cambria Math" panose="02040503050406030204" pitchFamily="18" charset="0"/>
                          </a:rPr>
                          <m:t>¬</m:t>
                        </m:r>
                        <m:r>
                          <a:rPr lang="en-IN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dirty="0">
                            <a:latin typeface="Cambria Math" panose="02040503050406030204" pitchFamily="18" charset="0"/>
                          </a:rPr>
                          <m:t>p</m:t>
                        </m:r>
                        <m:r>
                          <a:rPr lang="en-US" dirty="0">
                            <a:latin typeface="Cambria Math" panose="02040503050406030204" pitchFamily="18" charset="0"/>
                          </a:rPr>
                          <m:t>→¬ </m:t>
                        </m:r>
                        <m:r>
                          <m:rPr>
                            <m:sty m:val="p"/>
                          </m:rPr>
                          <a:rPr lang="en-US" dirty="0">
                            <a:latin typeface="Cambria Math" panose="02040503050406030204" pitchFamily="18" charset="0"/>
                          </a:rPr>
                          <m:t>q</m:t>
                        </m:r>
                        <m:r>
                          <a:rPr lang="en-IN" dirty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IN" dirty="0"/>
                  <a:t>.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7A2F0693-7E5E-7712-8F05-5C3195B8CF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8518" y="814036"/>
                <a:ext cx="7375737" cy="954107"/>
              </a:xfrm>
              <a:prstGeom prst="rect">
                <a:avLst/>
              </a:prstGeom>
              <a:blipFill rotWithShape="0">
                <a:blip r:embed="rId2"/>
                <a:stretch>
                  <a:fillRect l="-1653" t="-6410" r="-661" b="-1730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7050F2C-FA00-1CD2-2793-C3E6D378F8D8}"/>
              </a:ext>
            </a:extLst>
          </p:cNvPr>
          <p:cNvSpPr/>
          <p:nvPr/>
        </p:nvSpPr>
        <p:spPr>
          <a:xfrm>
            <a:off x="68403" y="807992"/>
            <a:ext cx="1810115" cy="483098"/>
          </a:xfrm>
          <a:prstGeom prst="roundRect">
            <a:avLst/>
          </a:pr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Question </a:t>
            </a:r>
            <a:endParaRPr lang="en-IN" sz="2800" b="1" dirty="0">
              <a:solidFill>
                <a:schemeClr val="bg1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1D43792-E443-AC71-0590-60AA150051ED}"/>
              </a:ext>
            </a:extLst>
          </p:cNvPr>
          <p:cNvSpPr/>
          <p:nvPr/>
        </p:nvSpPr>
        <p:spPr>
          <a:xfrm>
            <a:off x="68403" y="1768143"/>
            <a:ext cx="1810115" cy="498529"/>
          </a:xfrm>
          <a:prstGeom prst="roundRect">
            <a:avLst/>
          </a:pr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Solution</a:t>
            </a:r>
            <a:endParaRPr lang="en-IN" sz="2800" b="1" dirty="0">
              <a:solidFill>
                <a:schemeClr val="bg1"/>
              </a:solidFill>
            </a:endParaRPr>
          </a:p>
        </p:txBody>
      </p:sp>
      <p:graphicFrame>
        <p:nvGraphicFramePr>
          <p:cNvPr id="90" name="Table 89">
            <a:extLst>
              <a:ext uri="{FF2B5EF4-FFF2-40B4-BE49-F238E27FC236}">
                <a16:creationId xmlns:a16="http://schemas.microsoft.com/office/drawing/2014/main" id="{6DB0349E-0941-10CF-93B9-786085D065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2035259"/>
              </p:ext>
            </p:extLst>
          </p:nvPr>
        </p:nvGraphicFramePr>
        <p:xfrm>
          <a:off x="68403" y="2370229"/>
          <a:ext cx="11416023" cy="339974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46163">
                  <a:extLst>
                    <a:ext uri="{9D8B030D-6E8A-4147-A177-3AD203B41FA5}">
                      <a16:colId xmlns:a16="http://schemas.microsoft.com/office/drawing/2014/main" val="2543531497"/>
                    </a:ext>
                  </a:extLst>
                </a:gridCol>
                <a:gridCol w="1046163">
                  <a:extLst>
                    <a:ext uri="{9D8B030D-6E8A-4147-A177-3AD203B41FA5}">
                      <a16:colId xmlns:a16="http://schemas.microsoft.com/office/drawing/2014/main" val="1247730605"/>
                    </a:ext>
                  </a:extLst>
                </a:gridCol>
                <a:gridCol w="1046163">
                  <a:extLst>
                    <a:ext uri="{9D8B030D-6E8A-4147-A177-3AD203B41FA5}">
                      <a16:colId xmlns:a16="http://schemas.microsoft.com/office/drawing/2014/main" val="914372011"/>
                    </a:ext>
                  </a:extLst>
                </a:gridCol>
                <a:gridCol w="1615129">
                  <a:extLst>
                    <a:ext uri="{9D8B030D-6E8A-4147-A177-3AD203B41FA5}">
                      <a16:colId xmlns:a16="http://schemas.microsoft.com/office/drawing/2014/main" val="3666379760"/>
                    </a:ext>
                  </a:extLst>
                </a:gridCol>
                <a:gridCol w="1046163">
                  <a:extLst>
                    <a:ext uri="{9D8B030D-6E8A-4147-A177-3AD203B41FA5}">
                      <a16:colId xmlns:a16="http://schemas.microsoft.com/office/drawing/2014/main" val="3859010386"/>
                    </a:ext>
                  </a:extLst>
                </a:gridCol>
                <a:gridCol w="1908788">
                  <a:extLst>
                    <a:ext uri="{9D8B030D-6E8A-4147-A177-3AD203B41FA5}">
                      <a16:colId xmlns:a16="http://schemas.microsoft.com/office/drawing/2014/main" val="230489491"/>
                    </a:ext>
                  </a:extLst>
                </a:gridCol>
                <a:gridCol w="3707454">
                  <a:extLst>
                    <a:ext uri="{9D8B030D-6E8A-4147-A177-3AD203B41FA5}">
                      <a16:colId xmlns:a16="http://schemas.microsoft.com/office/drawing/2014/main" val="844060273"/>
                    </a:ext>
                  </a:extLst>
                </a:gridCol>
              </a:tblGrid>
              <a:tr h="679949">
                <a:tc>
                  <a:txBody>
                    <a:bodyPr/>
                    <a:lstStyle/>
                    <a:p>
                      <a:pPr algn="ctr"/>
                      <a:endParaRPr lang="en-IN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8869193"/>
                  </a:ext>
                </a:extLst>
              </a:tr>
              <a:tr h="679949">
                <a:tc>
                  <a:txBody>
                    <a:bodyPr/>
                    <a:lstStyle/>
                    <a:p>
                      <a:pPr algn="ctr"/>
                      <a:endParaRPr lang="en-IN" sz="280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61066291"/>
                  </a:ext>
                </a:extLst>
              </a:tr>
              <a:tr h="679949">
                <a:tc>
                  <a:txBody>
                    <a:bodyPr/>
                    <a:lstStyle/>
                    <a:p>
                      <a:pPr algn="ctr"/>
                      <a:endParaRPr lang="en-IN" sz="28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2607411"/>
                  </a:ext>
                </a:extLst>
              </a:tr>
              <a:tr h="679949">
                <a:tc>
                  <a:txBody>
                    <a:bodyPr/>
                    <a:lstStyle/>
                    <a:p>
                      <a:pPr algn="ctr"/>
                      <a:endParaRPr lang="en-IN" sz="280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29497343"/>
                  </a:ext>
                </a:extLst>
              </a:tr>
              <a:tr h="679949">
                <a:tc>
                  <a:txBody>
                    <a:bodyPr/>
                    <a:lstStyle/>
                    <a:p>
                      <a:pPr algn="ctr"/>
                      <a:endParaRPr lang="en-IN" sz="28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0946856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CC6F5CE4-7006-A4CA-5FBA-09E6F2FA90F8}"/>
                  </a:ext>
                </a:extLst>
              </p:cNvPr>
              <p:cNvSpPr txBox="1"/>
              <p:nvPr/>
            </p:nvSpPr>
            <p:spPr>
              <a:xfrm>
                <a:off x="366609" y="2382837"/>
                <a:ext cx="47752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𝐩</m:t>
                      </m:r>
                    </m:oMath>
                  </m:oMathPara>
                </a14:m>
                <a:endParaRPr lang="en-IN" sz="28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CC6F5CE4-7006-A4CA-5FBA-09E6F2FA90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609" y="2382837"/>
                <a:ext cx="477520" cy="52322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D4B9E8A6-E05F-2DC1-01A6-D2F3EFFDC7BE}"/>
                  </a:ext>
                </a:extLst>
              </p:cNvPr>
              <p:cNvSpPr txBox="1"/>
              <p:nvPr/>
            </p:nvSpPr>
            <p:spPr>
              <a:xfrm>
                <a:off x="403150" y="3150734"/>
                <a:ext cx="33528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D4B9E8A6-E05F-2DC1-01A6-D2F3EFFDC7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150" y="3150734"/>
                <a:ext cx="335280" cy="52322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BD956C35-2930-3A40-4CD5-504FFB3EDF9B}"/>
                  </a:ext>
                </a:extLst>
              </p:cNvPr>
              <p:cNvSpPr txBox="1"/>
              <p:nvPr/>
            </p:nvSpPr>
            <p:spPr>
              <a:xfrm>
                <a:off x="403150" y="4485139"/>
                <a:ext cx="33528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BD956C35-2930-3A40-4CD5-504FFB3EDF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150" y="4485139"/>
                <a:ext cx="335280" cy="52322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D1224243-038F-983E-42C0-232F299D165F}"/>
                  </a:ext>
                </a:extLst>
              </p:cNvPr>
              <p:cNvSpPr txBox="1"/>
              <p:nvPr/>
            </p:nvSpPr>
            <p:spPr>
              <a:xfrm>
                <a:off x="403150" y="3840520"/>
                <a:ext cx="33528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D1224243-038F-983E-42C0-232F299D16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150" y="3840520"/>
                <a:ext cx="335280" cy="52322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55EE4D2D-8518-9AD3-6E8B-14BE69E004FA}"/>
                  </a:ext>
                </a:extLst>
              </p:cNvPr>
              <p:cNvSpPr txBox="1"/>
              <p:nvPr/>
            </p:nvSpPr>
            <p:spPr>
              <a:xfrm>
                <a:off x="397541" y="5191509"/>
                <a:ext cx="33528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55EE4D2D-8518-9AD3-6E8B-14BE69E004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541" y="5191509"/>
                <a:ext cx="335280" cy="523220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A4D9394F-F571-FBFC-DC19-4676D82F8DC2}"/>
                  </a:ext>
                </a:extLst>
              </p:cNvPr>
              <p:cNvSpPr txBox="1"/>
              <p:nvPr/>
            </p:nvSpPr>
            <p:spPr>
              <a:xfrm>
                <a:off x="1400029" y="2378332"/>
                <a:ext cx="47752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𝐪</m:t>
                      </m:r>
                    </m:oMath>
                  </m:oMathPara>
                </a14:m>
                <a:endParaRPr lang="en-IN" sz="28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A4D9394F-F571-FBFC-DC19-4676D82F8D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0029" y="2378332"/>
                <a:ext cx="477520" cy="523220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55F765D6-07A5-3619-CD49-AD375F42B4FF}"/>
                  </a:ext>
                </a:extLst>
              </p:cNvPr>
              <p:cNvSpPr txBox="1"/>
              <p:nvPr/>
            </p:nvSpPr>
            <p:spPr>
              <a:xfrm>
                <a:off x="1471149" y="3146328"/>
                <a:ext cx="33528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55F765D6-07A5-3619-CD49-AD375F42B4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1149" y="3146328"/>
                <a:ext cx="335280" cy="523220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182DDE71-AD41-0F16-62E0-E39FEF219E5A}"/>
                  </a:ext>
                </a:extLst>
              </p:cNvPr>
              <p:cNvSpPr txBox="1"/>
              <p:nvPr/>
            </p:nvSpPr>
            <p:spPr>
              <a:xfrm>
                <a:off x="1492559" y="3833059"/>
                <a:ext cx="33528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05" name="TextBox 10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182DDE71-AD41-0F16-62E0-E39FEF219E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2559" y="3833059"/>
                <a:ext cx="335280" cy="523220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5259C6C4-8C15-BBA2-5752-97281A3EF91C}"/>
                  </a:ext>
                </a:extLst>
              </p:cNvPr>
              <p:cNvSpPr txBox="1"/>
              <p:nvPr/>
            </p:nvSpPr>
            <p:spPr>
              <a:xfrm>
                <a:off x="1471149" y="4485139"/>
                <a:ext cx="33528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06" name="TextBox 105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5259C6C4-8C15-BBA2-5752-97281A3EF9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1149" y="4485139"/>
                <a:ext cx="335280" cy="523220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EB0312EF-82EE-3450-05CB-CBF60750092B}"/>
                  </a:ext>
                </a:extLst>
              </p:cNvPr>
              <p:cNvSpPr txBox="1"/>
              <p:nvPr/>
            </p:nvSpPr>
            <p:spPr>
              <a:xfrm>
                <a:off x="1489715" y="5195496"/>
                <a:ext cx="33528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07" name="TextBox 106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EB0312EF-82EE-3450-05CB-CBF6075009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9715" y="5195496"/>
                <a:ext cx="335280" cy="523220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5EB464F2-E248-EDC1-0DA9-099CC8E56DAB}"/>
                  </a:ext>
                </a:extLst>
              </p:cNvPr>
              <p:cNvSpPr txBox="1"/>
              <p:nvPr/>
            </p:nvSpPr>
            <p:spPr>
              <a:xfrm>
                <a:off x="3198452" y="2388389"/>
                <a:ext cx="16827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N" sz="2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𝐪</m:t>
                          </m:r>
                          <m:r>
                            <a:rPr lang="en-US" sz="2800" b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→¬</m:t>
                          </m:r>
                          <m:r>
                            <a:rPr lang="en-US" sz="2800" b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𝐩</m:t>
                          </m:r>
                        </m:e>
                      </m:d>
                    </m:oMath>
                  </m:oMathPara>
                </a14:m>
                <a:endParaRPr lang="en-IN" sz="28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8" name="TextBox 107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5EB464F2-E248-EDC1-0DA9-099CC8E56D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8452" y="2388389"/>
                <a:ext cx="1682725" cy="523220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AF4F2A1D-2320-C956-4EAF-92B5FA0F3063}"/>
                  </a:ext>
                </a:extLst>
              </p:cNvPr>
              <p:cNvSpPr txBox="1"/>
              <p:nvPr/>
            </p:nvSpPr>
            <p:spPr>
              <a:xfrm>
                <a:off x="5142652" y="3835312"/>
                <a:ext cx="33528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09" name="TextBox 108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AF4F2A1D-2320-C956-4EAF-92B5FA0F30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2652" y="3835312"/>
                <a:ext cx="335280" cy="523220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4CA1E465-433A-01B9-81CE-8E6C37449FD9}"/>
                  </a:ext>
                </a:extLst>
              </p:cNvPr>
              <p:cNvSpPr txBox="1"/>
              <p:nvPr/>
            </p:nvSpPr>
            <p:spPr>
              <a:xfrm>
                <a:off x="5146059" y="3146328"/>
                <a:ext cx="33528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10" name="TextBox 10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4CA1E465-433A-01B9-81CE-8E6C37449F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6059" y="3146328"/>
                <a:ext cx="335280" cy="523220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B893347E-B018-3403-58F6-61F8C28F640F}"/>
                  </a:ext>
                </a:extLst>
              </p:cNvPr>
              <p:cNvSpPr txBox="1"/>
              <p:nvPr/>
            </p:nvSpPr>
            <p:spPr>
              <a:xfrm>
                <a:off x="5170988" y="4490015"/>
                <a:ext cx="33528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11" name="TextBox 11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B893347E-B018-3403-58F6-61F8C28F64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0988" y="4490015"/>
                <a:ext cx="335280" cy="523220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2D568751-8A79-B273-EDDD-2DE043136051}"/>
                  </a:ext>
                </a:extLst>
              </p:cNvPr>
              <p:cNvSpPr txBox="1"/>
              <p:nvPr/>
            </p:nvSpPr>
            <p:spPr>
              <a:xfrm>
                <a:off x="6572848" y="3148286"/>
                <a:ext cx="33528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2D568751-8A79-B273-EDDD-2DE0431360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2848" y="3148286"/>
                <a:ext cx="335280" cy="523220"/>
              </a:xfrm>
              <a:prstGeom prst="rect">
                <a:avLst/>
              </a:prstGeom>
              <a:blipFill rotWithShape="0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9C422084-1C8D-5CB4-4DA2-B3D4AB72F8D3}"/>
                  </a:ext>
                </a:extLst>
              </p:cNvPr>
              <p:cNvSpPr txBox="1"/>
              <p:nvPr/>
            </p:nvSpPr>
            <p:spPr>
              <a:xfrm>
                <a:off x="6583551" y="4485139"/>
                <a:ext cx="33528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13" name="TextBox 11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9C422084-1C8D-5CB4-4DA2-B3D4AB72F8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3551" y="4485139"/>
                <a:ext cx="335280" cy="523220"/>
              </a:xfrm>
              <a:prstGeom prst="rect">
                <a:avLst/>
              </a:prstGeom>
              <a:blipFill rotWithShape="0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D0640811-2E63-89C8-49A2-F2BEBF510273}"/>
                  </a:ext>
                </a:extLst>
              </p:cNvPr>
              <p:cNvSpPr txBox="1"/>
              <p:nvPr/>
            </p:nvSpPr>
            <p:spPr>
              <a:xfrm>
                <a:off x="6552893" y="3800672"/>
                <a:ext cx="37518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14" name="TextBox 11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D0640811-2E63-89C8-49A2-F2BEBF5102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2893" y="3800672"/>
                <a:ext cx="375189" cy="523220"/>
              </a:xfrm>
              <a:prstGeom prst="rect">
                <a:avLst/>
              </a:prstGeom>
              <a:blipFill rotWithShape="0"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9790BAC7-FA01-707D-244A-8186E58530AC}"/>
                  </a:ext>
                </a:extLst>
              </p:cNvPr>
              <p:cNvSpPr txBox="1"/>
              <p:nvPr/>
            </p:nvSpPr>
            <p:spPr>
              <a:xfrm>
                <a:off x="7640367" y="2385450"/>
                <a:ext cx="399946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1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𝐪</m:t>
                      </m:r>
                      <m:r>
                        <a:rPr lang="en-US" sz="2800" b="1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→¬</m:t>
                      </m:r>
                      <m:r>
                        <a:rPr lang="en-US" sz="2800" b="1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𝐩</m:t>
                      </m:r>
                      <m:r>
                        <a:rPr lang="en-US" sz="2800" b="1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)˅(¬</m:t>
                      </m:r>
                      <m:r>
                        <a:rPr lang="en-US" sz="2800" b="1" i="0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𝐩</m:t>
                      </m:r>
                      <m:r>
                        <a:rPr lang="en-US" sz="2800" b="1" i="0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→¬</m:t>
                      </m:r>
                      <m:r>
                        <a:rPr lang="en-US" sz="2800" b="1" i="0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𝐪</m:t>
                      </m:r>
                      <m:r>
                        <a:rPr lang="en-US" sz="2800" b="1" i="0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N" sz="28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5" name="TextBox 11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9790BAC7-FA01-707D-244A-8186E58530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0367" y="2385450"/>
                <a:ext cx="3999466" cy="523220"/>
              </a:xfrm>
              <a:prstGeom prst="rect">
                <a:avLst/>
              </a:prstGeom>
              <a:blipFill rotWithShape="0"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B4EBC5EB-8D11-8F8A-D139-5988FE039087}"/>
                  </a:ext>
                </a:extLst>
              </p:cNvPr>
              <p:cNvSpPr txBox="1"/>
              <p:nvPr/>
            </p:nvSpPr>
            <p:spPr>
              <a:xfrm>
                <a:off x="2238350" y="2378332"/>
                <a:ext cx="78486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¬</m:t>
                      </m:r>
                      <m:r>
                        <a:rPr lang="en-IN" sz="2800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𝐩</m:t>
                      </m:r>
                    </m:oMath>
                  </m:oMathPara>
                </a14:m>
                <a:endParaRPr lang="en-IN" sz="28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6" name="TextBox 115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B4EBC5EB-8D11-8F8A-D139-5988FE0390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8350" y="2378332"/>
                <a:ext cx="784864" cy="523220"/>
              </a:xfrm>
              <a:prstGeom prst="rect">
                <a:avLst/>
              </a:prstGeom>
              <a:blipFill rotWithShape="0"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4ECC872C-5442-C28B-D986-723FBBC2C82B}"/>
                  </a:ext>
                </a:extLst>
              </p:cNvPr>
              <p:cNvSpPr txBox="1"/>
              <p:nvPr/>
            </p:nvSpPr>
            <p:spPr>
              <a:xfrm>
                <a:off x="2486671" y="4491345"/>
                <a:ext cx="33528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17" name="TextBox 116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4ECC872C-5442-C28B-D986-723FBBC2C8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6671" y="4491345"/>
                <a:ext cx="335280" cy="523220"/>
              </a:xfrm>
              <a:prstGeom prst="rect">
                <a:avLst/>
              </a:prstGeom>
              <a:blipFill rotWithShape="0"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63E9BA30-B4EF-6BA8-89A7-167F1CCEDC88}"/>
                  </a:ext>
                </a:extLst>
              </p:cNvPr>
              <p:cNvSpPr txBox="1"/>
              <p:nvPr/>
            </p:nvSpPr>
            <p:spPr>
              <a:xfrm>
                <a:off x="2486671" y="5191508"/>
                <a:ext cx="33528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18" name="TextBox 117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63E9BA30-B4EF-6BA8-89A7-167F1CCEDC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6671" y="5191508"/>
                <a:ext cx="335280" cy="523220"/>
              </a:xfrm>
              <a:prstGeom prst="rect">
                <a:avLst/>
              </a:prstGeom>
              <a:blipFill rotWithShape="0"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4BAE68F7-D312-961B-C90F-8D34F2ADD34B}"/>
                  </a:ext>
                </a:extLst>
              </p:cNvPr>
              <p:cNvSpPr txBox="1"/>
              <p:nvPr/>
            </p:nvSpPr>
            <p:spPr>
              <a:xfrm>
                <a:off x="2486671" y="3846235"/>
                <a:ext cx="33528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19" name="TextBox 118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4BAE68F7-D312-961B-C90F-8D34F2ADD3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6671" y="3846235"/>
                <a:ext cx="335280" cy="523220"/>
              </a:xfrm>
              <a:prstGeom prst="rect">
                <a:avLst/>
              </a:prstGeom>
              <a:blipFill rotWithShape="0"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0" name="Rectangle: Rounded Corners 38">
            <a:extLst>
              <a:ext uri="{FF2B5EF4-FFF2-40B4-BE49-F238E27FC236}">
                <a16:creationId xmlns:a16="http://schemas.microsoft.com/office/drawing/2014/main" id="{ECDFCA39-EF20-3A72-6E8D-6ADD74857DAD}"/>
              </a:ext>
            </a:extLst>
          </p:cNvPr>
          <p:cNvSpPr/>
          <p:nvPr/>
        </p:nvSpPr>
        <p:spPr>
          <a:xfrm>
            <a:off x="1335377" y="3052099"/>
            <a:ext cx="684000" cy="269337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6634BD4B-2C71-2E07-84B5-2375F0F170B5}"/>
                  </a:ext>
                </a:extLst>
              </p:cNvPr>
              <p:cNvSpPr txBox="1"/>
              <p:nvPr/>
            </p:nvSpPr>
            <p:spPr>
              <a:xfrm>
                <a:off x="5841116" y="2385866"/>
                <a:ext cx="197591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N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¬</m:t>
                          </m:r>
                          <m:r>
                            <a:rPr lang="en-US" sz="2800" b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𝐩</m:t>
                          </m:r>
                          <m:r>
                            <a:rPr lang="en-US" sz="2800" b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→¬</m:t>
                          </m:r>
                          <m:r>
                            <a:rPr lang="en-US" sz="2800" b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𝐪</m:t>
                          </m:r>
                        </m:e>
                      </m:d>
                    </m:oMath>
                  </m:oMathPara>
                </a14:m>
                <a:endParaRPr lang="en-IN" sz="28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1" name="TextBox 12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6634BD4B-2C71-2E07-84B5-2375F0F170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1116" y="2385866"/>
                <a:ext cx="1975913" cy="523220"/>
              </a:xfrm>
              <a:prstGeom prst="rect">
                <a:avLst/>
              </a:prstGeom>
              <a:blipFill rotWithShape="0"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55B24819-918F-1317-4C5C-56E7A7F0CE52}"/>
                  </a:ext>
                </a:extLst>
              </p:cNvPr>
              <p:cNvSpPr txBox="1"/>
              <p:nvPr/>
            </p:nvSpPr>
            <p:spPr>
              <a:xfrm>
                <a:off x="9472460" y="3156385"/>
                <a:ext cx="33528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22" name="TextBox 121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55B24819-918F-1317-4C5C-56E7A7F0CE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2460" y="3156385"/>
                <a:ext cx="335280" cy="523220"/>
              </a:xfrm>
              <a:prstGeom prst="rect">
                <a:avLst/>
              </a:prstGeom>
              <a:blipFill rotWithShape="0"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78639480-4B7F-0102-C914-D2FE72AE033D}"/>
                  </a:ext>
                </a:extLst>
              </p:cNvPr>
              <p:cNvSpPr txBox="1"/>
              <p:nvPr/>
            </p:nvSpPr>
            <p:spPr>
              <a:xfrm>
                <a:off x="9472460" y="3846235"/>
                <a:ext cx="33528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23" name="TextBox 12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78639480-4B7F-0102-C914-D2FE72AE03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2460" y="3846235"/>
                <a:ext cx="335280" cy="523220"/>
              </a:xfrm>
              <a:prstGeom prst="rect">
                <a:avLst/>
              </a:prstGeom>
              <a:blipFill rotWithShape="0"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4" name="Rectangle: Rounded Corners 55">
            <a:extLst>
              <a:ext uri="{FF2B5EF4-FFF2-40B4-BE49-F238E27FC236}">
                <a16:creationId xmlns:a16="http://schemas.microsoft.com/office/drawing/2014/main" id="{B914DA7E-8327-7F0C-239D-503D2A8B9392}"/>
              </a:ext>
            </a:extLst>
          </p:cNvPr>
          <p:cNvSpPr/>
          <p:nvPr/>
        </p:nvSpPr>
        <p:spPr>
          <a:xfrm>
            <a:off x="6390660" y="3052099"/>
            <a:ext cx="699654" cy="2702308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A7E58652-6917-11AC-50E5-2EFA53884E6A}"/>
              </a:ext>
            </a:extLst>
          </p:cNvPr>
          <p:cNvSpPr/>
          <p:nvPr/>
        </p:nvSpPr>
        <p:spPr>
          <a:xfrm>
            <a:off x="149549" y="5287787"/>
            <a:ext cx="6233112" cy="4829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N" sz="2800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160C7F10-467C-390D-0DB1-27EC713C33C8}"/>
                  </a:ext>
                </a:extLst>
              </p:cNvPr>
              <p:cNvSpPr txBox="1"/>
              <p:nvPr/>
            </p:nvSpPr>
            <p:spPr>
              <a:xfrm>
                <a:off x="4942756" y="2388389"/>
                <a:ext cx="78486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¬</m:t>
                      </m:r>
                      <m:r>
                        <a:rPr lang="en-IN" sz="2800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sz="2800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𝐪</m:t>
                      </m:r>
                    </m:oMath>
                  </m:oMathPara>
                </a14:m>
                <a:endParaRPr lang="en-IN" sz="28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6" name="TextBox 125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160C7F10-467C-390D-0DB1-27EC713C33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2756" y="2388389"/>
                <a:ext cx="784864" cy="523220"/>
              </a:xfrm>
              <a:prstGeom prst="rect">
                <a:avLst/>
              </a:prstGeom>
              <a:blipFill rotWithShape="0"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1FFEF268-D1D4-0A3F-A7FB-22505A4BCF07}"/>
                  </a:ext>
                </a:extLst>
              </p:cNvPr>
              <p:cNvSpPr txBox="1"/>
              <p:nvPr/>
            </p:nvSpPr>
            <p:spPr>
              <a:xfrm>
                <a:off x="3889150" y="5191508"/>
                <a:ext cx="33528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27" name="TextBox 126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1FFEF268-D1D4-0A3F-A7FB-22505A4BCF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9150" y="5191508"/>
                <a:ext cx="335280" cy="523220"/>
              </a:xfrm>
              <a:prstGeom prst="rect">
                <a:avLst/>
              </a:prstGeom>
              <a:blipFill rotWithShape="0"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548C3D9D-F206-E2EE-1652-D5BF6DDC4115}"/>
                  </a:ext>
                </a:extLst>
              </p:cNvPr>
              <p:cNvSpPr txBox="1"/>
              <p:nvPr/>
            </p:nvSpPr>
            <p:spPr>
              <a:xfrm>
                <a:off x="3889150" y="4489219"/>
                <a:ext cx="33528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28" name="TextBox 127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548C3D9D-F206-E2EE-1652-D5BF6DDC41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9150" y="4489219"/>
                <a:ext cx="335280" cy="523220"/>
              </a:xfrm>
              <a:prstGeom prst="rect">
                <a:avLst/>
              </a:prstGeom>
              <a:blipFill rotWithShape="0"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A2B4F24F-9DD4-85E0-E59B-DAA031C8FDD7}"/>
                  </a:ext>
                </a:extLst>
              </p:cNvPr>
              <p:cNvSpPr txBox="1"/>
              <p:nvPr/>
            </p:nvSpPr>
            <p:spPr>
              <a:xfrm>
                <a:off x="3870423" y="3828031"/>
                <a:ext cx="33528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29" name="TextBox 128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A2B4F24F-9DD4-85E0-E59B-DAA031C8FD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0423" y="3828031"/>
                <a:ext cx="335280" cy="523220"/>
              </a:xfrm>
              <a:prstGeom prst="rect">
                <a:avLst/>
              </a:prstGeom>
              <a:blipFill rotWithShape="0"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BB97E848-CE11-ED1B-AE6E-EF4DEAFE9264}"/>
                  </a:ext>
                </a:extLst>
              </p:cNvPr>
              <p:cNvSpPr txBox="1"/>
              <p:nvPr/>
            </p:nvSpPr>
            <p:spPr>
              <a:xfrm>
                <a:off x="3891445" y="3156385"/>
                <a:ext cx="33528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30" name="TextBox 12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BB97E848-CE11-ED1B-AE6E-EF4DEAFE92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1445" y="3156385"/>
                <a:ext cx="335280" cy="523220"/>
              </a:xfrm>
              <a:prstGeom prst="rect">
                <a:avLst/>
              </a:prstGeom>
              <a:blipFill rotWithShape="0"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1" name="Rectangle: Rounded Corners 68">
            <a:extLst>
              <a:ext uri="{FF2B5EF4-FFF2-40B4-BE49-F238E27FC236}">
                <a16:creationId xmlns:a16="http://schemas.microsoft.com/office/drawing/2014/main" id="{F2149B64-5D2F-10E0-BDD4-EA468E831D0B}"/>
              </a:ext>
            </a:extLst>
          </p:cNvPr>
          <p:cNvSpPr/>
          <p:nvPr/>
        </p:nvSpPr>
        <p:spPr>
          <a:xfrm>
            <a:off x="3696063" y="3048938"/>
            <a:ext cx="684000" cy="269976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59922138-426D-F2C5-05D1-E1C034F41466}"/>
                  </a:ext>
                </a:extLst>
              </p:cNvPr>
              <p:cNvSpPr txBox="1"/>
              <p:nvPr/>
            </p:nvSpPr>
            <p:spPr>
              <a:xfrm>
                <a:off x="2486671" y="3149053"/>
                <a:ext cx="33528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32" name="TextBox 131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59922138-426D-F2C5-05D1-E1C034F414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6671" y="3149053"/>
                <a:ext cx="335280" cy="523220"/>
              </a:xfrm>
              <a:prstGeom prst="rect">
                <a:avLst/>
              </a:prstGeom>
              <a:blipFill rotWithShape="0"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AFA1600E-F295-9AF0-5A33-274F72CCEC80}"/>
                  </a:ext>
                </a:extLst>
              </p:cNvPr>
              <p:cNvSpPr txBox="1"/>
              <p:nvPr/>
            </p:nvSpPr>
            <p:spPr>
              <a:xfrm>
                <a:off x="5142652" y="5191508"/>
                <a:ext cx="33528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33" name="TextBox 13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AFA1600E-F295-9AF0-5A33-274F72CCEC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2652" y="5191508"/>
                <a:ext cx="335280" cy="523220"/>
              </a:xfrm>
              <a:prstGeom prst="rect">
                <a:avLst/>
              </a:prstGeom>
              <a:blipFill rotWithShape="0"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F9515709-E1E8-8A26-6FE5-8FF8BA276DA9}"/>
                  </a:ext>
                </a:extLst>
              </p:cNvPr>
              <p:cNvSpPr txBox="1"/>
              <p:nvPr/>
            </p:nvSpPr>
            <p:spPr>
              <a:xfrm>
                <a:off x="6577720" y="5191508"/>
                <a:ext cx="33528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34" name="TextBox 13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F9515709-E1E8-8A26-6FE5-8FF8BA276D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7720" y="5191508"/>
                <a:ext cx="335280" cy="523220"/>
              </a:xfrm>
              <a:prstGeom prst="rect">
                <a:avLst/>
              </a:prstGeom>
              <a:blipFill rotWithShape="0"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ADB356E3-2E08-300A-0FAF-DC253C8EFB9B}"/>
                  </a:ext>
                </a:extLst>
              </p:cNvPr>
              <p:cNvSpPr txBox="1"/>
              <p:nvPr/>
            </p:nvSpPr>
            <p:spPr>
              <a:xfrm>
                <a:off x="9472460" y="4485139"/>
                <a:ext cx="33528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35" name="TextBox 13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ADB356E3-2E08-300A-0FAF-DC253C8EFB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2460" y="4485139"/>
                <a:ext cx="335280" cy="523220"/>
              </a:xfrm>
              <a:prstGeom prst="rect">
                <a:avLst/>
              </a:prstGeom>
              <a:blipFill rotWithShape="0">
                <a:blip r:embed="rId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D811A7C0-D742-08E4-F5F4-BCFC0512E032}"/>
                  </a:ext>
                </a:extLst>
              </p:cNvPr>
              <p:cNvSpPr txBox="1"/>
              <p:nvPr/>
            </p:nvSpPr>
            <p:spPr>
              <a:xfrm>
                <a:off x="9472460" y="5191508"/>
                <a:ext cx="33528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D811A7C0-D742-08E4-F5F4-BCFC0512E0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2460" y="5191508"/>
                <a:ext cx="335280" cy="523220"/>
              </a:xfrm>
              <a:prstGeom prst="rect">
                <a:avLst/>
              </a:prstGeom>
              <a:blipFill rotWithShape="0">
                <a:blip r:embed="rId3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7" name="Rectangle: Rounded Corners 74">
            <a:extLst>
              <a:ext uri="{FF2B5EF4-FFF2-40B4-BE49-F238E27FC236}">
                <a16:creationId xmlns:a16="http://schemas.microsoft.com/office/drawing/2014/main" id="{B81A087C-9BA7-2270-3799-165568B4FEA9}"/>
              </a:ext>
            </a:extLst>
          </p:cNvPr>
          <p:cNvSpPr/>
          <p:nvPr/>
        </p:nvSpPr>
        <p:spPr>
          <a:xfrm>
            <a:off x="4993188" y="3052099"/>
            <a:ext cx="684000" cy="271260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8" name="Rectangle: Rounded Corners 75">
            <a:extLst>
              <a:ext uri="{FF2B5EF4-FFF2-40B4-BE49-F238E27FC236}">
                <a16:creationId xmlns:a16="http://schemas.microsoft.com/office/drawing/2014/main" id="{F32A5780-D3A6-2488-C946-E450BF2DF428}"/>
              </a:ext>
            </a:extLst>
          </p:cNvPr>
          <p:cNvSpPr/>
          <p:nvPr/>
        </p:nvSpPr>
        <p:spPr>
          <a:xfrm>
            <a:off x="2313327" y="3052098"/>
            <a:ext cx="684000" cy="269337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9" name="Rectangle: Rounded Corners 38">
            <a:extLst>
              <a:ext uri="{FF2B5EF4-FFF2-40B4-BE49-F238E27FC236}">
                <a16:creationId xmlns:a16="http://schemas.microsoft.com/office/drawing/2014/main" id="{ECDFCA39-EF20-3A72-6E8D-6ADD74857DAD}"/>
              </a:ext>
            </a:extLst>
          </p:cNvPr>
          <p:cNvSpPr/>
          <p:nvPr/>
        </p:nvSpPr>
        <p:spPr>
          <a:xfrm>
            <a:off x="228261" y="3046619"/>
            <a:ext cx="684000" cy="269337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01466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8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1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2" presetClass="entr" presetSubtype="1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0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1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4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3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6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5" grpId="0" animBg="1"/>
      <p:bldP spid="6" grpId="0" animBg="1"/>
      <p:bldP spid="96" grpId="0"/>
      <p:bldP spid="99" grpId="0"/>
      <p:bldP spid="100" grpId="0"/>
      <p:bldP spid="101" grpId="0"/>
      <p:bldP spid="102" grpId="0"/>
      <p:bldP spid="103" grpId="0"/>
      <p:bldP spid="104" grpId="0"/>
      <p:bldP spid="105" grpId="0"/>
      <p:bldP spid="106" grpId="0"/>
      <p:bldP spid="107" grpId="0"/>
      <p:bldP spid="108" grpId="0"/>
      <p:bldP spid="109" grpId="0"/>
      <p:bldP spid="110" grpId="0"/>
      <p:bldP spid="111" grpId="0"/>
      <p:bldP spid="112" grpId="0"/>
      <p:bldP spid="113" grpId="0"/>
      <p:bldP spid="114" grpId="0"/>
      <p:bldP spid="115" grpId="0"/>
      <p:bldP spid="116" grpId="0"/>
      <p:bldP spid="117" grpId="0"/>
      <p:bldP spid="118" grpId="0"/>
      <p:bldP spid="119" grpId="0"/>
      <p:bldP spid="120" grpId="0" animBg="1"/>
      <p:bldP spid="120" grpId="1" animBg="1"/>
      <p:bldP spid="120" grpId="2" animBg="1"/>
      <p:bldP spid="120" grpId="3" animBg="1"/>
      <p:bldP spid="121" grpId="0"/>
      <p:bldP spid="122" grpId="0"/>
      <p:bldP spid="123" grpId="0"/>
      <p:bldP spid="124" grpId="0" animBg="1"/>
      <p:bldP spid="126" grpId="0"/>
      <p:bldP spid="127" grpId="0"/>
      <p:bldP spid="128" grpId="0"/>
      <p:bldP spid="129" grpId="0"/>
      <p:bldP spid="130" grpId="0"/>
      <p:bldP spid="131" grpId="0" animBg="1"/>
      <p:bldP spid="132" grpId="0"/>
      <p:bldP spid="133" grpId="0"/>
      <p:bldP spid="134" grpId="0"/>
      <p:bldP spid="135" grpId="0"/>
      <p:bldP spid="136" grpId="0"/>
      <p:bldP spid="137" grpId="0" animBg="1"/>
      <p:bldP spid="137" grpId="1" animBg="1"/>
      <p:bldP spid="138" grpId="0" animBg="1"/>
      <p:bldP spid="138" grpId="1" animBg="1"/>
      <p:bldP spid="138" grpId="2" animBg="1"/>
      <p:bldP spid="138" grpId="3" animBg="1"/>
      <p:bldP spid="139" grpId="0" animBg="1"/>
      <p:bldP spid="139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36F385-85E3-378E-FAC9-4276D4D793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Types of Logic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F397C-F337-8DAE-3702-4A4DBB05F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lnSpc>
                <a:spcPct val="150000"/>
              </a:lnSpc>
            </a:pPr>
            <a:r>
              <a:rPr lang="en-US" dirty="0"/>
              <a:t>There are two types of logic.</a:t>
            </a:r>
            <a:endParaRPr lang="en-IN" dirty="0"/>
          </a:p>
          <a:p>
            <a:pPr lvl="1">
              <a:lnSpc>
                <a:spcPct val="150000"/>
              </a:lnSpc>
            </a:pPr>
            <a:r>
              <a:rPr lang="en-US" dirty="0"/>
              <a:t>Proposition Logic</a:t>
            </a:r>
            <a:endParaRPr lang="en-IN" dirty="0"/>
          </a:p>
          <a:p>
            <a:pPr lvl="1">
              <a:lnSpc>
                <a:spcPct val="150000"/>
              </a:lnSpc>
            </a:pPr>
            <a:r>
              <a:rPr lang="en-US" dirty="0"/>
              <a:t>Predicate Logic</a:t>
            </a:r>
          </a:p>
          <a:p>
            <a:pPr marL="457200" lvl="1" indent="0">
              <a:lnSpc>
                <a:spcPct val="150000"/>
              </a:lnSpc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77533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 2.4 ⇝ Example 6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A2F0693-7E5E-7712-8F05-5C3195B8CF4D}"/>
                  </a:ext>
                </a:extLst>
              </p:cNvPr>
              <p:cNvSpPr txBox="1"/>
              <p:nvPr/>
            </p:nvSpPr>
            <p:spPr>
              <a:xfrm>
                <a:off x="1878518" y="720212"/>
                <a:ext cx="10241280" cy="116955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spAutoFit/>
              </a:bodyPr>
              <a:lstStyle>
                <a:defPPr>
                  <a:defRPr lang="en-US"/>
                </a:defPPr>
                <a:lvl1pPr algn="ctr">
                  <a:defRPr sz="2800">
                    <a:solidFill>
                      <a:srgbClr val="002060"/>
                    </a:solidFill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pPr algn="l">
                  <a:lnSpc>
                    <a:spcPct val="125000"/>
                  </a:lnSpc>
                </a:pPr>
                <a:r>
                  <a:rPr lang="en-US" dirty="0"/>
                  <a:t>Express the converse, inverse and contrapositive statements of conditional statement given 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If</m:t>
                    </m:r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>
                        <a:latin typeface="Cambria Math" panose="02040503050406030204" pitchFamily="18" charset="0"/>
                      </a:rPr>
                      <m:t>&lt;2, 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then</m:t>
                    </m:r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>
                        <a:latin typeface="Cambria Math" panose="02040503050406030204" pitchFamily="18" charset="0"/>
                      </a:rPr>
                      <m:t>+4&lt;6</m:t>
                    </m:r>
                  </m:oMath>
                </a14:m>
                <a:r>
                  <a:rPr lang="en-IN" dirty="0"/>
                  <a:t>.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7A2F0693-7E5E-7712-8F05-5C3195B8CF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8518" y="720212"/>
                <a:ext cx="10241280" cy="1169551"/>
              </a:xfrm>
              <a:prstGeom prst="rect">
                <a:avLst/>
              </a:prstGeom>
              <a:blipFill rotWithShape="0">
                <a:blip r:embed="rId2"/>
                <a:stretch>
                  <a:fillRect l="-1190" b="-1041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7050F2C-FA00-1CD2-2793-C3E6D378F8D8}"/>
              </a:ext>
            </a:extLst>
          </p:cNvPr>
          <p:cNvSpPr/>
          <p:nvPr/>
        </p:nvSpPr>
        <p:spPr>
          <a:xfrm>
            <a:off x="68403" y="807992"/>
            <a:ext cx="1810115" cy="483098"/>
          </a:xfrm>
          <a:prstGeom prst="roundRect">
            <a:avLst/>
          </a:pr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Question </a:t>
            </a:r>
            <a:endParaRPr lang="en-IN" sz="2800" b="1" dirty="0">
              <a:solidFill>
                <a:schemeClr val="bg1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1D43792-E443-AC71-0590-60AA150051ED}"/>
              </a:ext>
            </a:extLst>
          </p:cNvPr>
          <p:cNvSpPr/>
          <p:nvPr/>
        </p:nvSpPr>
        <p:spPr>
          <a:xfrm>
            <a:off x="68403" y="1768143"/>
            <a:ext cx="1810115" cy="498529"/>
          </a:xfrm>
          <a:prstGeom prst="roundRect">
            <a:avLst/>
          </a:pr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Solution</a:t>
            </a:r>
            <a:endParaRPr lang="en-IN" sz="2800" b="1" dirty="0">
              <a:solidFill>
                <a:schemeClr val="bg1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9B9EC88-AD37-DE0F-1AED-06C4F268946B}"/>
              </a:ext>
            </a:extLst>
          </p:cNvPr>
          <p:cNvSpPr/>
          <p:nvPr/>
        </p:nvSpPr>
        <p:spPr>
          <a:xfrm>
            <a:off x="68403" y="3408096"/>
            <a:ext cx="7480687" cy="6012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solidFill>
                  <a:srgbClr val="002060"/>
                </a:solidFill>
              </a:rPr>
              <a:t>Given statement can be written in symbolic form as</a:t>
            </a:r>
            <a:endParaRPr lang="en-IN" sz="2800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7E2E2D67-3119-8E20-62B5-6DA33EF19FB9}"/>
                  </a:ext>
                </a:extLst>
              </p:cNvPr>
              <p:cNvSpPr/>
              <p:nvPr/>
            </p:nvSpPr>
            <p:spPr>
              <a:xfrm>
                <a:off x="7391654" y="3408096"/>
                <a:ext cx="1340782" cy="48299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r>
                      <a:rPr lang="en-US" sz="2800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𝐩</m:t>
                    </m:r>
                    <m:r>
                      <a:rPr lang="en-US" sz="2800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2800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𝐪</m:t>
                    </m:r>
                  </m:oMath>
                </a14:m>
                <a:r>
                  <a:rPr lang="en-IN" sz="2800" b="1" dirty="0">
                    <a:solidFill>
                      <a:srgbClr val="FF0000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50" name="Rectangle 4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7E2E2D67-3119-8E20-62B5-6DA33EF19F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1654" y="3408096"/>
                <a:ext cx="1340782" cy="482995"/>
              </a:xfrm>
              <a:prstGeom prst="rect">
                <a:avLst/>
              </a:prstGeom>
              <a:blipFill rotWithShape="0">
                <a:blip r:embed="rId3"/>
                <a:stretch>
                  <a:fillRect t="-16456" b="-3924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C6124739-301B-77F1-6117-AB0055B8CB03}"/>
                  </a:ext>
                </a:extLst>
              </p:cNvPr>
              <p:cNvSpPr/>
              <p:nvPr/>
            </p:nvSpPr>
            <p:spPr>
              <a:xfrm>
                <a:off x="68403" y="2309787"/>
                <a:ext cx="3002269" cy="48299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800" dirty="0">
                    <a:solidFill>
                      <a:srgbClr val="002060"/>
                    </a:solidFill>
                  </a:rPr>
                  <a:t>Let,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p</m:t>
                    </m:r>
                    <m:r>
                      <a:rPr lang="en-IN" sz="2800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:</m:t>
                    </m:r>
                    <m:r>
                      <m:rPr>
                        <m:sty m:val="p"/>
                      </m:rPr>
                      <a:rPr lang="en-US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&lt;2</m:t>
                    </m:r>
                  </m:oMath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1" name="Rectangle 5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C6124739-301B-77F1-6117-AB0055B8CB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03" y="2309787"/>
                <a:ext cx="3002269" cy="482995"/>
              </a:xfrm>
              <a:prstGeom prst="rect">
                <a:avLst/>
              </a:prstGeom>
              <a:blipFill rotWithShape="0">
                <a:blip r:embed="rId4"/>
                <a:stretch>
                  <a:fillRect l="-4057" t="-16456" b="-3924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9E389F6F-8563-9411-1E4B-7E6EACDBD963}"/>
                  </a:ext>
                </a:extLst>
              </p:cNvPr>
              <p:cNvSpPr/>
              <p:nvPr/>
            </p:nvSpPr>
            <p:spPr>
              <a:xfrm>
                <a:off x="646932" y="2864424"/>
                <a:ext cx="2251968" cy="49646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q</m:t>
                      </m:r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:</m:t>
                      </m:r>
                      <m:r>
                        <m:rPr>
                          <m:sty m:val="p"/>
                        </m:rP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+4&lt;6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2" name="Rectangle 51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9E389F6F-8563-9411-1E4B-7E6EACDBD9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932" y="2864424"/>
                <a:ext cx="2251968" cy="496468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Rectangle 52">
            <a:extLst>
              <a:ext uri="{FF2B5EF4-FFF2-40B4-BE49-F238E27FC236}">
                <a16:creationId xmlns:a16="http://schemas.microsoft.com/office/drawing/2014/main" id="{FC117146-2D42-2038-BA79-46AD9121F24E}"/>
              </a:ext>
            </a:extLst>
          </p:cNvPr>
          <p:cNvSpPr/>
          <p:nvPr/>
        </p:nvSpPr>
        <p:spPr>
          <a:xfrm>
            <a:off x="68403" y="4056528"/>
            <a:ext cx="3165371" cy="6012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rgbClr val="002060"/>
                </a:solidFill>
              </a:rPr>
              <a:t>Converse Statement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0A6C5DC2-690C-50DC-2EE2-98AB27898D7D}"/>
              </a:ext>
            </a:extLst>
          </p:cNvPr>
          <p:cNvSpPr/>
          <p:nvPr/>
        </p:nvSpPr>
        <p:spPr>
          <a:xfrm>
            <a:off x="68403" y="4704960"/>
            <a:ext cx="3165372" cy="6012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rgbClr val="002060"/>
                </a:solidFill>
              </a:rPr>
              <a:t>Inverse Statement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5F36AEA2-8B6F-AA20-23A6-3589E8D6B07A}"/>
              </a:ext>
            </a:extLst>
          </p:cNvPr>
          <p:cNvSpPr/>
          <p:nvPr/>
        </p:nvSpPr>
        <p:spPr>
          <a:xfrm>
            <a:off x="68403" y="5353392"/>
            <a:ext cx="3827108" cy="6012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rgbClr val="002060"/>
                </a:solidFill>
              </a:rPr>
              <a:t>Contrapositive Statement</a:t>
            </a:r>
            <a:endParaRPr lang="en-IN" sz="2800" b="1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EB655998-283A-0494-E3E8-92565B6A2827}"/>
                  </a:ext>
                </a:extLst>
              </p:cNvPr>
              <p:cNvSpPr/>
              <p:nvPr/>
            </p:nvSpPr>
            <p:spPr>
              <a:xfrm>
                <a:off x="3911616" y="4704960"/>
                <a:ext cx="1961285" cy="60122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r>
                      <a:rPr lang="en-US" sz="2800" b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¬</m:t>
                    </m:r>
                    <m:r>
                      <a:rPr lang="en-IN" sz="2800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IN" sz="2800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𝐩</m:t>
                    </m:r>
                    <m:r>
                      <a:rPr lang="en-US" sz="2800" b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→¬</m:t>
                    </m:r>
                    <m:r>
                      <a:rPr lang="en-IN" sz="2800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IN" sz="2800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𝐪</m:t>
                    </m:r>
                    <m:r>
                      <a:rPr lang="en-US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800" i="0" dirty="0">
                    <a:solidFill>
                      <a:srgbClr val="002060"/>
                    </a:solidFill>
                    <a:latin typeface="+mj-lt"/>
                  </a:rPr>
                  <a:t>:</a:t>
                </a:r>
                <a:r>
                  <a:rPr lang="en-US" sz="2800" dirty="0">
                    <a:solidFill>
                      <a:srgbClr val="002060"/>
                    </a:solidFill>
                  </a:rPr>
                  <a:t> </a:t>
                </a:r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9" name="Rectangle 58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EB655998-283A-0494-E3E8-92565B6A28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1616" y="4704960"/>
                <a:ext cx="1961285" cy="601228"/>
              </a:xfrm>
              <a:prstGeom prst="rect">
                <a:avLst/>
              </a:prstGeom>
              <a:blipFill rotWithShape="0">
                <a:blip r:embed="rId6"/>
                <a:stretch>
                  <a:fillRect t="-4082" r="-6542" b="-2244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4891D4A7-8F1C-AEA6-6F57-5926F6B37CCC}"/>
                  </a:ext>
                </a:extLst>
              </p:cNvPr>
              <p:cNvSpPr/>
              <p:nvPr/>
            </p:nvSpPr>
            <p:spPr>
              <a:xfrm>
                <a:off x="4577839" y="4009324"/>
                <a:ext cx="1340782" cy="60122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r>
                      <a:rPr lang="en-US" sz="28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𝐪</m:t>
                    </m:r>
                    <m:r>
                      <a:rPr lang="en-US" sz="2800" b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28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𝐩</m:t>
                    </m:r>
                  </m:oMath>
                </a14:m>
                <a:r>
                  <a:rPr lang="en-US" sz="2800" i="0" dirty="0">
                    <a:solidFill>
                      <a:srgbClr val="002060"/>
                    </a:solidFill>
                    <a:latin typeface="+mj-lt"/>
                  </a:rPr>
                  <a:t> :</a:t>
                </a:r>
                <a:r>
                  <a:rPr lang="en-US" sz="2800" dirty="0">
                    <a:solidFill>
                      <a:srgbClr val="002060"/>
                    </a:solidFill>
                  </a:rPr>
                  <a:t> </a:t>
                </a:r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0" name="Rectangle 5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4891D4A7-8F1C-AEA6-6F57-5926F6B37C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7839" y="4009324"/>
                <a:ext cx="1340782" cy="601228"/>
              </a:xfrm>
              <a:prstGeom prst="rect">
                <a:avLst/>
              </a:prstGeom>
              <a:blipFill rotWithShape="0">
                <a:blip r:embed="rId7"/>
                <a:stretch>
                  <a:fillRect t="-4082" r="-4091" b="-2244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461D0D73-19BB-9E62-805B-CE185737C831}"/>
                  </a:ext>
                </a:extLst>
              </p:cNvPr>
              <p:cNvSpPr/>
              <p:nvPr/>
            </p:nvSpPr>
            <p:spPr>
              <a:xfrm>
                <a:off x="3911616" y="5306188"/>
                <a:ext cx="1961285" cy="60122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r>
                      <a:rPr lang="en-US" sz="2800" b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¬</m:t>
                    </m:r>
                    <m:r>
                      <a:rPr lang="en-IN" sz="2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𝐪</m:t>
                    </m:r>
                    <m:r>
                      <a:rPr lang="en-US" sz="2800" b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→¬</m:t>
                    </m:r>
                    <m:r>
                      <a:rPr lang="en-IN" sz="2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𝐩</m:t>
                    </m:r>
                    <m:r>
                      <a:rPr lang="en-US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800" i="0" dirty="0">
                    <a:solidFill>
                      <a:srgbClr val="002060"/>
                    </a:solidFill>
                    <a:latin typeface="+mj-lt"/>
                  </a:rPr>
                  <a:t>:</a:t>
                </a:r>
                <a:r>
                  <a:rPr lang="en-US" sz="2800" dirty="0">
                    <a:solidFill>
                      <a:srgbClr val="002060"/>
                    </a:solidFill>
                  </a:rPr>
                  <a:t> </a:t>
                </a:r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1" name="Rectangle 6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461D0D73-19BB-9E62-805B-CE185737C8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1616" y="5306188"/>
                <a:ext cx="1961285" cy="601228"/>
              </a:xfrm>
              <a:prstGeom prst="rect">
                <a:avLst/>
              </a:prstGeom>
              <a:blipFill rotWithShape="0">
                <a:blip r:embed="rId8"/>
                <a:stretch>
                  <a:fillRect t="-3030" r="-6542" b="-2121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978F2EBD-2141-5723-0B77-B68B9BAFF31E}"/>
                  </a:ext>
                </a:extLst>
              </p:cNvPr>
              <p:cNvSpPr/>
              <p:nvPr/>
            </p:nvSpPr>
            <p:spPr>
              <a:xfrm>
                <a:off x="5926501" y="4112556"/>
                <a:ext cx="4344549" cy="48299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800" i="0" dirty="0">
                    <a:solidFill>
                      <a:srgbClr val="002060"/>
                    </a:solidFill>
                    <a:latin typeface="+mj-lt"/>
                  </a:rPr>
                  <a:t>If</a:t>
                </a:r>
                <a14:m>
                  <m:oMath xmlns:m="http://schemas.openxmlformats.org/officeDocument/2006/math">
                    <m:r>
                      <a:rPr lang="en-US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+4&lt;6, </m:t>
                    </m:r>
                  </m:oMath>
                </a14:m>
                <a:r>
                  <a:rPr lang="en-US" sz="2800" i="0" dirty="0">
                    <a:solidFill>
                      <a:srgbClr val="002060"/>
                    </a:solidFill>
                    <a:latin typeface="+mj-lt"/>
                  </a:rPr>
                  <a:t>    then</a:t>
                </a:r>
                <a14:m>
                  <m:oMath xmlns:m="http://schemas.openxmlformats.org/officeDocument/2006/math">
                    <m:r>
                      <a:rPr lang="en-US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&lt;2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62" name="Rectangle 61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978F2EBD-2141-5723-0B77-B68B9BAFF3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6501" y="4112556"/>
                <a:ext cx="4344549" cy="482995"/>
              </a:xfrm>
              <a:prstGeom prst="rect">
                <a:avLst/>
              </a:prstGeom>
              <a:blipFill rotWithShape="0">
                <a:blip r:embed="rId9"/>
                <a:stretch>
                  <a:fillRect l="-2805" t="-17722" b="-3924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61D6FD7F-AA24-4A75-09BA-25332EACBA37}"/>
                  </a:ext>
                </a:extLst>
              </p:cNvPr>
              <p:cNvSpPr/>
              <p:nvPr/>
            </p:nvSpPr>
            <p:spPr>
              <a:xfrm>
                <a:off x="5926501" y="4759550"/>
                <a:ext cx="5030983" cy="48299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800" i="0" dirty="0">
                    <a:solidFill>
                      <a:srgbClr val="002060"/>
                    </a:solidFill>
                    <a:latin typeface="+mj-lt"/>
                  </a:rPr>
                  <a:t>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≮2,      </m:t>
                    </m:r>
                  </m:oMath>
                </a14:m>
                <a:r>
                  <a:rPr lang="en-US" sz="2800" i="0" dirty="0">
                    <a:solidFill>
                      <a:srgbClr val="002060"/>
                    </a:solidFill>
                    <a:latin typeface="+mj-lt"/>
                  </a:rPr>
                  <a:t>        then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+4≮6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63" name="Rectangle 6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61D6FD7F-AA24-4A75-09BA-25332EACBA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6501" y="4759550"/>
                <a:ext cx="5030983" cy="482995"/>
              </a:xfrm>
              <a:prstGeom prst="rect">
                <a:avLst/>
              </a:prstGeom>
              <a:blipFill rotWithShape="0">
                <a:blip r:embed="rId10"/>
                <a:stretch>
                  <a:fillRect l="-2424" t="-17722" b="-3924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72989BB9-7262-1235-D133-3243CBB9CA6C}"/>
                  </a:ext>
                </a:extLst>
              </p:cNvPr>
              <p:cNvSpPr/>
              <p:nvPr/>
            </p:nvSpPr>
            <p:spPr>
              <a:xfrm>
                <a:off x="5926501" y="5406544"/>
                <a:ext cx="4443875" cy="48299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800" i="0" dirty="0">
                    <a:solidFill>
                      <a:srgbClr val="002060"/>
                    </a:solidFill>
                    <a:latin typeface="+mj-lt"/>
                  </a:rPr>
                  <a:t>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+4≮6,  </m:t>
                    </m:r>
                  </m:oMath>
                </a14:m>
                <a:r>
                  <a:rPr lang="en-US" sz="2800" i="0" dirty="0">
                    <a:solidFill>
                      <a:srgbClr val="002060"/>
                    </a:solidFill>
                    <a:latin typeface="+mj-lt"/>
                  </a:rPr>
                  <a:t>   then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≮2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64" name="Rectangle 6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72989BB9-7262-1235-D133-3243CBB9CA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6501" y="5406544"/>
                <a:ext cx="4443875" cy="482995"/>
              </a:xfrm>
              <a:prstGeom prst="rect">
                <a:avLst/>
              </a:prstGeom>
              <a:blipFill rotWithShape="0">
                <a:blip r:embed="rId11"/>
                <a:stretch>
                  <a:fillRect l="-2743" t="-16456" b="-3924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25736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5" grpId="0" animBg="1"/>
      <p:bldP spid="6" grpId="0" animBg="1"/>
      <p:bldP spid="49" grpId="0"/>
      <p:bldP spid="50" grpId="0"/>
      <p:bldP spid="51" grpId="0"/>
      <p:bldP spid="52" grpId="0"/>
      <p:bldP spid="53" grpId="0"/>
      <p:bldP spid="54" grpId="0"/>
      <p:bldP spid="55" grpId="0"/>
      <p:bldP spid="59" grpId="0"/>
      <p:bldP spid="60" grpId="0"/>
      <p:bldP spid="61" grpId="0"/>
      <p:bldP spid="62" grpId="0"/>
      <p:bldP spid="63" grpId="0"/>
      <p:bldP spid="64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49" y="1709738"/>
            <a:ext cx="11165709" cy="2852737"/>
          </a:xfrm>
        </p:spPr>
        <p:txBody>
          <a:bodyPr/>
          <a:lstStyle/>
          <a:p>
            <a:r>
              <a:rPr lang="en-IN" dirty="0"/>
              <a:t>Method 2.5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F66629-F349-43A0-B5A5-A51D2BBB74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Biconditional</a:t>
            </a:r>
          </a:p>
        </p:txBody>
      </p:sp>
    </p:spTree>
    <p:extLst>
      <p:ext uri="{BB962C8B-B14F-4D97-AF65-F5344CB8AC3E}">
        <p14:creationId xmlns:p14="http://schemas.microsoft.com/office/powerpoint/2010/main" val="336195581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FA00D5-A286-E9F1-8A72-C96002079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Biconditional 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A9E1F8-7887-8DEF-7E3A-BCDEEBFA8AA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lnSpc>
                    <a:spcPct val="100000"/>
                  </a:lnSpc>
                  <a:buClr>
                    <a:srgbClr val="B84742"/>
                  </a:buClr>
                  <a:defRPr/>
                </a:pPr>
                <a:r>
                  <a:rPr lang="en-US" dirty="0">
                    <a:ea typeface="Cambria Math" panose="02040503050406030204" pitchFamily="18" charset="0"/>
                  </a:rPr>
                  <a:t>A proposition is of the form </a:t>
                </a:r>
                <a14:m>
                  <m:oMath xmlns:m="http://schemas.openxmlformats.org/officeDocument/2006/math">
                    <m:r>
                      <a:rPr lang="en-US" b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𝐩</m:t>
                    </m:r>
                    <m:r>
                      <a:rPr lang="en-US" b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1" i="0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if and only if</a:t>
                </a:r>
                <a14:m>
                  <m:oMath xmlns:m="http://schemas.openxmlformats.org/officeDocument/2006/math">
                    <m:r>
                      <a:rPr lang="en-US" b="1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𝐪</m:t>
                    </m:r>
                    <m:r>
                      <a:rPr lang="en-US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is known as biconditional           statement.</a:t>
                </a:r>
              </a:p>
              <a:p>
                <a:pPr lvl="0">
                  <a:lnSpc>
                    <a:spcPct val="150000"/>
                  </a:lnSpc>
                </a:pPr>
                <a:r>
                  <a:rPr lang="en-US" dirty="0"/>
                  <a:t>It is denoted by 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𝐩</m:t>
                    </m:r>
                    <m:r>
                      <a:rPr lang="en-US" b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⇄ </m:t>
                    </m:r>
                    <m:r>
                      <a:rPr 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𝐪</m:t>
                    </m:r>
                  </m:oMath>
                </a14:m>
                <a:r>
                  <a:rPr lang="en-US" b="1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/>
                  <a:t>and read as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𝐩</m:t>
                    </m:r>
                    <m:r>
                      <a:rPr lang="en-US" b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i="0" dirty="0"/>
                  <a:t>if and only if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𝐪</m:t>
                    </m:r>
                  </m:oMath>
                </a14:m>
                <a:r>
                  <a:rPr lang="en-US" b="0" i="0" dirty="0">
                    <a:solidFill>
                      <a:srgbClr val="002060"/>
                    </a:solidFill>
                  </a:rPr>
                  <a:t>. </a:t>
                </a:r>
              </a:p>
              <a:p>
                <a:pPr lvl="0">
                  <a:lnSpc>
                    <a:spcPct val="150000"/>
                  </a:lnSpc>
                </a:pPr>
                <a:r>
                  <a:rPr lang="en-US" b="0" i="0" dirty="0">
                    <a:solidFill>
                      <a:srgbClr val="002060"/>
                    </a:solidFill>
                  </a:rPr>
                  <a:t>Short form of “ if and only if ” is “ </a:t>
                </a:r>
                <a:r>
                  <a:rPr lang="en-US" b="1" i="0" dirty="0" err="1">
                    <a:solidFill>
                      <a:srgbClr val="FF0000"/>
                    </a:solidFill>
                  </a:rPr>
                  <a:t>iff</a:t>
                </a:r>
                <a:r>
                  <a:rPr lang="en-US" b="1" i="0" dirty="0">
                    <a:solidFill>
                      <a:srgbClr val="002060"/>
                    </a:solidFill>
                  </a:rPr>
                  <a:t> </a:t>
                </a:r>
                <a:r>
                  <a:rPr lang="en-US" b="0" i="0" dirty="0">
                    <a:solidFill>
                      <a:srgbClr val="002060"/>
                    </a:solidFill>
                  </a:rPr>
                  <a:t>”.</a:t>
                </a:r>
                <a:endParaRPr lang="en-IN" dirty="0"/>
              </a:p>
              <a:p>
                <a:pPr>
                  <a:lnSpc>
                    <a:spcPct val="150000"/>
                  </a:lnSpc>
                  <a:buClr>
                    <a:srgbClr val="B84742"/>
                  </a:buClr>
                  <a:defRPr/>
                </a:pPr>
                <a:r>
                  <a:rPr lang="en-GB" b="1" dirty="0">
                    <a:cs typeface="Shruti" panose="020B0502040204020203" pitchFamily="34" charset="0"/>
                  </a:rPr>
                  <a:t>Example:</a:t>
                </a:r>
              </a:p>
              <a:p>
                <a:pPr lvl="1">
                  <a:lnSpc>
                    <a:spcPct val="150000"/>
                  </a:lnSpc>
                  <a:buClr>
                    <a:srgbClr val="B84742"/>
                  </a:buClr>
                  <a:defRPr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p</m:t>
                    </m:r>
                    <m:r>
                      <a:rPr lang="en-IN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: </m:t>
                    </m:r>
                  </m:oMath>
                </a14:m>
                <a:r>
                  <a:rPr lang="en-IN" dirty="0"/>
                  <a:t>I am breathing.</a:t>
                </a:r>
              </a:p>
              <a:p>
                <a:pPr indent="0">
                  <a:lnSpc>
                    <a:spcPct val="150000"/>
                  </a:lnSpc>
                  <a:buNone/>
                </a:pPr>
                <a:r>
                  <a:rPr lang="en-IN" dirty="0">
                    <a:ea typeface="Cambria Math" panose="02040503050406030204" pitchFamily="18" charset="0"/>
                  </a:rPr>
                  <a:t>   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q</m:t>
                    </m:r>
                    <m:r>
                      <a:rPr lang="en-IN" dirty="0">
                        <a:latin typeface="Cambria Math" panose="02040503050406030204" pitchFamily="18" charset="0"/>
                      </a:rPr>
                      <m:t> :</m:t>
                    </m:r>
                  </m:oMath>
                </a14:m>
                <a:r>
                  <a:rPr lang="en-IN" dirty="0"/>
                  <a:t> I am alive.</a:t>
                </a:r>
              </a:p>
              <a:p>
                <a:pPr indent="0">
                  <a:lnSpc>
                    <a:spcPct val="150000"/>
                  </a:lnSpc>
                  <a:buNone/>
                </a:pPr>
                <a:r>
                  <a:rPr lang="en-IN" dirty="0">
                    <a:ea typeface="Cambria Math" panose="02040503050406030204" pitchFamily="18" charset="0"/>
                  </a:rPr>
                  <a:t>      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𝐩</m:t>
                    </m:r>
                    <m:r>
                      <a:rPr lang="en-US" b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⇄</m:t>
                    </m:r>
                    <m:r>
                      <a:rPr lang="en-US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𝐪</m:t>
                    </m:r>
                    <m:r>
                      <a:rPr lang="en-US" b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r>
                      <a:rPr lang="en-US" b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I am breathing </a:t>
                </a:r>
                <a:r>
                  <a:rPr lang="en-US" b="1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iff</a:t>
                </a:r>
                <a:r>
                  <a:rPr lang="en-US" dirty="0">
                    <a:ea typeface="Cambria Math" panose="02040503050406030204" pitchFamily="18" charset="0"/>
                  </a:rPr>
                  <a:t> I am alive.</a:t>
                </a:r>
                <a:endParaRPr lang="en-IN" b="1" dirty="0">
                  <a:cs typeface="Shrut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A9E1F8-7887-8DEF-7E3A-BCDEEBFA8A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71" t="-1200" r="-107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17313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4F9A10-44D4-04DC-0B2A-35B4CE4B4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Biconditional </a:t>
            </a:r>
            <a:endParaRPr lang="en-IN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EEE298B-3BF5-F05D-1A89-F8F8ABF2F57D}"/>
              </a:ext>
            </a:extLst>
          </p:cNvPr>
          <p:cNvSpPr/>
          <p:nvPr/>
        </p:nvSpPr>
        <p:spPr>
          <a:xfrm>
            <a:off x="3654412" y="1159426"/>
            <a:ext cx="4707268" cy="669851"/>
          </a:xfrm>
          <a:prstGeom prst="roundRect">
            <a:avLst>
              <a:gd name="adj" fmla="val 24585"/>
            </a:avLst>
          </a:prstGeom>
          <a:gradFill flip="none" rotWithShape="1">
            <a:gsLst>
              <a:gs pos="0">
                <a:srgbClr val="FFC000">
                  <a:tint val="66000"/>
                  <a:satMod val="160000"/>
                </a:srgbClr>
              </a:gs>
              <a:gs pos="50000">
                <a:srgbClr val="FFC000">
                  <a:tint val="44500"/>
                  <a:satMod val="160000"/>
                </a:srgbClr>
              </a:gs>
              <a:gs pos="100000">
                <a:srgbClr val="FFC000">
                  <a:tint val="23500"/>
                  <a:satMod val="160000"/>
                </a:srgbClr>
              </a:gs>
            </a:gsLst>
            <a:lin ang="18900000" scaled="1"/>
            <a:tileRect/>
          </a:gradFill>
          <a:ln w="19050"/>
          <a:effectLst>
            <a:outerShdw blurRad="76200" dist="12700" dir="8100000" sy="-23000" kx="8004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002060"/>
                </a:solidFill>
              </a:rPr>
              <a:t>Truth Table of Biconditional</a:t>
            </a:r>
            <a:endParaRPr lang="en-IN" sz="2800" dirty="0">
              <a:solidFill>
                <a:srgbClr val="002060"/>
              </a:solidFill>
            </a:endParaRPr>
          </a:p>
        </p:txBody>
      </p:sp>
      <p:graphicFrame>
        <p:nvGraphicFramePr>
          <p:cNvPr id="6" name="Table 2">
            <a:extLst>
              <a:ext uri="{FF2B5EF4-FFF2-40B4-BE49-F238E27FC236}">
                <a16:creationId xmlns:a16="http://schemas.microsoft.com/office/drawing/2014/main" id="{A77B8707-9F72-7049-424A-95D52C91C3B9}"/>
              </a:ext>
            </a:extLst>
          </p:cNvPr>
          <p:cNvGraphicFramePr>
            <a:graphicFrameLocks noGrp="1"/>
          </p:cNvGraphicFramePr>
          <p:nvPr/>
        </p:nvGraphicFramePr>
        <p:xfrm>
          <a:off x="3654412" y="1991956"/>
          <a:ext cx="4707268" cy="339974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665150">
                  <a:extLst>
                    <a:ext uri="{9D8B030D-6E8A-4147-A177-3AD203B41FA5}">
                      <a16:colId xmlns:a16="http://schemas.microsoft.com/office/drawing/2014/main" val="2543531497"/>
                    </a:ext>
                  </a:extLst>
                </a:gridCol>
                <a:gridCol w="1521059">
                  <a:extLst>
                    <a:ext uri="{9D8B030D-6E8A-4147-A177-3AD203B41FA5}">
                      <a16:colId xmlns:a16="http://schemas.microsoft.com/office/drawing/2014/main" val="230489491"/>
                    </a:ext>
                  </a:extLst>
                </a:gridCol>
                <a:gridCol w="1521059">
                  <a:extLst>
                    <a:ext uri="{9D8B030D-6E8A-4147-A177-3AD203B41FA5}">
                      <a16:colId xmlns:a16="http://schemas.microsoft.com/office/drawing/2014/main" val="3726479976"/>
                    </a:ext>
                  </a:extLst>
                </a:gridCol>
              </a:tblGrid>
              <a:tr h="679949">
                <a:tc>
                  <a:txBody>
                    <a:bodyPr/>
                    <a:lstStyle/>
                    <a:p>
                      <a:pPr algn="ctr"/>
                      <a:endParaRPr lang="en-IN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8869193"/>
                  </a:ext>
                </a:extLst>
              </a:tr>
              <a:tr h="679949">
                <a:tc>
                  <a:txBody>
                    <a:bodyPr/>
                    <a:lstStyle/>
                    <a:p>
                      <a:pPr algn="ctr"/>
                      <a:endParaRPr lang="en-IN" sz="280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61066291"/>
                  </a:ext>
                </a:extLst>
              </a:tr>
              <a:tr h="679949">
                <a:tc>
                  <a:txBody>
                    <a:bodyPr/>
                    <a:lstStyle/>
                    <a:p>
                      <a:pPr algn="ctr"/>
                      <a:endParaRPr lang="en-IN" sz="28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2607411"/>
                  </a:ext>
                </a:extLst>
              </a:tr>
              <a:tr h="679949">
                <a:tc>
                  <a:txBody>
                    <a:bodyPr/>
                    <a:lstStyle/>
                    <a:p>
                      <a:pPr algn="ctr"/>
                      <a:endParaRPr lang="en-IN" sz="280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29497343"/>
                  </a:ext>
                </a:extLst>
              </a:tr>
              <a:tr h="679949">
                <a:tc>
                  <a:txBody>
                    <a:bodyPr/>
                    <a:lstStyle/>
                    <a:p>
                      <a:pPr algn="ctr"/>
                      <a:endParaRPr lang="en-IN" sz="28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0946856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9577B8A-755F-0728-4B2F-9AB388ABD293}"/>
                  </a:ext>
                </a:extLst>
              </p:cNvPr>
              <p:cNvSpPr txBox="1"/>
              <p:nvPr/>
            </p:nvSpPr>
            <p:spPr>
              <a:xfrm>
                <a:off x="4287520" y="2050993"/>
                <a:ext cx="47752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𝐩</m:t>
                      </m:r>
                    </m:oMath>
                  </m:oMathPara>
                </a14:m>
                <a:endParaRPr lang="en-IN" sz="28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9577B8A-755F-0728-4B2F-9AB388ABD2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7520" y="2050993"/>
                <a:ext cx="477520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7B88DE8-D739-3C64-08F2-23DD04BF58CD}"/>
                  </a:ext>
                </a:extLst>
              </p:cNvPr>
              <p:cNvSpPr txBox="1"/>
              <p:nvPr/>
            </p:nvSpPr>
            <p:spPr>
              <a:xfrm>
                <a:off x="5837370" y="2050993"/>
                <a:ext cx="47752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𝐪</m:t>
                      </m:r>
                    </m:oMath>
                  </m:oMathPara>
                </a14:m>
                <a:endParaRPr lang="en-IN" sz="28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7B88DE8-D739-3C64-08F2-23DD04BF58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7370" y="2050993"/>
                <a:ext cx="477520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5BB8548-A903-F5AA-9F99-97587F266C1E}"/>
                  </a:ext>
                </a:extLst>
              </p:cNvPr>
              <p:cNvSpPr txBox="1"/>
              <p:nvPr/>
            </p:nvSpPr>
            <p:spPr>
              <a:xfrm>
                <a:off x="6944360" y="2050993"/>
                <a:ext cx="129032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𝐩</m:t>
                      </m:r>
                      <m:r>
                        <a:rPr lang="en-US" sz="2800" b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⇄</m:t>
                      </m:r>
                      <m:r>
                        <a:rPr lang="en-IN" sz="2800" b="1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𝐪</m:t>
                      </m:r>
                    </m:oMath>
                  </m:oMathPara>
                </a14:m>
                <a:endParaRPr lang="en-IN" sz="28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5BB8548-A903-F5AA-9F99-97587F266C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4360" y="2050993"/>
                <a:ext cx="1290320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6356496-98F7-2DED-570F-20622180721D}"/>
                  </a:ext>
                </a:extLst>
              </p:cNvPr>
              <p:cNvSpPr txBox="1"/>
              <p:nvPr/>
            </p:nvSpPr>
            <p:spPr>
              <a:xfrm>
                <a:off x="4326467" y="2763351"/>
                <a:ext cx="33528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6356496-98F7-2DED-570F-2062218072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6467" y="2763351"/>
                <a:ext cx="335280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3B6FCBD-06EE-4E00-CBEB-18E667E74B35}"/>
                  </a:ext>
                </a:extLst>
              </p:cNvPr>
              <p:cNvSpPr txBox="1"/>
              <p:nvPr/>
            </p:nvSpPr>
            <p:spPr>
              <a:xfrm>
                <a:off x="5928360" y="2763351"/>
                <a:ext cx="33528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3B6FCBD-06EE-4E00-CBEB-18E667E74B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8360" y="2763351"/>
                <a:ext cx="335280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A1A966E-EEC0-C6D2-DCB1-D0BDAA387355}"/>
                  </a:ext>
                </a:extLst>
              </p:cNvPr>
              <p:cNvSpPr txBox="1"/>
              <p:nvPr/>
            </p:nvSpPr>
            <p:spPr>
              <a:xfrm>
                <a:off x="7421880" y="2763351"/>
                <a:ext cx="33528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A1A966E-EEC0-C6D2-DCB1-D0BDAA3873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1880" y="2763351"/>
                <a:ext cx="335280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B69B2D5-D49D-32A4-30AF-9A624B0994D6}"/>
                  </a:ext>
                </a:extLst>
              </p:cNvPr>
              <p:cNvSpPr txBox="1"/>
              <p:nvPr/>
            </p:nvSpPr>
            <p:spPr>
              <a:xfrm>
                <a:off x="4326467" y="3475647"/>
                <a:ext cx="33528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B69B2D5-D49D-32A4-30AF-9A624B0994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6467" y="3475647"/>
                <a:ext cx="335280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329D466-DFA8-524E-4A44-4BF289FCD182}"/>
                  </a:ext>
                </a:extLst>
              </p:cNvPr>
              <p:cNvSpPr txBox="1"/>
              <p:nvPr/>
            </p:nvSpPr>
            <p:spPr>
              <a:xfrm>
                <a:off x="5928360" y="3475647"/>
                <a:ext cx="33528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329D466-DFA8-524E-4A44-4BF289FCD1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8360" y="3475647"/>
                <a:ext cx="335280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E1C6212-3868-31E8-D7F7-B99AF6AC5E81}"/>
                  </a:ext>
                </a:extLst>
              </p:cNvPr>
              <p:cNvSpPr txBox="1"/>
              <p:nvPr/>
            </p:nvSpPr>
            <p:spPr>
              <a:xfrm>
                <a:off x="7421880" y="3475647"/>
                <a:ext cx="33528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E1C6212-3868-31E8-D7F7-B99AF6AC5E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1880" y="3475647"/>
                <a:ext cx="335280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C014FE1-F989-EF4F-B309-3A297C33B050}"/>
                  </a:ext>
                </a:extLst>
              </p:cNvPr>
              <p:cNvSpPr txBox="1"/>
              <p:nvPr/>
            </p:nvSpPr>
            <p:spPr>
              <a:xfrm>
                <a:off x="4326467" y="4107508"/>
                <a:ext cx="33528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C014FE1-F989-EF4F-B309-3A297C33B0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6467" y="4107508"/>
                <a:ext cx="335280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9A6053B-96E1-3B4E-AF7D-799494081019}"/>
                  </a:ext>
                </a:extLst>
              </p:cNvPr>
              <p:cNvSpPr txBox="1"/>
              <p:nvPr/>
            </p:nvSpPr>
            <p:spPr>
              <a:xfrm>
                <a:off x="5928360" y="4107508"/>
                <a:ext cx="33528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9A6053B-96E1-3B4E-AF7D-7994940810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8360" y="4107508"/>
                <a:ext cx="335280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7B517F9-3C1A-BAC2-DF9E-0EEFFDACE086}"/>
                  </a:ext>
                </a:extLst>
              </p:cNvPr>
              <p:cNvSpPr txBox="1"/>
              <p:nvPr/>
            </p:nvSpPr>
            <p:spPr>
              <a:xfrm>
                <a:off x="7421880" y="4107508"/>
                <a:ext cx="33528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7B517F9-3C1A-BAC2-DF9E-0EEFFDACE0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1880" y="4107508"/>
                <a:ext cx="335280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9674F6E-CFB2-8DD4-2E65-A8AC86929700}"/>
                  </a:ext>
                </a:extLst>
              </p:cNvPr>
              <p:cNvSpPr txBox="1"/>
              <p:nvPr/>
            </p:nvSpPr>
            <p:spPr>
              <a:xfrm>
                <a:off x="4326467" y="4819804"/>
                <a:ext cx="33528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9674F6E-CFB2-8DD4-2E65-A8AC869297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6467" y="4819804"/>
                <a:ext cx="335280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C8E1B24-9826-90F9-087E-2E0308A0FADB}"/>
                  </a:ext>
                </a:extLst>
              </p:cNvPr>
              <p:cNvSpPr txBox="1"/>
              <p:nvPr/>
            </p:nvSpPr>
            <p:spPr>
              <a:xfrm>
                <a:off x="5928360" y="4819804"/>
                <a:ext cx="33528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C8E1B24-9826-90F9-087E-2E0308A0FA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8360" y="4819804"/>
                <a:ext cx="335280" cy="5232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41AFDF8-70F8-7690-844F-C5636189DBBF}"/>
                  </a:ext>
                </a:extLst>
              </p:cNvPr>
              <p:cNvSpPr txBox="1"/>
              <p:nvPr/>
            </p:nvSpPr>
            <p:spPr>
              <a:xfrm>
                <a:off x="7421880" y="4819804"/>
                <a:ext cx="33528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41AFDF8-70F8-7690-844F-C5636189DB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1880" y="4819804"/>
                <a:ext cx="335280" cy="5232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CD1F3E3B-385E-C3FD-E448-FED4A7EC2574}"/>
              </a:ext>
            </a:extLst>
          </p:cNvPr>
          <p:cNvSpPr/>
          <p:nvPr/>
        </p:nvSpPr>
        <p:spPr>
          <a:xfrm>
            <a:off x="3654412" y="2694732"/>
            <a:ext cx="4707268" cy="66643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FBA84B4C-C586-2551-C57A-39699231F291}"/>
              </a:ext>
            </a:extLst>
          </p:cNvPr>
          <p:cNvSpPr/>
          <p:nvPr/>
        </p:nvSpPr>
        <p:spPr>
          <a:xfrm>
            <a:off x="3654412" y="4681966"/>
            <a:ext cx="4707268" cy="66643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35159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/>
      <p:bldP spid="9" grpId="0"/>
      <p:bldP spid="12" grpId="0"/>
      <p:bldP spid="14" grpId="0"/>
      <p:bldP spid="15" grpId="0"/>
      <p:bldP spid="16" grpId="0"/>
      <p:bldP spid="4" grpId="0"/>
      <p:bldP spid="7" grpId="0"/>
      <p:bldP spid="10" grpId="0"/>
      <p:bldP spid="11" grpId="0"/>
      <p:bldP spid="13" grpId="0"/>
      <p:bldP spid="22" grpId="0"/>
      <p:bldP spid="23" grpId="0"/>
      <p:bldP spid="28" grpId="0"/>
      <p:bldP spid="29" grpId="0"/>
      <p:bldP spid="3" grpId="0" animBg="1"/>
      <p:bldP spid="17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 2.5⇝ Example 1</a:t>
            </a:r>
            <a:endParaRPr lang="en-IN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7050F2C-FA00-1CD2-2793-C3E6D378F8D8}"/>
              </a:ext>
            </a:extLst>
          </p:cNvPr>
          <p:cNvSpPr/>
          <p:nvPr/>
        </p:nvSpPr>
        <p:spPr>
          <a:xfrm>
            <a:off x="61785" y="784973"/>
            <a:ext cx="1810115" cy="483098"/>
          </a:xfrm>
          <a:prstGeom prst="roundRect">
            <a:avLst/>
          </a:pr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Question</a:t>
            </a:r>
            <a:endParaRPr lang="en-IN" sz="2800" b="1" dirty="0">
              <a:solidFill>
                <a:schemeClr val="bg1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1D43792-E443-AC71-0590-60AA150051ED}"/>
              </a:ext>
            </a:extLst>
          </p:cNvPr>
          <p:cNvSpPr/>
          <p:nvPr/>
        </p:nvSpPr>
        <p:spPr>
          <a:xfrm>
            <a:off x="61785" y="2764774"/>
            <a:ext cx="1810115" cy="483098"/>
          </a:xfrm>
          <a:prstGeom prst="roundRect">
            <a:avLst/>
          </a:pr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700" b="1" dirty="0">
                <a:solidFill>
                  <a:schemeClr val="bg1"/>
                </a:solidFill>
              </a:rPr>
              <a:t>Solution(1)</a:t>
            </a:r>
            <a:endParaRPr lang="en-IN" sz="2700" b="1" dirty="0">
              <a:solidFill>
                <a:schemeClr val="bg1"/>
              </a:solidFill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905E8676-86D2-D71F-0131-719CF32C2F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8972282"/>
              </p:ext>
            </p:extLst>
          </p:nvPr>
        </p:nvGraphicFramePr>
        <p:xfrm>
          <a:off x="74142" y="3304575"/>
          <a:ext cx="10296000" cy="288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41403">
                  <a:extLst>
                    <a:ext uri="{9D8B030D-6E8A-4147-A177-3AD203B41FA5}">
                      <a16:colId xmlns:a16="http://schemas.microsoft.com/office/drawing/2014/main" val="77253722"/>
                    </a:ext>
                  </a:extLst>
                </a:gridCol>
                <a:gridCol w="3654597">
                  <a:extLst>
                    <a:ext uri="{9D8B030D-6E8A-4147-A177-3AD203B41FA5}">
                      <a16:colId xmlns:a16="http://schemas.microsoft.com/office/drawing/2014/main" val="2731592225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4188961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1832586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499824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0682735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B594E7C4-24F3-B660-4101-53B73D938D36}"/>
              </a:ext>
            </a:extLst>
          </p:cNvPr>
          <p:cNvSpPr txBox="1"/>
          <p:nvPr/>
        </p:nvSpPr>
        <p:spPr>
          <a:xfrm>
            <a:off x="135927" y="3417906"/>
            <a:ext cx="1682505" cy="4801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B84742"/>
              </a:buClr>
              <a:buSzTx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Statement</a:t>
            </a:r>
            <a:endParaRPr kumimoji="0" lang="en-IN" sz="2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A90FF8C-844E-A1AF-899C-24643308E607}"/>
              </a:ext>
            </a:extLst>
          </p:cNvPr>
          <p:cNvSpPr txBox="1"/>
          <p:nvPr/>
        </p:nvSpPr>
        <p:spPr>
          <a:xfrm>
            <a:off x="7023582" y="3417906"/>
            <a:ext cx="2936240" cy="4801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B84742"/>
              </a:buClr>
              <a:buSzTx/>
              <a:tabLst/>
              <a:defRPr/>
            </a:pPr>
            <a:r>
              <a:rPr lang="en-US" sz="2800" b="1" noProof="0" dirty="0">
                <a:solidFill>
                  <a:schemeClr val="bg1"/>
                </a:solidFill>
                <a:latin typeface="+mj-lt"/>
              </a:rPr>
              <a:t>Truth Value</a:t>
            </a:r>
            <a:endParaRPr kumimoji="0" lang="en-IN" sz="2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500604B-D0BC-C26F-A1AE-59B3054505A2}"/>
                  </a:ext>
                </a:extLst>
              </p:cNvPr>
              <p:cNvSpPr txBox="1"/>
              <p:nvPr/>
            </p:nvSpPr>
            <p:spPr>
              <a:xfrm>
                <a:off x="135927" y="5544553"/>
                <a:ext cx="635986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1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𝐩</m:t>
                    </m:r>
                    <m:r>
                      <a:rPr lang="en-US" sz="2800" b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⇄</m:t>
                    </m:r>
                    <m:r>
                      <a:rPr lang="en-US" sz="2800" b="1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𝐪</m:t>
                    </m:r>
                    <m:r>
                      <a:rPr lang="en-IN" sz="2800" b="1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800" b="0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2800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1+1=2</m:t>
                    </m:r>
                    <m:r>
                      <m:rPr>
                        <m:nor/>
                      </m:rPr>
                      <a:rPr lang="en-US" sz="2800" dirty="0">
                        <a:solidFill>
                          <a:srgbClr val="002060"/>
                        </a:solidFill>
                        <a:latin typeface="+mj-lt"/>
                      </a:rPr>
                      <m:t> </m:t>
                    </m:r>
                    <m:r>
                      <m:rPr>
                        <m:nor/>
                      </m:rPr>
                      <a:rPr lang="en-US" sz="2800" dirty="0">
                        <a:solidFill>
                          <a:srgbClr val="002060"/>
                        </a:solidFill>
                        <a:latin typeface="+mj-lt"/>
                      </a:rPr>
                      <m:t>if</m:t>
                    </m:r>
                    <m:r>
                      <m:rPr>
                        <m:nor/>
                      </m:rPr>
                      <a:rPr lang="en-US" sz="2800" dirty="0">
                        <a:solidFill>
                          <a:srgbClr val="002060"/>
                        </a:solidFill>
                        <a:latin typeface="+mj-lt"/>
                      </a:rPr>
                      <m:t> </m:t>
                    </m:r>
                    <m:r>
                      <m:rPr>
                        <m:nor/>
                      </m:rPr>
                      <a:rPr lang="en-US" sz="2800" dirty="0">
                        <a:solidFill>
                          <a:srgbClr val="002060"/>
                        </a:solidFill>
                        <a:latin typeface="+mj-lt"/>
                      </a:rPr>
                      <m:t>and</m:t>
                    </m:r>
                    <m:r>
                      <m:rPr>
                        <m:nor/>
                      </m:rPr>
                      <a:rPr lang="en-US" sz="2800" dirty="0">
                        <a:solidFill>
                          <a:srgbClr val="002060"/>
                        </a:solidFill>
                        <a:latin typeface="+mj-lt"/>
                      </a:rPr>
                      <m:t> </m:t>
                    </m:r>
                    <m:r>
                      <m:rPr>
                        <m:nor/>
                      </m:rPr>
                      <a:rPr lang="en-US" sz="2800" dirty="0">
                        <a:solidFill>
                          <a:srgbClr val="002060"/>
                        </a:solidFill>
                        <a:latin typeface="+mj-lt"/>
                      </a:rPr>
                      <m:t>only</m:t>
                    </m:r>
                    <m:r>
                      <m:rPr>
                        <m:nor/>
                      </m:rPr>
                      <a:rPr lang="en-US" sz="2800" dirty="0">
                        <a:solidFill>
                          <a:srgbClr val="002060"/>
                        </a:solidFill>
                        <a:latin typeface="+mj-lt"/>
                      </a:rPr>
                      <m:t> </m:t>
                    </m:r>
                    <m:r>
                      <m:rPr>
                        <m:nor/>
                      </m:rPr>
                      <a:rPr lang="en-US" sz="2800" dirty="0">
                        <a:solidFill>
                          <a:srgbClr val="002060"/>
                        </a:solidFill>
                        <a:latin typeface="+mj-lt"/>
                      </a:rPr>
                      <m:t>if</m:t>
                    </m:r>
                    <m:r>
                      <m:rPr>
                        <m:nor/>
                      </m:rPr>
                      <a:rPr lang="en-US" sz="2800" dirty="0">
                        <a:solidFill>
                          <a:srgbClr val="002060"/>
                        </a:solidFill>
                        <a:latin typeface="+mj-lt"/>
                      </a:rPr>
                      <m:t> </m:t>
                    </m:r>
                    <m:r>
                      <a:rPr lang="en-US" sz="2800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2+2=4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  <a:latin typeface="+mj-lt"/>
                  </a:rPr>
                  <a:t>.</a:t>
                </a: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D500604B-D0BC-C26F-A1AE-59B3054505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927" y="5544553"/>
                <a:ext cx="6359866" cy="523220"/>
              </a:xfrm>
              <a:prstGeom prst="rect">
                <a:avLst/>
              </a:prstGeom>
              <a:blipFill rotWithShape="0">
                <a:blip r:embed="rId3"/>
                <a:stretch>
                  <a:fillRect t="-12941" r="-1820" b="-3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1C2C33D-BDEF-869D-47E1-0FF8B994C909}"/>
                  </a:ext>
                </a:extLst>
              </p:cNvPr>
              <p:cNvSpPr txBox="1"/>
              <p:nvPr/>
            </p:nvSpPr>
            <p:spPr>
              <a:xfrm>
                <a:off x="8265789" y="4175209"/>
                <a:ext cx="451826" cy="4801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marR="0" lvl="0" algn="just" fontAlgn="auto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B84742"/>
                  </a:buClr>
                  <a:buSzTx/>
                  <a:tabLst/>
                  <a:defRPr kumimoji="0" sz="2800" b="0" i="0" u="none" strike="noStrike" cap="none" spc="0" normalizeH="0" baseline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Roboto Condensed (Body)"/>
                  </a:defRPr>
                </a:lvl1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T</m:t>
                      </m:r>
                    </m:oMath>
                  </m:oMathPara>
                </a14:m>
                <a:endParaRPr lang="en-IN" dirty="0">
                  <a:latin typeface="+mj-lt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91C2C33D-BDEF-869D-47E1-0FF8B994C9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5789" y="4175209"/>
                <a:ext cx="451826" cy="480131"/>
              </a:xfrm>
              <a:prstGeom prst="rect">
                <a:avLst/>
              </a:prstGeom>
              <a:blipFill rotWithShape="0">
                <a:blip r:embed="rId4"/>
                <a:stretch>
                  <a:fillRect l="-94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20AE248-2969-D6EC-748F-77405A6F7EB9}"/>
                  </a:ext>
                </a:extLst>
              </p:cNvPr>
              <p:cNvSpPr txBox="1"/>
              <p:nvPr/>
            </p:nvSpPr>
            <p:spPr>
              <a:xfrm>
                <a:off x="7475408" y="5631296"/>
                <a:ext cx="2045253" cy="4801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marR="0" lvl="0" algn="just" fontAlgn="auto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B84742"/>
                  </a:buClr>
                  <a:buSzTx/>
                  <a:tabLst/>
                  <a:defRPr kumimoji="0" sz="2800" b="0" i="0" u="none" strike="noStrike" cap="none" spc="0" normalizeH="0" baseline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Roboto Condensed (Body)"/>
                  </a:defRPr>
                </a:lvl1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IN" b="1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1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𝐓</m:t>
                      </m:r>
                      <m:r>
                        <a:rPr lang="en-US" b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⇄</m:t>
                      </m:r>
                      <m:r>
                        <a:rPr lang="en-IN" b="1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𝐓</m:t>
                      </m:r>
                      <m:r>
                        <a:rPr lang="en-US" b="1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=</m:t>
                      </m:r>
                      <m:r>
                        <a:rPr lang="en-IN" b="1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𝐓</m:t>
                      </m:r>
                    </m:oMath>
                  </m:oMathPara>
                </a14:m>
                <a:endParaRPr lang="en-IN" dirty="0">
                  <a:latin typeface="+mj-lt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620AE248-2969-D6EC-748F-77405A6F7E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5408" y="5631296"/>
                <a:ext cx="2045253" cy="480131"/>
              </a:xfrm>
              <a:prstGeom prst="rect">
                <a:avLst/>
              </a:prstGeom>
              <a:blipFill rotWithShape="0">
                <a:blip r:embed="rId5"/>
                <a:stretch>
                  <a:fillRect b="-12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7E5C59B-0A89-C077-9B8D-3F4DC6B400B8}"/>
                  </a:ext>
                </a:extLst>
              </p:cNvPr>
              <p:cNvSpPr txBox="1"/>
              <p:nvPr/>
            </p:nvSpPr>
            <p:spPr>
              <a:xfrm>
                <a:off x="1871900" y="783285"/>
                <a:ext cx="10213008" cy="21031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defPPr>
                  <a:defRPr lang="en-US"/>
                </a:defPPr>
                <a:lvl1pPr algn="ctr">
                  <a:defRPr sz="2800">
                    <a:solidFill>
                      <a:srgbClr val="002060"/>
                    </a:solidFill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pPr algn="l"/>
                <a:r>
                  <a:rPr lang="en-US" dirty="0">
                    <a:latin typeface="+mj-lt"/>
                  </a:rPr>
                  <a:t>Determine whether the following biconditional statements is true or false</a:t>
                </a:r>
                <a:r>
                  <a:rPr lang="en-IN" dirty="0">
                    <a:latin typeface="+mj-lt"/>
                  </a:rPr>
                  <a:t>.   1. </a:t>
                </a:r>
                <a:r>
                  <a:rPr lang="en-US" dirty="0">
                    <a:latin typeface="+mj-lt"/>
                  </a:rPr>
                  <a:t>  </a:t>
                </a:r>
                <a14:m>
                  <m:oMath xmlns:m="http://schemas.openxmlformats.org/officeDocument/2006/math">
                    <m:r>
                      <a:rPr lang="en-US" dirty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+1=2</m:t>
                    </m:r>
                  </m:oMath>
                </a14:m>
                <a:r>
                  <a:rPr lang="en-US" i="0" dirty="0">
                    <a:latin typeface="+mj-lt"/>
                  </a:rPr>
                  <a:t>  if and only if  </a:t>
                </a:r>
                <a14:m>
                  <m:oMath xmlns:m="http://schemas.openxmlformats.org/officeDocument/2006/math">
                    <m:r>
                      <a:rPr lang="en-US" dirty="0">
                        <a:latin typeface="Cambria Math" panose="02040503050406030204" pitchFamily="18" charset="0"/>
                      </a:rPr>
                      <m:t>2+2=4</m:t>
                    </m:r>
                    <m:r>
                      <a:rPr lang="en-IN" i="1" dirty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i="1" dirty="0">
                  <a:latin typeface="+mj-lt"/>
                </a:endParaRPr>
              </a:p>
              <a:p>
                <a:pPr marL="1025525" algn="l">
                  <a:lnSpc>
                    <a:spcPct val="150000"/>
                  </a:lnSpc>
                </a:pPr>
                <a:r>
                  <a:rPr lang="en-US" dirty="0">
                    <a:latin typeface="+mj-lt"/>
                  </a:rPr>
                  <a:t>2. </a:t>
                </a:r>
                <a14:m>
                  <m:oMath xmlns:m="http://schemas.openxmlformats.org/officeDocument/2006/math"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1+1=3</m:t>
                    </m:r>
                  </m:oMath>
                </a14:m>
                <a:r>
                  <a:rPr lang="en-IN" b="0" i="0" dirty="0">
                    <a:latin typeface="+mj-lt"/>
                  </a:rPr>
                  <a:t>  if and only if  </a:t>
                </a:r>
                <a14:m>
                  <m:oMath xmlns:m="http://schemas.openxmlformats.org/officeDocument/2006/math">
                    <m:r>
                      <a:rPr lang="en-US" dirty="0">
                        <a:latin typeface="Cambria Math" panose="02040503050406030204" pitchFamily="18" charset="0"/>
                      </a:rPr>
                      <m:t>2+2=4</m:t>
                    </m:r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b="0" i="0" dirty="0">
                  <a:latin typeface="+mj-lt"/>
                </a:endParaRPr>
              </a:p>
              <a:p>
                <a:pPr marL="1025525" algn="l">
                  <a:lnSpc>
                    <a:spcPct val="150000"/>
                  </a:lnSpc>
                </a:pPr>
                <a:r>
                  <a:rPr lang="en-US" dirty="0">
                    <a:latin typeface="+mj-lt"/>
                  </a:rPr>
                  <a:t>3.   </a:t>
                </a:r>
                <a14:m>
                  <m:oMath xmlns:m="http://schemas.openxmlformats.org/officeDocument/2006/math">
                    <m:r>
                      <a:rPr lang="en-US" dirty="0">
                        <a:latin typeface="Cambria Math" panose="02040503050406030204" pitchFamily="18" charset="0"/>
                      </a:rPr>
                      <m:t>1+1=3</m:t>
                    </m:r>
                  </m:oMath>
                </a14:m>
                <a:r>
                  <a:rPr lang="en-US" i="0" dirty="0">
                    <a:latin typeface="+mj-lt"/>
                  </a:rPr>
                  <a:t>  if and only if </a:t>
                </a:r>
                <a:r>
                  <a:rPr lang="en-IN" b="0" i="0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r>
                      <a:rPr lang="en-US" dirty="0">
                        <a:latin typeface="Cambria Math" panose="02040503050406030204" pitchFamily="18" charset="0"/>
                      </a:rPr>
                      <m:t>2+2=5</m:t>
                    </m:r>
                    <m:r>
                      <a:rPr lang="en-IN" i="1" dirty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IN" dirty="0">
                  <a:latin typeface="+mj-lt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B7E5C59B-0A89-C077-9B8D-3F4DC6B400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1900" y="783285"/>
                <a:ext cx="10213008" cy="2103120"/>
              </a:xfrm>
              <a:prstGeom prst="rect">
                <a:avLst/>
              </a:prstGeom>
              <a:blipFill rotWithShape="0">
                <a:blip r:embed="rId6"/>
                <a:stretch>
                  <a:fillRect l="-1194" t="-2899" b="-1072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EEBF752-A372-42F2-BFE5-2959F31397C8}"/>
                  </a:ext>
                </a:extLst>
              </p:cNvPr>
              <p:cNvSpPr txBox="1"/>
              <p:nvPr/>
            </p:nvSpPr>
            <p:spPr>
              <a:xfrm>
                <a:off x="135927" y="4113471"/>
                <a:ext cx="223236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:1+1=2</m:t>
                      </m:r>
                    </m:oMath>
                  </m:oMathPara>
                </a14:m>
                <a:endParaRPr lang="en-IN" sz="2800" dirty="0">
                  <a:latin typeface="+mj-lt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4EEBF752-A372-42F2-BFE5-2959F31397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927" y="4113471"/>
                <a:ext cx="2232366" cy="523220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2EB39CD-FC28-94FE-E243-A99207833CBF}"/>
                  </a:ext>
                </a:extLst>
              </p:cNvPr>
              <p:cNvSpPr txBox="1"/>
              <p:nvPr/>
            </p:nvSpPr>
            <p:spPr>
              <a:xfrm>
                <a:off x="8265789" y="4899271"/>
                <a:ext cx="451826" cy="4801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marR="0" lvl="0" algn="just" fontAlgn="auto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B84742"/>
                  </a:buClr>
                  <a:buSzTx/>
                  <a:tabLst/>
                  <a:defRPr kumimoji="0" sz="2800" b="0" i="0" u="none" strike="noStrike" cap="none" spc="0" normalizeH="0" baseline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Roboto Condensed (Body)"/>
                  </a:defRPr>
                </a:lvl1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b="0" i="0" dirty="0" smtClean="0">
                          <a:latin typeface="Cambria Math" panose="02040503050406030204" pitchFamily="18" charset="0"/>
                        </a:rPr>
                        <m:t>T</m:t>
                      </m:r>
                    </m:oMath>
                  </m:oMathPara>
                </a14:m>
                <a:endParaRPr lang="en-IN" dirty="0">
                  <a:latin typeface="+mj-lt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D2EB39CD-FC28-94FE-E243-A99207833C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5789" y="4899271"/>
                <a:ext cx="451826" cy="480131"/>
              </a:xfrm>
              <a:prstGeom prst="rect">
                <a:avLst/>
              </a:prstGeom>
              <a:blipFill rotWithShape="0">
                <a:blip r:embed="rId8"/>
                <a:stretch>
                  <a:fillRect l="-94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ECD9142-EE97-D20D-582B-48F67AF9D3BD}"/>
                  </a:ext>
                </a:extLst>
              </p:cNvPr>
              <p:cNvSpPr txBox="1"/>
              <p:nvPr/>
            </p:nvSpPr>
            <p:spPr>
              <a:xfrm>
                <a:off x="135927" y="4833935"/>
                <a:ext cx="223236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q</m:t>
                      </m:r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</m:t>
                      </m:r>
                      <m:r>
                        <a:rPr lang="en-US" sz="280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2+2=</m:t>
                      </m:r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9ECD9142-EE97-D20D-582B-48F67AF9D3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927" y="4833935"/>
                <a:ext cx="2232366" cy="523220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51848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14" grpId="0"/>
      <p:bldP spid="15" grpId="0"/>
      <p:bldP spid="29" grpId="0"/>
      <p:bldP spid="30" grpId="0"/>
      <p:bldP spid="31" grpId="0"/>
      <p:bldP spid="2" grpId="0" animBg="1"/>
      <p:bldP spid="3" grpId="0"/>
      <p:bldP spid="7" grpId="0"/>
      <p:bldP spid="9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 2.5⇝ Example 1</a:t>
            </a:r>
            <a:endParaRPr lang="en-IN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7050F2C-FA00-1CD2-2793-C3E6D378F8D8}"/>
              </a:ext>
            </a:extLst>
          </p:cNvPr>
          <p:cNvSpPr/>
          <p:nvPr/>
        </p:nvSpPr>
        <p:spPr>
          <a:xfrm>
            <a:off x="61785" y="784973"/>
            <a:ext cx="1810115" cy="483098"/>
          </a:xfrm>
          <a:prstGeom prst="roundRect">
            <a:avLst/>
          </a:pr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Question</a:t>
            </a:r>
            <a:endParaRPr lang="en-IN" sz="2800" b="1" dirty="0">
              <a:solidFill>
                <a:schemeClr val="bg1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1D43792-E443-AC71-0590-60AA150051ED}"/>
              </a:ext>
            </a:extLst>
          </p:cNvPr>
          <p:cNvSpPr/>
          <p:nvPr/>
        </p:nvSpPr>
        <p:spPr>
          <a:xfrm>
            <a:off x="61785" y="2764774"/>
            <a:ext cx="1810115" cy="483098"/>
          </a:xfrm>
          <a:prstGeom prst="roundRect">
            <a:avLst/>
          </a:pr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700" b="1" dirty="0">
                <a:solidFill>
                  <a:schemeClr val="bg1"/>
                </a:solidFill>
              </a:rPr>
              <a:t>Solution(2)</a:t>
            </a:r>
            <a:endParaRPr lang="en-IN" sz="2700" b="1" dirty="0">
              <a:solidFill>
                <a:schemeClr val="bg1"/>
              </a:solidFill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905E8676-86D2-D71F-0131-719CF32C2F93}"/>
              </a:ext>
            </a:extLst>
          </p:cNvPr>
          <p:cNvGraphicFramePr>
            <a:graphicFrameLocks noGrp="1"/>
          </p:cNvGraphicFramePr>
          <p:nvPr/>
        </p:nvGraphicFramePr>
        <p:xfrm>
          <a:off x="74142" y="3304575"/>
          <a:ext cx="10296000" cy="288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41403">
                  <a:extLst>
                    <a:ext uri="{9D8B030D-6E8A-4147-A177-3AD203B41FA5}">
                      <a16:colId xmlns:a16="http://schemas.microsoft.com/office/drawing/2014/main" val="77253722"/>
                    </a:ext>
                  </a:extLst>
                </a:gridCol>
                <a:gridCol w="3654597">
                  <a:extLst>
                    <a:ext uri="{9D8B030D-6E8A-4147-A177-3AD203B41FA5}">
                      <a16:colId xmlns:a16="http://schemas.microsoft.com/office/drawing/2014/main" val="2731592225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4188961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1832586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499824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0682735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B594E7C4-24F3-B660-4101-53B73D938D36}"/>
              </a:ext>
            </a:extLst>
          </p:cNvPr>
          <p:cNvSpPr txBox="1"/>
          <p:nvPr/>
        </p:nvSpPr>
        <p:spPr>
          <a:xfrm>
            <a:off x="135927" y="3417906"/>
            <a:ext cx="1682505" cy="4801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B84742"/>
              </a:buClr>
              <a:buSzTx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Statement</a:t>
            </a:r>
            <a:endParaRPr kumimoji="0" lang="en-IN" sz="2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A90FF8C-844E-A1AF-899C-24643308E607}"/>
              </a:ext>
            </a:extLst>
          </p:cNvPr>
          <p:cNvSpPr txBox="1"/>
          <p:nvPr/>
        </p:nvSpPr>
        <p:spPr>
          <a:xfrm>
            <a:off x="7023582" y="3417906"/>
            <a:ext cx="2936240" cy="4801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B84742"/>
              </a:buClr>
              <a:buSzTx/>
              <a:tabLst/>
              <a:defRPr/>
            </a:pPr>
            <a:r>
              <a:rPr lang="en-US" sz="2800" b="1" noProof="0" dirty="0">
                <a:solidFill>
                  <a:schemeClr val="bg1"/>
                </a:solidFill>
                <a:latin typeface="+mj-lt"/>
              </a:rPr>
              <a:t>Truth Value</a:t>
            </a:r>
            <a:endParaRPr kumimoji="0" lang="en-IN" sz="2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500604B-D0BC-C26F-A1AE-59B3054505A2}"/>
                  </a:ext>
                </a:extLst>
              </p:cNvPr>
              <p:cNvSpPr txBox="1"/>
              <p:nvPr/>
            </p:nvSpPr>
            <p:spPr>
              <a:xfrm>
                <a:off x="135927" y="5544553"/>
                <a:ext cx="635986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1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𝐩</m:t>
                    </m:r>
                    <m:r>
                      <a:rPr lang="en-US" sz="2800" b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⇄</m:t>
                    </m:r>
                    <m:r>
                      <a:rPr lang="en-US" sz="2800" b="1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𝐪</m:t>
                    </m:r>
                    <m:r>
                      <a:rPr lang="en-IN" sz="2800" b="1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800" b="0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2800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1+1=</m:t>
                    </m:r>
                    <m:r>
                      <m:rPr>
                        <m:nor/>
                      </m:rPr>
                      <a:rPr lang="en-US" sz="2800" b="0" i="0" dirty="0" smtClean="0">
                        <a:solidFill>
                          <a:srgbClr val="002060"/>
                        </a:solidFill>
                        <a:latin typeface="+mj-lt"/>
                      </a:rPr>
                      <m:t>3</m:t>
                    </m:r>
                    <m:r>
                      <m:rPr>
                        <m:nor/>
                      </m:rPr>
                      <a:rPr lang="en-US" sz="2800" dirty="0">
                        <a:solidFill>
                          <a:srgbClr val="002060"/>
                        </a:solidFill>
                        <a:latin typeface="+mj-lt"/>
                      </a:rPr>
                      <m:t> </m:t>
                    </m:r>
                    <m:r>
                      <m:rPr>
                        <m:nor/>
                      </m:rPr>
                      <a:rPr lang="en-US" sz="2800" dirty="0">
                        <a:solidFill>
                          <a:srgbClr val="002060"/>
                        </a:solidFill>
                        <a:latin typeface="+mj-lt"/>
                      </a:rPr>
                      <m:t>if</m:t>
                    </m:r>
                    <m:r>
                      <m:rPr>
                        <m:nor/>
                      </m:rPr>
                      <a:rPr lang="en-US" sz="2800" dirty="0">
                        <a:solidFill>
                          <a:srgbClr val="002060"/>
                        </a:solidFill>
                        <a:latin typeface="+mj-lt"/>
                      </a:rPr>
                      <m:t> </m:t>
                    </m:r>
                    <m:r>
                      <m:rPr>
                        <m:nor/>
                      </m:rPr>
                      <a:rPr lang="en-US" sz="2800" dirty="0">
                        <a:solidFill>
                          <a:srgbClr val="002060"/>
                        </a:solidFill>
                        <a:latin typeface="+mj-lt"/>
                      </a:rPr>
                      <m:t>and</m:t>
                    </m:r>
                    <m:r>
                      <m:rPr>
                        <m:nor/>
                      </m:rPr>
                      <a:rPr lang="en-US" sz="2800" dirty="0">
                        <a:solidFill>
                          <a:srgbClr val="002060"/>
                        </a:solidFill>
                        <a:latin typeface="+mj-lt"/>
                      </a:rPr>
                      <m:t> </m:t>
                    </m:r>
                    <m:r>
                      <m:rPr>
                        <m:nor/>
                      </m:rPr>
                      <a:rPr lang="en-US" sz="2800" dirty="0">
                        <a:solidFill>
                          <a:srgbClr val="002060"/>
                        </a:solidFill>
                        <a:latin typeface="+mj-lt"/>
                      </a:rPr>
                      <m:t>only</m:t>
                    </m:r>
                    <m:r>
                      <m:rPr>
                        <m:nor/>
                      </m:rPr>
                      <a:rPr lang="en-US" sz="2800" dirty="0">
                        <a:solidFill>
                          <a:srgbClr val="002060"/>
                        </a:solidFill>
                        <a:latin typeface="+mj-lt"/>
                      </a:rPr>
                      <m:t> </m:t>
                    </m:r>
                    <m:r>
                      <m:rPr>
                        <m:nor/>
                      </m:rPr>
                      <a:rPr lang="en-US" sz="2800" dirty="0">
                        <a:solidFill>
                          <a:srgbClr val="002060"/>
                        </a:solidFill>
                        <a:latin typeface="+mj-lt"/>
                      </a:rPr>
                      <m:t>if</m:t>
                    </m:r>
                    <m:r>
                      <m:rPr>
                        <m:nor/>
                      </m:rPr>
                      <a:rPr lang="en-US" sz="2800" dirty="0">
                        <a:solidFill>
                          <a:srgbClr val="002060"/>
                        </a:solidFill>
                        <a:latin typeface="+mj-lt"/>
                      </a:rPr>
                      <m:t> </m:t>
                    </m:r>
                    <m:r>
                      <a:rPr lang="en-US" sz="2800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2+2=4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  <a:latin typeface="+mj-lt"/>
                  </a:rPr>
                  <a:t>.</a:t>
                </a: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D500604B-D0BC-C26F-A1AE-59B3054505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927" y="5544553"/>
                <a:ext cx="6359866" cy="523220"/>
              </a:xfrm>
              <a:prstGeom prst="rect">
                <a:avLst/>
              </a:prstGeom>
              <a:blipFill rotWithShape="0">
                <a:blip r:embed="rId3"/>
                <a:stretch>
                  <a:fillRect t="-12941" r="-1437" b="-3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1C2C33D-BDEF-869D-47E1-0FF8B994C909}"/>
                  </a:ext>
                </a:extLst>
              </p:cNvPr>
              <p:cNvSpPr txBox="1"/>
              <p:nvPr/>
            </p:nvSpPr>
            <p:spPr>
              <a:xfrm>
                <a:off x="8265789" y="4175209"/>
                <a:ext cx="451826" cy="4801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marR="0" lvl="0" algn="just" fontAlgn="auto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B84742"/>
                  </a:buClr>
                  <a:buSzTx/>
                  <a:tabLst/>
                  <a:defRPr kumimoji="0" sz="2800" b="0" i="0" u="none" strike="noStrike" cap="none" spc="0" normalizeH="0" baseline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Roboto Condensed (Body)"/>
                  </a:defRPr>
                </a:lvl1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F</m:t>
                      </m:r>
                    </m:oMath>
                  </m:oMathPara>
                </a14:m>
                <a:endParaRPr lang="en-IN" dirty="0">
                  <a:latin typeface="+mj-lt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91C2C33D-BDEF-869D-47E1-0FF8B994C9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5789" y="4175209"/>
                <a:ext cx="451826" cy="480131"/>
              </a:xfrm>
              <a:prstGeom prst="rect">
                <a:avLst/>
              </a:prstGeom>
              <a:blipFill rotWithShape="0">
                <a:blip r:embed="rId4"/>
                <a:stretch>
                  <a:fillRect l="-8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20AE248-2969-D6EC-748F-77405A6F7EB9}"/>
                  </a:ext>
                </a:extLst>
              </p:cNvPr>
              <p:cNvSpPr txBox="1"/>
              <p:nvPr/>
            </p:nvSpPr>
            <p:spPr>
              <a:xfrm>
                <a:off x="7475408" y="5631296"/>
                <a:ext cx="2045253" cy="4801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marR="0" lvl="0" algn="just" fontAlgn="auto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B84742"/>
                  </a:buClr>
                  <a:buSzTx/>
                  <a:tabLst/>
                  <a:defRPr kumimoji="0" sz="2800" b="0" i="0" u="none" strike="noStrike" cap="none" spc="0" normalizeH="0" baseline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Roboto Condensed (Body)"/>
                  </a:defRPr>
                </a:lvl1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IN" b="1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1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𝐅</m:t>
                      </m:r>
                      <m:r>
                        <a:rPr lang="en-US" b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⇄</m:t>
                      </m:r>
                      <m:r>
                        <a:rPr lang="en-IN" b="1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𝐓</m:t>
                      </m:r>
                      <m:r>
                        <a:rPr lang="en-US" b="1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=</m:t>
                      </m:r>
                      <m:r>
                        <a:rPr lang="en-US" b="1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𝐅</m:t>
                      </m:r>
                    </m:oMath>
                  </m:oMathPara>
                </a14:m>
                <a:endParaRPr lang="en-IN" dirty="0">
                  <a:latin typeface="+mj-lt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620AE248-2969-D6EC-748F-77405A6F7E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5408" y="5631296"/>
                <a:ext cx="2045253" cy="480131"/>
              </a:xfrm>
              <a:prstGeom prst="rect">
                <a:avLst/>
              </a:prstGeom>
              <a:blipFill rotWithShape="0">
                <a:blip r:embed="rId5"/>
                <a:stretch>
                  <a:fillRect b="-12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7E5C59B-0A89-C077-9B8D-3F4DC6B400B8}"/>
                  </a:ext>
                </a:extLst>
              </p:cNvPr>
              <p:cNvSpPr txBox="1"/>
              <p:nvPr/>
            </p:nvSpPr>
            <p:spPr>
              <a:xfrm>
                <a:off x="1871900" y="783285"/>
                <a:ext cx="10213008" cy="21031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defPPr>
                  <a:defRPr lang="en-US"/>
                </a:defPPr>
                <a:lvl1pPr algn="ctr">
                  <a:defRPr sz="2800">
                    <a:solidFill>
                      <a:srgbClr val="002060"/>
                    </a:solidFill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pPr algn="l"/>
                <a:r>
                  <a:rPr lang="en-US" dirty="0">
                    <a:latin typeface="+mj-lt"/>
                  </a:rPr>
                  <a:t>Determine whether the following biconditional statements is true or false</a:t>
                </a:r>
                <a:r>
                  <a:rPr lang="en-IN" dirty="0">
                    <a:latin typeface="+mj-lt"/>
                  </a:rPr>
                  <a:t>.   1. </a:t>
                </a:r>
                <a:r>
                  <a:rPr lang="en-US" dirty="0">
                    <a:latin typeface="+mj-lt"/>
                  </a:rPr>
                  <a:t>  </a:t>
                </a:r>
                <a14:m>
                  <m:oMath xmlns:m="http://schemas.openxmlformats.org/officeDocument/2006/math">
                    <m:r>
                      <a:rPr lang="en-US" dirty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+1=2</m:t>
                    </m:r>
                  </m:oMath>
                </a14:m>
                <a:r>
                  <a:rPr lang="en-US" i="0" dirty="0">
                    <a:latin typeface="+mj-lt"/>
                  </a:rPr>
                  <a:t>  if and only if  </a:t>
                </a:r>
                <a14:m>
                  <m:oMath xmlns:m="http://schemas.openxmlformats.org/officeDocument/2006/math">
                    <m:r>
                      <a:rPr lang="en-US" dirty="0">
                        <a:latin typeface="Cambria Math" panose="02040503050406030204" pitchFamily="18" charset="0"/>
                      </a:rPr>
                      <m:t>2+2=4</m:t>
                    </m:r>
                    <m:r>
                      <a:rPr lang="en-IN" i="1" dirty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i="1" dirty="0">
                  <a:latin typeface="+mj-lt"/>
                </a:endParaRPr>
              </a:p>
              <a:p>
                <a:pPr marL="1025525" algn="l">
                  <a:lnSpc>
                    <a:spcPct val="150000"/>
                  </a:lnSpc>
                </a:pPr>
                <a:r>
                  <a:rPr lang="en-US" dirty="0">
                    <a:latin typeface="+mj-lt"/>
                  </a:rPr>
                  <a:t>2. </a:t>
                </a:r>
                <a14:m>
                  <m:oMath xmlns:m="http://schemas.openxmlformats.org/officeDocument/2006/math"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1+1=3</m:t>
                    </m:r>
                  </m:oMath>
                </a14:m>
                <a:r>
                  <a:rPr lang="en-IN" b="0" i="0" dirty="0">
                    <a:latin typeface="+mj-lt"/>
                  </a:rPr>
                  <a:t>  if and only if  </a:t>
                </a:r>
                <a14:m>
                  <m:oMath xmlns:m="http://schemas.openxmlformats.org/officeDocument/2006/math">
                    <m:r>
                      <a:rPr lang="en-US" dirty="0">
                        <a:latin typeface="Cambria Math" panose="02040503050406030204" pitchFamily="18" charset="0"/>
                      </a:rPr>
                      <m:t>2+2=4</m:t>
                    </m:r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b="0" i="0" dirty="0">
                  <a:latin typeface="+mj-lt"/>
                </a:endParaRPr>
              </a:p>
              <a:p>
                <a:pPr marL="1025525" algn="l">
                  <a:lnSpc>
                    <a:spcPct val="150000"/>
                  </a:lnSpc>
                </a:pPr>
                <a:r>
                  <a:rPr lang="en-US" dirty="0">
                    <a:latin typeface="+mj-lt"/>
                  </a:rPr>
                  <a:t>3.   </a:t>
                </a:r>
                <a14:m>
                  <m:oMath xmlns:m="http://schemas.openxmlformats.org/officeDocument/2006/math">
                    <m:r>
                      <a:rPr lang="en-US" dirty="0">
                        <a:latin typeface="Cambria Math" panose="02040503050406030204" pitchFamily="18" charset="0"/>
                      </a:rPr>
                      <m:t>1+1=3</m:t>
                    </m:r>
                  </m:oMath>
                </a14:m>
                <a:r>
                  <a:rPr lang="en-US" i="0" dirty="0">
                    <a:latin typeface="+mj-lt"/>
                  </a:rPr>
                  <a:t>  if and only if </a:t>
                </a:r>
                <a:r>
                  <a:rPr lang="en-IN" b="0" i="0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r>
                      <a:rPr lang="en-US" dirty="0">
                        <a:latin typeface="Cambria Math" panose="02040503050406030204" pitchFamily="18" charset="0"/>
                      </a:rPr>
                      <m:t>2+2=5</m:t>
                    </m:r>
                    <m:r>
                      <a:rPr lang="en-IN" i="1" dirty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IN" dirty="0">
                  <a:latin typeface="+mj-lt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B7E5C59B-0A89-C077-9B8D-3F4DC6B400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1900" y="783285"/>
                <a:ext cx="10213008" cy="2103120"/>
              </a:xfrm>
              <a:prstGeom prst="rect">
                <a:avLst/>
              </a:prstGeom>
              <a:blipFill rotWithShape="0">
                <a:blip r:embed="rId6"/>
                <a:stretch>
                  <a:fillRect l="-1194" t="-2899" b="-1072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EEBF752-A372-42F2-BFE5-2959F31397C8}"/>
                  </a:ext>
                </a:extLst>
              </p:cNvPr>
              <p:cNvSpPr txBox="1"/>
              <p:nvPr/>
            </p:nvSpPr>
            <p:spPr>
              <a:xfrm>
                <a:off x="135927" y="4113471"/>
                <a:ext cx="223236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:1+1=3</m:t>
                      </m:r>
                    </m:oMath>
                  </m:oMathPara>
                </a14:m>
                <a:endParaRPr lang="en-IN" sz="2800" dirty="0">
                  <a:latin typeface="+mj-lt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4EEBF752-A372-42F2-BFE5-2959F31397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927" y="4113471"/>
                <a:ext cx="2232366" cy="523220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2EB39CD-FC28-94FE-E243-A99207833CBF}"/>
                  </a:ext>
                </a:extLst>
              </p:cNvPr>
              <p:cNvSpPr txBox="1"/>
              <p:nvPr/>
            </p:nvSpPr>
            <p:spPr>
              <a:xfrm>
                <a:off x="8265789" y="4899271"/>
                <a:ext cx="451826" cy="4801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marR="0" lvl="0" algn="just" fontAlgn="auto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B84742"/>
                  </a:buClr>
                  <a:buSzTx/>
                  <a:tabLst/>
                  <a:defRPr kumimoji="0" sz="2800" b="0" i="0" u="none" strike="noStrike" cap="none" spc="0" normalizeH="0" baseline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Roboto Condensed (Body)"/>
                  </a:defRPr>
                </a:lvl1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b="0" i="0" dirty="0" smtClean="0">
                          <a:latin typeface="Cambria Math" panose="02040503050406030204" pitchFamily="18" charset="0"/>
                        </a:rPr>
                        <m:t>T</m:t>
                      </m:r>
                    </m:oMath>
                  </m:oMathPara>
                </a14:m>
                <a:endParaRPr lang="en-IN" dirty="0">
                  <a:latin typeface="+mj-lt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D2EB39CD-FC28-94FE-E243-A99207833C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5789" y="4899271"/>
                <a:ext cx="451826" cy="480131"/>
              </a:xfrm>
              <a:prstGeom prst="rect">
                <a:avLst/>
              </a:prstGeom>
              <a:blipFill rotWithShape="0">
                <a:blip r:embed="rId8"/>
                <a:stretch>
                  <a:fillRect l="-94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ECD9142-EE97-D20D-582B-48F67AF9D3BD}"/>
                  </a:ext>
                </a:extLst>
              </p:cNvPr>
              <p:cNvSpPr txBox="1"/>
              <p:nvPr/>
            </p:nvSpPr>
            <p:spPr>
              <a:xfrm>
                <a:off x="135927" y="4833935"/>
                <a:ext cx="223236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q</m:t>
                      </m:r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</m:t>
                      </m:r>
                      <m:r>
                        <a:rPr lang="en-US" sz="280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2+2=</m:t>
                      </m:r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9ECD9142-EE97-D20D-582B-48F67AF9D3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927" y="4833935"/>
                <a:ext cx="2232366" cy="523220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48008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  <p:bldP spid="31" grpId="0"/>
      <p:bldP spid="3" grpId="0"/>
      <p:bldP spid="7" grpId="0"/>
      <p:bldP spid="9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 2.5⇝ Example 1</a:t>
            </a:r>
            <a:endParaRPr lang="en-IN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7050F2C-FA00-1CD2-2793-C3E6D378F8D8}"/>
              </a:ext>
            </a:extLst>
          </p:cNvPr>
          <p:cNvSpPr/>
          <p:nvPr/>
        </p:nvSpPr>
        <p:spPr>
          <a:xfrm>
            <a:off x="61785" y="784973"/>
            <a:ext cx="1810115" cy="483098"/>
          </a:xfrm>
          <a:prstGeom prst="roundRect">
            <a:avLst/>
          </a:pr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Question</a:t>
            </a:r>
            <a:endParaRPr lang="en-IN" sz="2800" b="1" dirty="0">
              <a:solidFill>
                <a:schemeClr val="bg1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1D43792-E443-AC71-0590-60AA150051ED}"/>
              </a:ext>
            </a:extLst>
          </p:cNvPr>
          <p:cNvSpPr/>
          <p:nvPr/>
        </p:nvSpPr>
        <p:spPr>
          <a:xfrm>
            <a:off x="61785" y="2764774"/>
            <a:ext cx="1810115" cy="483098"/>
          </a:xfrm>
          <a:prstGeom prst="roundRect">
            <a:avLst/>
          </a:pr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700" b="1" dirty="0">
                <a:solidFill>
                  <a:schemeClr val="bg1"/>
                </a:solidFill>
              </a:rPr>
              <a:t>Solution(3)</a:t>
            </a:r>
            <a:endParaRPr lang="en-IN" sz="2700" b="1" dirty="0">
              <a:solidFill>
                <a:schemeClr val="bg1"/>
              </a:solidFill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905E8676-86D2-D71F-0131-719CF32C2F93}"/>
              </a:ext>
            </a:extLst>
          </p:cNvPr>
          <p:cNvGraphicFramePr>
            <a:graphicFrameLocks noGrp="1"/>
          </p:cNvGraphicFramePr>
          <p:nvPr/>
        </p:nvGraphicFramePr>
        <p:xfrm>
          <a:off x="74142" y="3304575"/>
          <a:ext cx="10296000" cy="288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41403">
                  <a:extLst>
                    <a:ext uri="{9D8B030D-6E8A-4147-A177-3AD203B41FA5}">
                      <a16:colId xmlns:a16="http://schemas.microsoft.com/office/drawing/2014/main" val="77253722"/>
                    </a:ext>
                  </a:extLst>
                </a:gridCol>
                <a:gridCol w="3654597">
                  <a:extLst>
                    <a:ext uri="{9D8B030D-6E8A-4147-A177-3AD203B41FA5}">
                      <a16:colId xmlns:a16="http://schemas.microsoft.com/office/drawing/2014/main" val="2731592225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4188961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1832586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499824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0682735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B594E7C4-24F3-B660-4101-53B73D938D36}"/>
              </a:ext>
            </a:extLst>
          </p:cNvPr>
          <p:cNvSpPr txBox="1"/>
          <p:nvPr/>
        </p:nvSpPr>
        <p:spPr>
          <a:xfrm>
            <a:off x="135927" y="3417906"/>
            <a:ext cx="1682505" cy="4801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B84742"/>
              </a:buClr>
              <a:buSzTx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Statement</a:t>
            </a:r>
            <a:endParaRPr kumimoji="0" lang="en-IN" sz="2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A90FF8C-844E-A1AF-899C-24643308E607}"/>
              </a:ext>
            </a:extLst>
          </p:cNvPr>
          <p:cNvSpPr txBox="1"/>
          <p:nvPr/>
        </p:nvSpPr>
        <p:spPr>
          <a:xfrm>
            <a:off x="7023582" y="3417906"/>
            <a:ext cx="2936240" cy="4801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B84742"/>
              </a:buClr>
              <a:buSzTx/>
              <a:tabLst/>
              <a:defRPr/>
            </a:pPr>
            <a:r>
              <a:rPr lang="en-US" sz="2800" b="1" noProof="0" dirty="0">
                <a:solidFill>
                  <a:schemeClr val="bg1"/>
                </a:solidFill>
                <a:latin typeface="+mj-lt"/>
              </a:rPr>
              <a:t>Truth Value</a:t>
            </a:r>
            <a:endParaRPr kumimoji="0" lang="en-IN" sz="2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500604B-D0BC-C26F-A1AE-59B3054505A2}"/>
                  </a:ext>
                </a:extLst>
              </p:cNvPr>
              <p:cNvSpPr txBox="1"/>
              <p:nvPr/>
            </p:nvSpPr>
            <p:spPr>
              <a:xfrm>
                <a:off x="135927" y="5544553"/>
                <a:ext cx="635986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1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𝐩</m:t>
                    </m:r>
                    <m:r>
                      <a:rPr lang="en-US" sz="2800" b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⇄</m:t>
                    </m:r>
                    <m:r>
                      <a:rPr lang="en-US" sz="2800" b="1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𝐪</m:t>
                    </m:r>
                    <m:r>
                      <a:rPr lang="en-IN" sz="2800" b="1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800" b="0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2800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1+1=</m:t>
                    </m:r>
                    <m:r>
                      <m:rPr>
                        <m:nor/>
                      </m:rPr>
                      <a:rPr lang="en-US" sz="2800" b="0" i="0" dirty="0" smtClean="0">
                        <a:solidFill>
                          <a:srgbClr val="002060"/>
                        </a:solidFill>
                        <a:latin typeface="+mj-lt"/>
                      </a:rPr>
                      <m:t>3</m:t>
                    </m:r>
                    <m:r>
                      <m:rPr>
                        <m:nor/>
                      </m:rPr>
                      <a:rPr lang="en-US" sz="2800" dirty="0">
                        <a:solidFill>
                          <a:srgbClr val="002060"/>
                        </a:solidFill>
                        <a:latin typeface="+mj-lt"/>
                      </a:rPr>
                      <m:t> </m:t>
                    </m:r>
                    <m:r>
                      <m:rPr>
                        <m:nor/>
                      </m:rPr>
                      <a:rPr lang="en-US" sz="2800" dirty="0">
                        <a:solidFill>
                          <a:srgbClr val="002060"/>
                        </a:solidFill>
                        <a:latin typeface="+mj-lt"/>
                      </a:rPr>
                      <m:t>if</m:t>
                    </m:r>
                    <m:r>
                      <m:rPr>
                        <m:nor/>
                      </m:rPr>
                      <a:rPr lang="en-US" sz="2800" dirty="0">
                        <a:solidFill>
                          <a:srgbClr val="002060"/>
                        </a:solidFill>
                        <a:latin typeface="+mj-lt"/>
                      </a:rPr>
                      <m:t> </m:t>
                    </m:r>
                    <m:r>
                      <m:rPr>
                        <m:nor/>
                      </m:rPr>
                      <a:rPr lang="en-US" sz="2800" dirty="0">
                        <a:solidFill>
                          <a:srgbClr val="002060"/>
                        </a:solidFill>
                        <a:latin typeface="+mj-lt"/>
                      </a:rPr>
                      <m:t>and</m:t>
                    </m:r>
                    <m:r>
                      <m:rPr>
                        <m:nor/>
                      </m:rPr>
                      <a:rPr lang="en-US" sz="2800" dirty="0">
                        <a:solidFill>
                          <a:srgbClr val="002060"/>
                        </a:solidFill>
                        <a:latin typeface="+mj-lt"/>
                      </a:rPr>
                      <m:t> </m:t>
                    </m:r>
                    <m:r>
                      <m:rPr>
                        <m:nor/>
                      </m:rPr>
                      <a:rPr lang="en-US" sz="2800" dirty="0">
                        <a:solidFill>
                          <a:srgbClr val="002060"/>
                        </a:solidFill>
                        <a:latin typeface="+mj-lt"/>
                      </a:rPr>
                      <m:t>only</m:t>
                    </m:r>
                    <m:r>
                      <m:rPr>
                        <m:nor/>
                      </m:rPr>
                      <a:rPr lang="en-US" sz="2800" dirty="0">
                        <a:solidFill>
                          <a:srgbClr val="002060"/>
                        </a:solidFill>
                        <a:latin typeface="+mj-lt"/>
                      </a:rPr>
                      <m:t> </m:t>
                    </m:r>
                    <m:r>
                      <m:rPr>
                        <m:nor/>
                      </m:rPr>
                      <a:rPr lang="en-US" sz="2800" dirty="0">
                        <a:solidFill>
                          <a:srgbClr val="002060"/>
                        </a:solidFill>
                        <a:latin typeface="+mj-lt"/>
                      </a:rPr>
                      <m:t>if</m:t>
                    </m:r>
                    <m:r>
                      <m:rPr>
                        <m:nor/>
                      </m:rPr>
                      <a:rPr lang="en-US" sz="2800" dirty="0">
                        <a:solidFill>
                          <a:srgbClr val="002060"/>
                        </a:solidFill>
                        <a:latin typeface="+mj-lt"/>
                      </a:rPr>
                      <m:t> </m:t>
                    </m:r>
                    <m:r>
                      <a:rPr lang="en-US" sz="2800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2+2=</m:t>
                    </m:r>
                    <m:r>
                      <a:rPr lang="en-US" sz="2800" b="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  <a:latin typeface="+mj-lt"/>
                  </a:rPr>
                  <a:t>.</a:t>
                </a: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D500604B-D0BC-C26F-A1AE-59B3054505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927" y="5544553"/>
                <a:ext cx="6359866" cy="523220"/>
              </a:xfrm>
              <a:prstGeom prst="rect">
                <a:avLst/>
              </a:prstGeom>
              <a:blipFill rotWithShape="0">
                <a:blip r:embed="rId3"/>
                <a:stretch>
                  <a:fillRect t="-12941" r="-1437" b="-3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1C2C33D-BDEF-869D-47E1-0FF8B994C909}"/>
                  </a:ext>
                </a:extLst>
              </p:cNvPr>
              <p:cNvSpPr txBox="1"/>
              <p:nvPr/>
            </p:nvSpPr>
            <p:spPr>
              <a:xfrm>
                <a:off x="8265789" y="4175209"/>
                <a:ext cx="451826" cy="4801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marR="0" lvl="0" algn="just" fontAlgn="auto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B84742"/>
                  </a:buClr>
                  <a:buSzTx/>
                  <a:tabLst/>
                  <a:defRPr kumimoji="0" sz="2800" b="0" i="0" u="none" strike="noStrike" cap="none" spc="0" normalizeH="0" baseline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Roboto Condensed (Body)"/>
                  </a:defRPr>
                </a:lvl1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F</m:t>
                      </m:r>
                    </m:oMath>
                  </m:oMathPara>
                </a14:m>
                <a:endParaRPr lang="en-IN" dirty="0">
                  <a:latin typeface="+mj-lt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91C2C33D-BDEF-869D-47E1-0FF8B994C9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5789" y="4175209"/>
                <a:ext cx="451826" cy="480131"/>
              </a:xfrm>
              <a:prstGeom prst="rect">
                <a:avLst/>
              </a:prstGeom>
              <a:blipFill rotWithShape="0">
                <a:blip r:embed="rId4"/>
                <a:stretch>
                  <a:fillRect l="-8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20AE248-2969-D6EC-748F-77405A6F7EB9}"/>
                  </a:ext>
                </a:extLst>
              </p:cNvPr>
              <p:cNvSpPr txBox="1"/>
              <p:nvPr/>
            </p:nvSpPr>
            <p:spPr>
              <a:xfrm>
                <a:off x="7475408" y="5631296"/>
                <a:ext cx="2045253" cy="4801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marR="0" lvl="0" algn="just" fontAlgn="auto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B84742"/>
                  </a:buClr>
                  <a:buSzTx/>
                  <a:tabLst/>
                  <a:defRPr kumimoji="0" sz="2800" b="0" i="0" u="none" strike="noStrike" cap="none" spc="0" normalizeH="0" baseline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Roboto Condensed (Body)"/>
                  </a:defRPr>
                </a:lvl1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IN" b="1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1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𝐅</m:t>
                      </m:r>
                      <m:r>
                        <a:rPr lang="en-US" b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⇄</m:t>
                      </m:r>
                      <m:r>
                        <a:rPr lang="en-US" b="1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𝐅</m:t>
                      </m:r>
                      <m:r>
                        <a:rPr lang="en-US" b="1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=</m:t>
                      </m:r>
                      <m:r>
                        <a:rPr lang="en-US" b="1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𝐓</m:t>
                      </m:r>
                    </m:oMath>
                  </m:oMathPara>
                </a14:m>
                <a:endParaRPr lang="en-IN" dirty="0">
                  <a:latin typeface="+mj-lt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620AE248-2969-D6EC-748F-77405A6F7E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5408" y="5631296"/>
                <a:ext cx="2045253" cy="480131"/>
              </a:xfrm>
              <a:prstGeom prst="rect">
                <a:avLst/>
              </a:prstGeom>
              <a:blipFill rotWithShape="0">
                <a:blip r:embed="rId5"/>
                <a:stretch>
                  <a:fillRect b="-12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7E5C59B-0A89-C077-9B8D-3F4DC6B400B8}"/>
                  </a:ext>
                </a:extLst>
              </p:cNvPr>
              <p:cNvSpPr txBox="1"/>
              <p:nvPr/>
            </p:nvSpPr>
            <p:spPr>
              <a:xfrm>
                <a:off x="1871900" y="783285"/>
                <a:ext cx="10213008" cy="21031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defPPr>
                  <a:defRPr lang="en-US"/>
                </a:defPPr>
                <a:lvl1pPr algn="ctr">
                  <a:defRPr sz="2800">
                    <a:solidFill>
                      <a:srgbClr val="002060"/>
                    </a:solidFill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pPr algn="l"/>
                <a:r>
                  <a:rPr lang="en-US" dirty="0">
                    <a:latin typeface="+mj-lt"/>
                  </a:rPr>
                  <a:t>Determine whether the following biconditional statements is true or false</a:t>
                </a:r>
                <a:r>
                  <a:rPr lang="en-IN" dirty="0">
                    <a:latin typeface="+mj-lt"/>
                  </a:rPr>
                  <a:t>.   1. </a:t>
                </a:r>
                <a:r>
                  <a:rPr lang="en-US" dirty="0">
                    <a:latin typeface="+mj-lt"/>
                  </a:rPr>
                  <a:t>  </a:t>
                </a:r>
                <a14:m>
                  <m:oMath xmlns:m="http://schemas.openxmlformats.org/officeDocument/2006/math">
                    <m:r>
                      <a:rPr lang="en-US" dirty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+1=2</m:t>
                    </m:r>
                  </m:oMath>
                </a14:m>
                <a:r>
                  <a:rPr lang="en-US" i="0" dirty="0">
                    <a:latin typeface="+mj-lt"/>
                  </a:rPr>
                  <a:t>  if and only if  </a:t>
                </a:r>
                <a14:m>
                  <m:oMath xmlns:m="http://schemas.openxmlformats.org/officeDocument/2006/math">
                    <m:r>
                      <a:rPr lang="en-US" dirty="0">
                        <a:latin typeface="Cambria Math" panose="02040503050406030204" pitchFamily="18" charset="0"/>
                      </a:rPr>
                      <m:t>2+2=4</m:t>
                    </m:r>
                    <m:r>
                      <a:rPr lang="en-IN" i="1" dirty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i="1" dirty="0">
                  <a:latin typeface="+mj-lt"/>
                </a:endParaRPr>
              </a:p>
              <a:p>
                <a:pPr marL="1025525" algn="l">
                  <a:lnSpc>
                    <a:spcPct val="150000"/>
                  </a:lnSpc>
                </a:pPr>
                <a:r>
                  <a:rPr lang="en-US" dirty="0">
                    <a:latin typeface="+mj-lt"/>
                  </a:rPr>
                  <a:t>2. </a:t>
                </a:r>
                <a14:m>
                  <m:oMath xmlns:m="http://schemas.openxmlformats.org/officeDocument/2006/math"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1+1=3</m:t>
                    </m:r>
                  </m:oMath>
                </a14:m>
                <a:r>
                  <a:rPr lang="en-IN" b="0" i="0" dirty="0">
                    <a:latin typeface="+mj-lt"/>
                  </a:rPr>
                  <a:t>  if and only if  </a:t>
                </a:r>
                <a14:m>
                  <m:oMath xmlns:m="http://schemas.openxmlformats.org/officeDocument/2006/math">
                    <m:r>
                      <a:rPr lang="en-US" dirty="0">
                        <a:latin typeface="Cambria Math" panose="02040503050406030204" pitchFamily="18" charset="0"/>
                      </a:rPr>
                      <m:t>2+2=4</m:t>
                    </m:r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b="0" i="0" dirty="0">
                  <a:latin typeface="+mj-lt"/>
                </a:endParaRPr>
              </a:p>
              <a:p>
                <a:pPr marL="1025525" algn="l">
                  <a:lnSpc>
                    <a:spcPct val="150000"/>
                  </a:lnSpc>
                </a:pPr>
                <a:r>
                  <a:rPr lang="en-US" dirty="0">
                    <a:latin typeface="+mj-lt"/>
                  </a:rPr>
                  <a:t>3.   </a:t>
                </a:r>
                <a14:m>
                  <m:oMath xmlns:m="http://schemas.openxmlformats.org/officeDocument/2006/math">
                    <m:r>
                      <a:rPr lang="en-US" dirty="0">
                        <a:latin typeface="Cambria Math" panose="02040503050406030204" pitchFamily="18" charset="0"/>
                      </a:rPr>
                      <m:t>1+1=3</m:t>
                    </m:r>
                  </m:oMath>
                </a14:m>
                <a:r>
                  <a:rPr lang="en-US" i="0" dirty="0">
                    <a:latin typeface="+mj-lt"/>
                  </a:rPr>
                  <a:t>  if and only if </a:t>
                </a:r>
                <a:r>
                  <a:rPr lang="en-IN" b="0" i="0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r>
                      <a:rPr lang="en-US" dirty="0">
                        <a:latin typeface="Cambria Math" panose="02040503050406030204" pitchFamily="18" charset="0"/>
                      </a:rPr>
                      <m:t>2+2=5</m:t>
                    </m:r>
                    <m:r>
                      <a:rPr lang="en-IN" i="1" dirty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IN" dirty="0">
                  <a:latin typeface="+mj-lt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B7E5C59B-0A89-C077-9B8D-3F4DC6B400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1900" y="783285"/>
                <a:ext cx="10213008" cy="2103120"/>
              </a:xfrm>
              <a:prstGeom prst="rect">
                <a:avLst/>
              </a:prstGeom>
              <a:blipFill rotWithShape="0">
                <a:blip r:embed="rId6"/>
                <a:stretch>
                  <a:fillRect l="-1194" t="-2899" b="-1072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EEBF752-A372-42F2-BFE5-2959F31397C8}"/>
                  </a:ext>
                </a:extLst>
              </p:cNvPr>
              <p:cNvSpPr txBox="1"/>
              <p:nvPr/>
            </p:nvSpPr>
            <p:spPr>
              <a:xfrm>
                <a:off x="135927" y="4113471"/>
                <a:ext cx="223236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:1+1=3</m:t>
                      </m:r>
                    </m:oMath>
                  </m:oMathPara>
                </a14:m>
                <a:endParaRPr lang="en-IN" sz="2800" dirty="0">
                  <a:latin typeface="+mj-lt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4EEBF752-A372-42F2-BFE5-2959F31397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927" y="4113471"/>
                <a:ext cx="2232366" cy="523220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2EB39CD-FC28-94FE-E243-A99207833CBF}"/>
                  </a:ext>
                </a:extLst>
              </p:cNvPr>
              <p:cNvSpPr txBox="1"/>
              <p:nvPr/>
            </p:nvSpPr>
            <p:spPr>
              <a:xfrm>
                <a:off x="8265789" y="4899271"/>
                <a:ext cx="451826" cy="4801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marR="0" lvl="0" algn="just" fontAlgn="auto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B84742"/>
                  </a:buClr>
                  <a:buSzTx/>
                  <a:tabLst/>
                  <a:defRPr kumimoji="0" sz="2800" b="0" i="0" u="none" strike="noStrike" cap="none" spc="0" normalizeH="0" baseline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Roboto Condensed (Body)"/>
                  </a:defRPr>
                </a:lvl1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dirty="0" smtClean="0">
                          <a:latin typeface="Cambria Math" panose="02040503050406030204" pitchFamily="18" charset="0"/>
                        </a:rPr>
                        <m:t>F</m:t>
                      </m:r>
                    </m:oMath>
                  </m:oMathPara>
                </a14:m>
                <a:endParaRPr lang="en-IN" dirty="0">
                  <a:latin typeface="+mj-lt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D2EB39CD-FC28-94FE-E243-A99207833C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5789" y="4899271"/>
                <a:ext cx="451826" cy="480131"/>
              </a:xfrm>
              <a:prstGeom prst="rect">
                <a:avLst/>
              </a:prstGeom>
              <a:blipFill rotWithShape="0">
                <a:blip r:embed="rId8"/>
                <a:stretch>
                  <a:fillRect l="-8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ECD9142-EE97-D20D-582B-48F67AF9D3BD}"/>
                  </a:ext>
                </a:extLst>
              </p:cNvPr>
              <p:cNvSpPr txBox="1"/>
              <p:nvPr/>
            </p:nvSpPr>
            <p:spPr>
              <a:xfrm>
                <a:off x="135927" y="4833935"/>
                <a:ext cx="223236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q</m:t>
                      </m:r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</m:t>
                      </m:r>
                      <m:r>
                        <a:rPr lang="en-US" sz="280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2+2=</m:t>
                      </m:r>
                      <m: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9ECD9142-EE97-D20D-582B-48F67AF9D3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927" y="4833935"/>
                <a:ext cx="2232366" cy="523220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07546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  <p:bldP spid="31" grpId="0"/>
      <p:bldP spid="3" grpId="0"/>
      <p:bldP spid="7" grpId="0"/>
      <p:bldP spid="9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 2.5</a:t>
            </a:r>
            <a:r>
              <a:rPr lang="en-GB" dirty="0"/>
              <a:t> ⇝ Example 2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A2F0693-7E5E-7712-8F05-5C3195B8CF4D}"/>
                  </a:ext>
                </a:extLst>
              </p:cNvPr>
              <p:cNvSpPr txBox="1"/>
              <p:nvPr/>
            </p:nvSpPr>
            <p:spPr>
              <a:xfrm>
                <a:off x="1878234" y="789554"/>
                <a:ext cx="10424160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t">
                <a:spAutoFit/>
              </a:bodyPr>
              <a:lstStyle>
                <a:defPPr>
                  <a:defRPr lang="en-US"/>
                </a:defPPr>
                <a:lvl1pPr algn="ctr">
                  <a:defRPr sz="2800">
                    <a:solidFill>
                      <a:srgbClr val="002060"/>
                    </a:solidFill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pPr algn="l"/>
                <a:r>
                  <a:rPr lang="en-US" dirty="0"/>
                  <a:t>Construct the truth table </a:t>
                </a:r>
                <a:r>
                  <a:rPr lang="en-US"/>
                  <a:t>for compound </a:t>
                </a:r>
                <a:r>
                  <a:rPr lang="en-US" dirty="0"/>
                  <a:t>proposition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p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 ˅ 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q</m:t>
                        </m:r>
                        <m:r>
                          <a:rPr lang="en-IN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⇄</m:t>
                    </m:r>
                    <m:d>
                      <m:d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p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 ˄ 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q</m:t>
                        </m:r>
                        <m:r>
                          <a:rPr lang="en-IN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IN" dirty="0"/>
                  <a:t>.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7A2F0693-7E5E-7712-8F05-5C3195B8CF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8234" y="789554"/>
                <a:ext cx="10424160" cy="523220"/>
              </a:xfrm>
              <a:prstGeom prst="rect">
                <a:avLst/>
              </a:prstGeom>
              <a:blipFill rotWithShape="0">
                <a:blip r:embed="rId2"/>
                <a:stretch>
                  <a:fillRect l="-1170" t="-12941" r="-702" b="-3294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7050F2C-FA00-1CD2-2793-C3E6D378F8D8}"/>
              </a:ext>
            </a:extLst>
          </p:cNvPr>
          <p:cNvSpPr/>
          <p:nvPr/>
        </p:nvSpPr>
        <p:spPr>
          <a:xfrm>
            <a:off x="68403" y="807992"/>
            <a:ext cx="1810115" cy="483098"/>
          </a:xfrm>
          <a:prstGeom prst="roundRect">
            <a:avLst/>
          </a:pr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Question </a:t>
            </a:r>
            <a:endParaRPr lang="en-IN" sz="2800" b="1" dirty="0">
              <a:solidFill>
                <a:schemeClr val="bg1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1D43792-E443-AC71-0590-60AA150051ED}"/>
              </a:ext>
            </a:extLst>
          </p:cNvPr>
          <p:cNvSpPr/>
          <p:nvPr/>
        </p:nvSpPr>
        <p:spPr>
          <a:xfrm>
            <a:off x="68403" y="1481125"/>
            <a:ext cx="1810115" cy="498529"/>
          </a:xfrm>
          <a:prstGeom prst="roundRect">
            <a:avLst/>
          </a:pr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Solution</a:t>
            </a:r>
            <a:endParaRPr lang="en-IN" sz="2800" b="1" dirty="0">
              <a:solidFill>
                <a:schemeClr val="bg1"/>
              </a:solidFill>
            </a:endParaRPr>
          </a:p>
        </p:txBody>
      </p:sp>
      <p:graphicFrame>
        <p:nvGraphicFramePr>
          <p:cNvPr id="49" name="Table 2">
            <a:extLst>
              <a:ext uri="{FF2B5EF4-FFF2-40B4-BE49-F238E27FC236}">
                <a16:creationId xmlns:a16="http://schemas.microsoft.com/office/drawing/2014/main" id="{EB8B6434-0379-61CB-ED3E-054BAE42B1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2789955"/>
              </p:ext>
            </p:extLst>
          </p:nvPr>
        </p:nvGraphicFramePr>
        <p:xfrm>
          <a:off x="1984275" y="1505839"/>
          <a:ext cx="9999308" cy="339974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692000">
                  <a:extLst>
                    <a:ext uri="{9D8B030D-6E8A-4147-A177-3AD203B41FA5}">
                      <a16:colId xmlns:a16="http://schemas.microsoft.com/office/drawing/2014/main" val="2543531497"/>
                    </a:ext>
                  </a:extLst>
                </a:gridCol>
                <a:gridCol w="1692000">
                  <a:extLst>
                    <a:ext uri="{9D8B030D-6E8A-4147-A177-3AD203B41FA5}">
                      <a16:colId xmlns:a16="http://schemas.microsoft.com/office/drawing/2014/main" val="230489491"/>
                    </a:ext>
                  </a:extLst>
                </a:gridCol>
                <a:gridCol w="1692000">
                  <a:extLst>
                    <a:ext uri="{9D8B030D-6E8A-4147-A177-3AD203B41FA5}">
                      <a16:colId xmlns:a16="http://schemas.microsoft.com/office/drawing/2014/main" val="844060273"/>
                    </a:ext>
                  </a:extLst>
                </a:gridCol>
                <a:gridCol w="1692000">
                  <a:extLst>
                    <a:ext uri="{9D8B030D-6E8A-4147-A177-3AD203B41FA5}">
                      <a16:colId xmlns:a16="http://schemas.microsoft.com/office/drawing/2014/main" val="860230515"/>
                    </a:ext>
                  </a:extLst>
                </a:gridCol>
                <a:gridCol w="3231308">
                  <a:extLst>
                    <a:ext uri="{9D8B030D-6E8A-4147-A177-3AD203B41FA5}">
                      <a16:colId xmlns:a16="http://schemas.microsoft.com/office/drawing/2014/main" val="3726479976"/>
                    </a:ext>
                  </a:extLst>
                </a:gridCol>
              </a:tblGrid>
              <a:tr h="679949">
                <a:tc>
                  <a:txBody>
                    <a:bodyPr/>
                    <a:lstStyle/>
                    <a:p>
                      <a:pPr algn="ctr"/>
                      <a:endParaRPr lang="en-IN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8869193"/>
                  </a:ext>
                </a:extLst>
              </a:tr>
              <a:tr h="679949">
                <a:tc>
                  <a:txBody>
                    <a:bodyPr/>
                    <a:lstStyle/>
                    <a:p>
                      <a:pPr algn="ctr"/>
                      <a:endParaRPr lang="en-IN" sz="280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61066291"/>
                  </a:ext>
                </a:extLst>
              </a:tr>
              <a:tr h="679949">
                <a:tc>
                  <a:txBody>
                    <a:bodyPr/>
                    <a:lstStyle/>
                    <a:p>
                      <a:pPr algn="ctr"/>
                      <a:endParaRPr lang="en-IN" sz="28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2607411"/>
                  </a:ext>
                </a:extLst>
              </a:tr>
              <a:tr h="679949">
                <a:tc>
                  <a:txBody>
                    <a:bodyPr/>
                    <a:lstStyle/>
                    <a:p>
                      <a:pPr algn="ctr"/>
                      <a:endParaRPr lang="en-IN" sz="280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29497343"/>
                  </a:ext>
                </a:extLst>
              </a:tr>
              <a:tr h="679949">
                <a:tc>
                  <a:txBody>
                    <a:bodyPr/>
                    <a:lstStyle/>
                    <a:p>
                      <a:pPr algn="ctr"/>
                      <a:endParaRPr lang="en-IN" sz="28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0946856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59F4DCD2-4F2D-A3A2-D161-9A6F17655494}"/>
                  </a:ext>
                </a:extLst>
              </p:cNvPr>
              <p:cNvSpPr txBox="1"/>
              <p:nvPr/>
            </p:nvSpPr>
            <p:spPr>
              <a:xfrm>
                <a:off x="2649281" y="1545331"/>
                <a:ext cx="47752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𝐩</m:t>
                      </m:r>
                    </m:oMath>
                  </m:oMathPara>
                </a14:m>
                <a:endParaRPr lang="en-IN" sz="28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59F4DCD2-4F2D-A3A2-D161-9A6F176554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9281" y="1545331"/>
                <a:ext cx="477520" cy="52322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5FBD9D5-6959-48DE-4B68-F9E0D8AD9025}"/>
                  </a:ext>
                </a:extLst>
              </p:cNvPr>
              <p:cNvSpPr txBox="1"/>
              <p:nvPr/>
            </p:nvSpPr>
            <p:spPr>
              <a:xfrm>
                <a:off x="2650344" y="2303315"/>
                <a:ext cx="33528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E5FBD9D5-6959-48DE-4B68-F9E0D8AD90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0344" y="2303315"/>
                <a:ext cx="335280" cy="52322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E57AC44-6255-9FFA-23F9-CCA405A095CD}"/>
                  </a:ext>
                </a:extLst>
              </p:cNvPr>
              <p:cNvSpPr txBox="1"/>
              <p:nvPr/>
            </p:nvSpPr>
            <p:spPr>
              <a:xfrm>
                <a:off x="2658592" y="3643162"/>
                <a:ext cx="33528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DE57AC44-6255-9FFA-23F9-CCA405A095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8592" y="3643162"/>
                <a:ext cx="335280" cy="52322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78FB50A2-4570-3A8A-40BF-6251BDE4E92E}"/>
                  </a:ext>
                </a:extLst>
              </p:cNvPr>
              <p:cNvSpPr txBox="1"/>
              <p:nvPr/>
            </p:nvSpPr>
            <p:spPr>
              <a:xfrm>
                <a:off x="2647304" y="2961262"/>
                <a:ext cx="33528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78FB50A2-4570-3A8A-40BF-6251BDE4E9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7304" y="2961262"/>
                <a:ext cx="335280" cy="52322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3499E071-501B-9A85-F22A-7685A2616CFF}"/>
                  </a:ext>
                </a:extLst>
              </p:cNvPr>
              <p:cNvSpPr txBox="1"/>
              <p:nvPr/>
            </p:nvSpPr>
            <p:spPr>
              <a:xfrm>
                <a:off x="2647304" y="4290470"/>
                <a:ext cx="33528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3499E071-501B-9A85-F22A-7685A2616C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7304" y="4290470"/>
                <a:ext cx="335280" cy="523220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998DC0EC-C431-5F11-FA5D-E8EF5EE3EAF3}"/>
                  </a:ext>
                </a:extLst>
              </p:cNvPr>
              <p:cNvSpPr txBox="1"/>
              <p:nvPr/>
            </p:nvSpPr>
            <p:spPr>
              <a:xfrm>
                <a:off x="4339824" y="1570213"/>
                <a:ext cx="47752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𝐪</m:t>
                      </m:r>
                    </m:oMath>
                  </m:oMathPara>
                </a14:m>
                <a:endParaRPr lang="en-IN" sz="28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998DC0EC-C431-5F11-FA5D-E8EF5EE3EA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9824" y="1570213"/>
                <a:ext cx="477520" cy="523220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E978973A-F7A3-2B68-D030-91A9A949E651}"/>
                  </a:ext>
                </a:extLst>
              </p:cNvPr>
              <p:cNvSpPr txBox="1"/>
              <p:nvPr/>
            </p:nvSpPr>
            <p:spPr>
              <a:xfrm>
                <a:off x="4338138" y="2303587"/>
                <a:ext cx="33528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E978973A-F7A3-2B68-D030-91A9A949E6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8138" y="2303587"/>
                <a:ext cx="335280" cy="523220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1DB75113-BFC9-18C4-D62C-115C30CBAAEA}"/>
                  </a:ext>
                </a:extLst>
              </p:cNvPr>
              <p:cNvSpPr txBox="1"/>
              <p:nvPr/>
            </p:nvSpPr>
            <p:spPr>
              <a:xfrm>
                <a:off x="4338749" y="2961262"/>
                <a:ext cx="33528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1DB75113-BFC9-18C4-D62C-115C30CBAA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8749" y="2961262"/>
                <a:ext cx="335280" cy="523220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A53BFF00-353B-7164-A9FF-1FAA3C770878}"/>
                  </a:ext>
                </a:extLst>
              </p:cNvPr>
              <p:cNvSpPr txBox="1"/>
              <p:nvPr/>
            </p:nvSpPr>
            <p:spPr>
              <a:xfrm>
                <a:off x="4338749" y="3638307"/>
                <a:ext cx="33528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A53BFF00-353B-7164-A9FF-1FAA3C7708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8749" y="3638307"/>
                <a:ext cx="335280" cy="523220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84B6F934-18DF-40A8-00DA-EC250B656DD0}"/>
                  </a:ext>
                </a:extLst>
              </p:cNvPr>
              <p:cNvSpPr txBox="1"/>
              <p:nvPr/>
            </p:nvSpPr>
            <p:spPr>
              <a:xfrm>
                <a:off x="4372618" y="4315352"/>
                <a:ext cx="33528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84B6F934-18DF-40A8-00DA-EC250B656D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2618" y="4315352"/>
                <a:ext cx="335280" cy="523220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F658F235-10B5-B33D-377B-114CAED7081E}"/>
                  </a:ext>
                </a:extLst>
              </p:cNvPr>
              <p:cNvSpPr txBox="1"/>
              <p:nvPr/>
            </p:nvSpPr>
            <p:spPr>
              <a:xfrm>
                <a:off x="7351057" y="1556817"/>
                <a:ext cx="125076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𝐩</m:t>
                      </m:r>
                      <m:r>
                        <a:rPr lang="en-US" sz="28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∧</m:t>
                      </m:r>
                      <m:r>
                        <a:rPr lang="en-US" sz="2800" b="1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𝐪</m:t>
                      </m:r>
                    </m:oMath>
                  </m:oMathPara>
                </a14:m>
                <a:endParaRPr lang="en-IN" sz="28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F658F235-10B5-B33D-377B-114CAED708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1057" y="1556817"/>
                <a:ext cx="1250766" cy="523220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E4858A68-C618-5F21-F1C6-F5A72E3EBAA0}"/>
                  </a:ext>
                </a:extLst>
              </p:cNvPr>
              <p:cNvSpPr txBox="1"/>
              <p:nvPr/>
            </p:nvSpPr>
            <p:spPr>
              <a:xfrm>
                <a:off x="7696036" y="2303315"/>
                <a:ext cx="33528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E4858A68-C618-5F21-F1C6-F5A72E3EBA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6036" y="2303315"/>
                <a:ext cx="335280" cy="523220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C1634865-82D3-87E7-7EBC-B56B18A58865}"/>
                  </a:ext>
                </a:extLst>
              </p:cNvPr>
              <p:cNvSpPr txBox="1"/>
              <p:nvPr/>
            </p:nvSpPr>
            <p:spPr>
              <a:xfrm>
                <a:off x="7696036" y="2964606"/>
                <a:ext cx="33528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C1634865-82D3-87E7-7EBC-B56B18A588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6036" y="2964606"/>
                <a:ext cx="335280" cy="523220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9C9E425F-7E3A-C6B2-AD45-FCF0BBB87F20}"/>
                  </a:ext>
                </a:extLst>
              </p:cNvPr>
              <p:cNvSpPr txBox="1"/>
              <p:nvPr/>
            </p:nvSpPr>
            <p:spPr>
              <a:xfrm>
                <a:off x="7701558" y="3634219"/>
                <a:ext cx="33528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9C9E425F-7E3A-C6B2-AD45-FCF0BBB87F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1558" y="3634219"/>
                <a:ext cx="335280" cy="523220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AAD18CEA-6628-E60F-47A0-79CA37723EE7}"/>
                  </a:ext>
                </a:extLst>
              </p:cNvPr>
              <p:cNvSpPr txBox="1"/>
              <p:nvPr/>
            </p:nvSpPr>
            <p:spPr>
              <a:xfrm>
                <a:off x="7703228" y="4315352"/>
                <a:ext cx="33528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AAD18CEA-6628-E60F-47A0-79CA37723E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3228" y="4315352"/>
                <a:ext cx="335280" cy="523220"/>
              </a:xfrm>
              <a:prstGeom prst="rect">
                <a:avLst/>
              </a:prstGeom>
              <a:blipFill rotWithShape="0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9C6FBF28-E1AB-3B6F-94F8-F604C2E099B1}"/>
                  </a:ext>
                </a:extLst>
              </p:cNvPr>
              <p:cNvSpPr txBox="1"/>
              <p:nvPr/>
            </p:nvSpPr>
            <p:spPr>
              <a:xfrm>
                <a:off x="10191758" y="2275854"/>
                <a:ext cx="33528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9C6FBF28-E1AB-3B6F-94F8-F604C2E099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1758" y="2275854"/>
                <a:ext cx="335280" cy="523220"/>
              </a:xfrm>
              <a:prstGeom prst="rect">
                <a:avLst/>
              </a:prstGeom>
              <a:blipFill rotWithShape="0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9E5F077C-D31B-B302-5A37-340ED450E03E}"/>
                  </a:ext>
                </a:extLst>
              </p:cNvPr>
              <p:cNvSpPr txBox="1"/>
              <p:nvPr/>
            </p:nvSpPr>
            <p:spPr>
              <a:xfrm>
                <a:off x="10191758" y="2944948"/>
                <a:ext cx="33528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9E5F077C-D31B-B302-5A37-340ED450E0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1758" y="2944948"/>
                <a:ext cx="335280" cy="523220"/>
              </a:xfrm>
              <a:prstGeom prst="rect">
                <a:avLst/>
              </a:prstGeom>
              <a:blipFill rotWithShape="0"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2FE247F5-04CB-376C-146C-03DBED495C49}"/>
                  </a:ext>
                </a:extLst>
              </p:cNvPr>
              <p:cNvSpPr txBox="1"/>
              <p:nvPr/>
            </p:nvSpPr>
            <p:spPr>
              <a:xfrm>
                <a:off x="10191758" y="3621993"/>
                <a:ext cx="33528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2FE247F5-04CB-376C-146C-03DBED495C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1758" y="3621993"/>
                <a:ext cx="335280" cy="523220"/>
              </a:xfrm>
              <a:prstGeom prst="rect">
                <a:avLst/>
              </a:prstGeom>
              <a:blipFill rotWithShape="0"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079D4B2E-9EA8-935C-EA87-D24E93259254}"/>
                  </a:ext>
                </a:extLst>
              </p:cNvPr>
              <p:cNvSpPr txBox="1"/>
              <p:nvPr/>
            </p:nvSpPr>
            <p:spPr>
              <a:xfrm>
                <a:off x="10191758" y="4299038"/>
                <a:ext cx="33528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079D4B2E-9EA8-935C-EA87-D24E932592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1758" y="4299038"/>
                <a:ext cx="335280" cy="523220"/>
              </a:xfrm>
              <a:prstGeom prst="rect">
                <a:avLst/>
              </a:prstGeom>
              <a:blipFill rotWithShape="0"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561FCA82-63DE-4199-A03D-CF92D1325578}"/>
                  </a:ext>
                </a:extLst>
              </p:cNvPr>
              <p:cNvSpPr txBox="1"/>
              <p:nvPr/>
            </p:nvSpPr>
            <p:spPr>
              <a:xfrm>
                <a:off x="8778877" y="1570213"/>
                <a:ext cx="322756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IN" sz="28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1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𝐩</m:t>
                      </m:r>
                      <m:r>
                        <a:rPr lang="en-US" sz="2800" b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˅ </m:t>
                      </m:r>
                      <m:r>
                        <a:rPr lang="en-US" sz="2800" b="1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𝐪</m:t>
                      </m:r>
                      <m:r>
                        <a:rPr lang="en-IN" sz="28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)⇄(</m:t>
                      </m:r>
                      <m:r>
                        <a:rPr lang="en-IN" sz="2800" b="1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1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𝐩</m:t>
                      </m:r>
                      <m:r>
                        <a:rPr lang="en-US" sz="2800" b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˄ </m:t>
                      </m:r>
                      <m:r>
                        <a:rPr lang="en-US" sz="2800" b="1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𝐪</m:t>
                      </m:r>
                      <m:r>
                        <a:rPr lang="en-IN" sz="28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N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561FCA82-63DE-4199-A03D-CF92D13255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8877" y="1570213"/>
                <a:ext cx="3227566" cy="523220"/>
              </a:xfrm>
              <a:prstGeom prst="rect">
                <a:avLst/>
              </a:prstGeom>
              <a:blipFill rotWithShape="0"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Rectangle: Rounded Corners 55">
            <a:extLst>
              <a:ext uri="{FF2B5EF4-FFF2-40B4-BE49-F238E27FC236}">
                <a16:creationId xmlns:a16="http://schemas.microsoft.com/office/drawing/2014/main" id="{10205710-995B-04E0-AA7E-3BC5616CEA74}"/>
              </a:ext>
            </a:extLst>
          </p:cNvPr>
          <p:cNvSpPr/>
          <p:nvPr/>
        </p:nvSpPr>
        <p:spPr>
          <a:xfrm>
            <a:off x="5827258" y="2268976"/>
            <a:ext cx="684000" cy="256032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F9B8DD08-CCB6-E838-1736-01E09C5DD9E5}"/>
                  </a:ext>
                </a:extLst>
              </p:cNvPr>
              <p:cNvSpPr txBox="1"/>
              <p:nvPr/>
            </p:nvSpPr>
            <p:spPr>
              <a:xfrm>
                <a:off x="5666105" y="1553199"/>
                <a:ext cx="115254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𝐩</m:t>
                      </m:r>
                      <m:r>
                        <a:rPr lang="en-US" sz="2800" b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˅ </m:t>
                      </m:r>
                      <m:r>
                        <a:rPr lang="en-US" sz="28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𝐪</m:t>
                      </m:r>
                    </m:oMath>
                  </m:oMathPara>
                </a14:m>
                <a:endParaRPr lang="en-IN" sz="28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F9B8DD08-CCB6-E838-1736-01E09C5DD9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6105" y="1553199"/>
                <a:ext cx="1152545" cy="523220"/>
              </a:xfrm>
              <a:prstGeom prst="rect">
                <a:avLst/>
              </a:prstGeom>
              <a:blipFill rotWithShape="0"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147C0268-7DA6-61BC-4E1D-AF582B4192E5}"/>
                  </a:ext>
                </a:extLst>
              </p:cNvPr>
              <p:cNvSpPr txBox="1"/>
              <p:nvPr/>
            </p:nvSpPr>
            <p:spPr>
              <a:xfrm>
                <a:off x="6054012" y="2303315"/>
                <a:ext cx="33528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147C0268-7DA6-61BC-4E1D-AF582B4192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4012" y="2303315"/>
                <a:ext cx="335280" cy="523220"/>
              </a:xfrm>
              <a:prstGeom prst="rect">
                <a:avLst/>
              </a:prstGeom>
              <a:blipFill rotWithShape="0"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ACC9C5EF-39A4-9FB7-5B34-B92D2AF8D0E9}"/>
                  </a:ext>
                </a:extLst>
              </p:cNvPr>
              <p:cNvSpPr txBox="1"/>
              <p:nvPr/>
            </p:nvSpPr>
            <p:spPr>
              <a:xfrm>
                <a:off x="6048090" y="3647695"/>
                <a:ext cx="33528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ACC9C5EF-39A4-9FB7-5B34-B92D2AF8D0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8090" y="3647695"/>
                <a:ext cx="335280" cy="523220"/>
              </a:xfrm>
              <a:prstGeom prst="rect">
                <a:avLst/>
              </a:prstGeom>
              <a:blipFill rotWithShape="0"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E675FB8E-6AA1-572D-67BD-BE1B5E1F21CF}"/>
                  </a:ext>
                </a:extLst>
              </p:cNvPr>
              <p:cNvSpPr txBox="1"/>
              <p:nvPr/>
            </p:nvSpPr>
            <p:spPr>
              <a:xfrm>
                <a:off x="6054012" y="2970972"/>
                <a:ext cx="33528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E675FB8E-6AA1-572D-67BD-BE1B5E1F21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4012" y="2970972"/>
                <a:ext cx="335280" cy="523220"/>
              </a:xfrm>
              <a:prstGeom prst="rect">
                <a:avLst/>
              </a:prstGeom>
              <a:blipFill rotWithShape="0"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CFD8064D-6A9B-E2C3-1D3D-9EC0D1DD35D3}"/>
                  </a:ext>
                </a:extLst>
              </p:cNvPr>
              <p:cNvSpPr txBox="1"/>
              <p:nvPr/>
            </p:nvSpPr>
            <p:spPr>
              <a:xfrm>
                <a:off x="6054012" y="4315352"/>
                <a:ext cx="33528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CFD8064D-6A9B-E2C3-1D3D-9EC0D1DD35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4012" y="4315352"/>
                <a:ext cx="335280" cy="523220"/>
              </a:xfrm>
              <a:prstGeom prst="rect">
                <a:avLst/>
              </a:prstGeom>
              <a:blipFill rotWithShape="0"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Rectangle: Rounded Corners 61">
            <a:extLst>
              <a:ext uri="{FF2B5EF4-FFF2-40B4-BE49-F238E27FC236}">
                <a16:creationId xmlns:a16="http://schemas.microsoft.com/office/drawing/2014/main" id="{26AAA6C3-61E2-A03F-D871-BE82416BE3B2}"/>
              </a:ext>
            </a:extLst>
          </p:cNvPr>
          <p:cNvSpPr/>
          <p:nvPr/>
        </p:nvSpPr>
        <p:spPr>
          <a:xfrm>
            <a:off x="7478301" y="2266244"/>
            <a:ext cx="684000" cy="256032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19436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5" grpId="0" animBg="1"/>
      <p:bldP spid="6" grpId="0" animBg="1"/>
      <p:bldP spid="50" grpId="0"/>
      <p:bldP spid="51" grpId="0"/>
      <p:bldP spid="52" grpId="0"/>
      <p:bldP spid="53" grpId="0"/>
      <p:bldP spid="54" grpId="0"/>
      <p:bldP spid="55" grpId="0"/>
      <p:bldP spid="56" grpId="0"/>
      <p:bldP spid="57" grpId="0"/>
      <p:bldP spid="58" grpId="0"/>
      <p:bldP spid="59" grpId="0"/>
      <p:bldP spid="60" grpId="0"/>
      <p:bldP spid="61" grpId="0"/>
      <p:bldP spid="62" grpId="0"/>
      <p:bldP spid="63" grpId="0"/>
      <p:bldP spid="64" grpId="0"/>
      <p:bldP spid="65" grpId="0"/>
      <p:bldP spid="66" grpId="0"/>
      <p:bldP spid="67" grpId="0"/>
      <p:bldP spid="68" grpId="0"/>
      <p:bldP spid="69" grpId="0"/>
      <p:bldP spid="70" grpId="0" animBg="1"/>
      <p:bldP spid="70" grpId="1" animBg="1"/>
      <p:bldP spid="71" grpId="0"/>
      <p:bldP spid="72" grpId="0"/>
      <p:bldP spid="73" grpId="0"/>
      <p:bldP spid="74" grpId="0"/>
      <p:bldP spid="75" grpId="0"/>
      <p:bldP spid="76" grpId="0" animBg="1"/>
      <p:bldP spid="76" grpId="1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 2.5</a:t>
            </a:r>
            <a:r>
              <a:rPr lang="en-GB" dirty="0"/>
              <a:t> ⇝ Example 3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A2F0693-7E5E-7712-8F05-5C3195B8CF4D}"/>
                  </a:ext>
                </a:extLst>
              </p:cNvPr>
              <p:cNvSpPr txBox="1"/>
              <p:nvPr/>
            </p:nvSpPr>
            <p:spPr>
              <a:xfrm>
                <a:off x="1878234" y="789554"/>
                <a:ext cx="8081312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t">
                <a:spAutoFit/>
              </a:bodyPr>
              <a:lstStyle>
                <a:defPPr>
                  <a:defRPr lang="en-US"/>
                </a:defPPr>
                <a:lvl1pPr algn="ctr">
                  <a:defRPr sz="2800">
                    <a:solidFill>
                      <a:srgbClr val="002060"/>
                    </a:solidFill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pPr lvl="0" algn="l"/>
                <a:r>
                  <a:rPr lang="en-US" dirty="0"/>
                  <a:t>Construct the truth table for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¬</m:t>
                        </m:r>
                        <m:r>
                          <a:rPr lang="en-IN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p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⇄</m:t>
                        </m:r>
                        <m: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¬</m:t>
                        </m:r>
                        <m:r>
                          <a:rPr lang="en-IN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q</m:t>
                        </m:r>
                        <m:r>
                          <a:rPr lang="en-IN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⇄</m:t>
                    </m:r>
                    <m:d>
                      <m:d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IN">
                            <a:latin typeface="Cambria Math" panose="02040503050406030204" pitchFamily="18" charset="0"/>
                          </a:rPr>
                          <m:t>q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⇄</m:t>
                        </m:r>
                        <m:r>
                          <m:rPr>
                            <m:sty m:val="p"/>
                          </m:rPr>
                          <a:rPr lang="en-IN">
                            <a:latin typeface="Cambria Math" panose="02040503050406030204" pitchFamily="18" charset="0"/>
                          </a:rPr>
                          <m:t>r</m:t>
                        </m:r>
                        <m:r>
                          <a:rPr lang="en-IN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IN" dirty="0"/>
                  <a:t>.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7A2F0693-7E5E-7712-8F05-5C3195B8CF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8234" y="789554"/>
                <a:ext cx="8081312" cy="523220"/>
              </a:xfrm>
              <a:prstGeom prst="rect">
                <a:avLst/>
              </a:prstGeom>
              <a:blipFill rotWithShape="0">
                <a:blip r:embed="rId2"/>
                <a:stretch>
                  <a:fillRect l="-1508" t="-12941" r="-1207" b="-3294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7050F2C-FA00-1CD2-2793-C3E6D378F8D8}"/>
              </a:ext>
            </a:extLst>
          </p:cNvPr>
          <p:cNvSpPr/>
          <p:nvPr/>
        </p:nvSpPr>
        <p:spPr>
          <a:xfrm>
            <a:off x="68403" y="807992"/>
            <a:ext cx="1810115" cy="483098"/>
          </a:xfrm>
          <a:prstGeom prst="roundRect">
            <a:avLst/>
          </a:pr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Question </a:t>
            </a:r>
            <a:endParaRPr lang="en-IN" sz="2800" b="1" dirty="0">
              <a:solidFill>
                <a:schemeClr val="bg1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1D43792-E443-AC71-0590-60AA150051ED}"/>
              </a:ext>
            </a:extLst>
          </p:cNvPr>
          <p:cNvSpPr/>
          <p:nvPr/>
        </p:nvSpPr>
        <p:spPr>
          <a:xfrm>
            <a:off x="68403" y="1481125"/>
            <a:ext cx="1810115" cy="498529"/>
          </a:xfrm>
          <a:prstGeom prst="roundRect">
            <a:avLst/>
          </a:pr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Solution</a:t>
            </a:r>
            <a:endParaRPr lang="en-IN" sz="2800" b="1" dirty="0">
              <a:solidFill>
                <a:schemeClr val="bg1"/>
              </a:solidFill>
            </a:endParaRPr>
          </a:p>
        </p:txBody>
      </p:sp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344F2DD6-88A5-75ED-BB93-246FD442C6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7707478"/>
              </p:ext>
            </p:extLst>
          </p:nvPr>
        </p:nvGraphicFramePr>
        <p:xfrm>
          <a:off x="1988450" y="1493482"/>
          <a:ext cx="9499997" cy="486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1866">
                  <a:extLst>
                    <a:ext uri="{9D8B030D-6E8A-4147-A177-3AD203B41FA5}">
                      <a16:colId xmlns:a16="http://schemas.microsoft.com/office/drawing/2014/main" val="290085631"/>
                    </a:ext>
                  </a:extLst>
                </a:gridCol>
                <a:gridCol w="725860">
                  <a:extLst>
                    <a:ext uri="{9D8B030D-6E8A-4147-A177-3AD203B41FA5}">
                      <a16:colId xmlns:a16="http://schemas.microsoft.com/office/drawing/2014/main" val="1194861981"/>
                    </a:ext>
                  </a:extLst>
                </a:gridCol>
                <a:gridCol w="768863">
                  <a:extLst>
                    <a:ext uri="{9D8B030D-6E8A-4147-A177-3AD203B41FA5}">
                      <a16:colId xmlns:a16="http://schemas.microsoft.com/office/drawing/2014/main" val="157806434"/>
                    </a:ext>
                  </a:extLst>
                </a:gridCol>
                <a:gridCol w="768863">
                  <a:extLst>
                    <a:ext uri="{9D8B030D-6E8A-4147-A177-3AD203B41FA5}">
                      <a16:colId xmlns:a16="http://schemas.microsoft.com/office/drawing/2014/main" val="3533023268"/>
                    </a:ext>
                  </a:extLst>
                </a:gridCol>
                <a:gridCol w="768863">
                  <a:extLst>
                    <a:ext uri="{9D8B030D-6E8A-4147-A177-3AD203B41FA5}">
                      <a16:colId xmlns:a16="http://schemas.microsoft.com/office/drawing/2014/main" val="745800522"/>
                    </a:ext>
                  </a:extLst>
                </a:gridCol>
                <a:gridCol w="2094335">
                  <a:extLst>
                    <a:ext uri="{9D8B030D-6E8A-4147-A177-3AD203B41FA5}">
                      <a16:colId xmlns:a16="http://schemas.microsoft.com/office/drawing/2014/main" val="2046348523"/>
                    </a:ext>
                  </a:extLst>
                </a:gridCol>
                <a:gridCol w="1809549">
                  <a:extLst>
                    <a:ext uri="{9D8B030D-6E8A-4147-A177-3AD203B41FA5}">
                      <a16:colId xmlns:a16="http://schemas.microsoft.com/office/drawing/2014/main" val="1406900109"/>
                    </a:ext>
                  </a:extLst>
                </a:gridCol>
                <a:gridCol w="1751798">
                  <a:extLst>
                    <a:ext uri="{9D8B030D-6E8A-4147-A177-3AD203B41FA5}">
                      <a16:colId xmlns:a16="http://schemas.microsoft.com/office/drawing/2014/main" val="138929721"/>
                    </a:ext>
                  </a:extLst>
                </a:gridCol>
              </a:tblGrid>
              <a:tr h="540000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7648584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2776142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14879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717653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2477664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94460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1303417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0498344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401344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B597E7F0-D550-8693-87AC-9B277DAAF17C}"/>
                  </a:ext>
                </a:extLst>
              </p:cNvPr>
              <p:cNvSpPr txBox="1"/>
              <p:nvPr/>
            </p:nvSpPr>
            <p:spPr>
              <a:xfrm>
                <a:off x="2194613" y="1462347"/>
                <a:ext cx="47752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𝐩</m:t>
                      </m:r>
                    </m:oMath>
                  </m:oMathPara>
                </a14:m>
                <a:endParaRPr lang="en-IN" sz="28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B597E7F0-D550-8693-87AC-9B277DAAF1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4613" y="1462347"/>
                <a:ext cx="477520" cy="52322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D98B58BD-96A2-A3C8-1B5D-4A5E8A0D4A40}"/>
                  </a:ext>
                </a:extLst>
              </p:cNvPr>
              <p:cNvSpPr txBox="1"/>
              <p:nvPr/>
            </p:nvSpPr>
            <p:spPr>
              <a:xfrm>
                <a:off x="2934988" y="1457659"/>
                <a:ext cx="47752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𝐪</m:t>
                      </m:r>
                    </m:oMath>
                  </m:oMathPara>
                </a14:m>
                <a:endParaRPr lang="en-IN" sz="28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D98B58BD-96A2-A3C8-1B5D-4A5E8A0D4A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4988" y="1457659"/>
                <a:ext cx="477520" cy="52322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1F18E07-ADBC-770B-9401-CB5279ABF4F5}"/>
                  </a:ext>
                </a:extLst>
              </p:cNvPr>
              <p:cNvSpPr txBox="1"/>
              <p:nvPr/>
            </p:nvSpPr>
            <p:spPr>
              <a:xfrm>
                <a:off x="4324060" y="1457659"/>
                <a:ext cx="59072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¬</m:t>
                      </m:r>
                      <m:r>
                        <a:rPr lang="en-US" sz="2800" b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𝐩</m:t>
                      </m:r>
                    </m:oMath>
                  </m:oMathPara>
                </a14:m>
                <a:endParaRPr lang="en-IN" sz="28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81F18E07-ADBC-770B-9401-CB5279ABF4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4060" y="1457659"/>
                <a:ext cx="590727" cy="52322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B48E29D-82CE-301B-23F5-A8F6DFF48049}"/>
                  </a:ext>
                </a:extLst>
              </p:cNvPr>
              <p:cNvSpPr txBox="1"/>
              <p:nvPr/>
            </p:nvSpPr>
            <p:spPr>
              <a:xfrm>
                <a:off x="5115394" y="1457659"/>
                <a:ext cx="59072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¬</m:t>
                      </m:r>
                      <m:r>
                        <a:rPr lang="en-IN" sz="2800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𝐪</m:t>
                      </m:r>
                    </m:oMath>
                  </m:oMathPara>
                </a14:m>
                <a:endParaRPr lang="en-IN" sz="28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BB48E29D-82CE-301B-23F5-A8F6DFF480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5394" y="1457659"/>
                <a:ext cx="590727" cy="52322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8C80E130-CF10-77AF-C01A-394549CFDA7A}"/>
                  </a:ext>
                </a:extLst>
              </p:cNvPr>
              <p:cNvSpPr txBox="1"/>
              <p:nvPr/>
            </p:nvSpPr>
            <p:spPr>
              <a:xfrm>
                <a:off x="5763154" y="1513409"/>
                <a:ext cx="224402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sz="2800" b="1">
                    <a:solidFill>
                      <a:schemeClr val="bg1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400" b="1" i="0" smtClean="0">
                          <a:latin typeface="Cambria Math" panose="02040503050406030204" pitchFamily="18" charset="0"/>
                        </a:rPr>
                        <m:t>𝐏</m:t>
                      </m:r>
                      <m:r>
                        <a:rPr lang="en-IN" sz="2400" b="1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IN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400">
                              <a:latin typeface="Cambria Math" panose="02040503050406030204" pitchFamily="18" charset="0"/>
                            </a:rPr>
                            <m:t>¬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p</m:t>
                          </m:r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⇄¬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q</m:t>
                          </m:r>
                        </m:e>
                      </m:d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8C80E130-CF10-77AF-C01A-394549CFDA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3154" y="1513409"/>
                <a:ext cx="2244025" cy="461665"/>
              </a:xfrm>
              <a:prstGeom prst="rect">
                <a:avLst/>
              </a:prstGeom>
              <a:blipFill rotWithShape="0">
                <a:blip r:embed="rId7"/>
                <a:stretch>
                  <a:fillRect l="-542" b="-1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DBB5A05F-53AB-8168-A400-587032AC0391}"/>
                  </a:ext>
                </a:extLst>
              </p:cNvPr>
              <p:cNvSpPr txBox="1"/>
              <p:nvPr/>
            </p:nvSpPr>
            <p:spPr>
              <a:xfrm>
                <a:off x="3675363" y="1483188"/>
                <a:ext cx="47752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𝐫</m:t>
                      </m:r>
                    </m:oMath>
                  </m:oMathPara>
                </a14:m>
                <a:endParaRPr lang="en-IN" sz="28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DBB5A05F-53AB-8168-A400-587032AC03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5363" y="1483188"/>
                <a:ext cx="477520" cy="523220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4D7EF72-DDFD-655F-D44D-F3DEED46F909}"/>
                  </a:ext>
                </a:extLst>
              </p:cNvPr>
              <p:cNvSpPr txBox="1"/>
              <p:nvPr/>
            </p:nvSpPr>
            <p:spPr>
              <a:xfrm>
                <a:off x="7940673" y="1514648"/>
                <a:ext cx="181803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sz="2800" b="1">
                    <a:solidFill>
                      <a:schemeClr val="bg1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400" b="1" i="0" smtClean="0">
                          <a:latin typeface="Cambria Math" panose="02040503050406030204" pitchFamily="18" charset="0"/>
                        </a:rPr>
                        <m:t>𝐐</m:t>
                      </m:r>
                      <m:r>
                        <a:rPr lang="en-IN" sz="2400" b="1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IN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400" b="1" i="0" smtClean="0">
                              <a:latin typeface="Cambria Math" panose="02040503050406030204" pitchFamily="18" charset="0"/>
                            </a:rPr>
                            <m:t>𝐪</m:t>
                          </m:r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⇄</m:t>
                          </m:r>
                          <m:r>
                            <a:rPr lang="en-IN" sz="2400" b="1" i="0" smtClean="0">
                              <a:latin typeface="Cambria Math" panose="02040503050406030204" pitchFamily="18" charset="0"/>
                            </a:rPr>
                            <m:t>𝐫</m:t>
                          </m:r>
                        </m:e>
                      </m:d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24D7EF72-DDFD-655F-D44D-F3DEED46F9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0673" y="1514648"/>
                <a:ext cx="1818035" cy="461665"/>
              </a:xfrm>
              <a:prstGeom prst="rect">
                <a:avLst/>
              </a:prstGeom>
              <a:blipFill rotWithShape="0">
                <a:blip r:embed="rId9"/>
                <a:stretch>
                  <a:fillRect l="-2349" b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DCDE94B0-FE3C-0B52-4187-9D9745EB284A}"/>
                  </a:ext>
                </a:extLst>
              </p:cNvPr>
              <p:cNvSpPr txBox="1"/>
              <p:nvPr/>
            </p:nvSpPr>
            <p:spPr>
              <a:xfrm>
                <a:off x="9821699" y="1482279"/>
                <a:ext cx="163138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sz="2800" b="1">
                    <a:solidFill>
                      <a:schemeClr val="bg1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IN">
                          <a:latin typeface="Cambria Math" panose="02040503050406030204" pitchFamily="18" charset="0"/>
                        </a:rPr>
                        <m:t>𝐏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⇄</m:t>
                      </m:r>
                      <m:r>
                        <a:rPr lang="en-IN">
                          <a:latin typeface="Cambria Math" panose="02040503050406030204" pitchFamily="18" charset="0"/>
                        </a:rPr>
                        <m:t>𝐐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DCDE94B0-FE3C-0B52-4187-9D9745EB28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21699" y="1482279"/>
                <a:ext cx="1631385" cy="523220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3" name="Content Placeholder 105">
                <a:extLst>
                  <a:ext uri="{FF2B5EF4-FFF2-40B4-BE49-F238E27FC236}">
                    <a16:creationId xmlns:a16="http://schemas.microsoft.com/office/drawing/2014/main" id="{C2C37337-1E23-B79E-682E-64A96F884F32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703278032"/>
                  </p:ext>
                </p:extLst>
              </p:nvPr>
            </p:nvGraphicFramePr>
            <p:xfrm>
              <a:off x="2204887" y="2043249"/>
              <a:ext cx="432000" cy="4320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32000">
                      <a:extLst>
                        <a:ext uri="{9D8B030D-6E8A-4147-A177-3AD203B41FA5}">
                          <a16:colId xmlns:a16="http://schemas.microsoft.com/office/drawing/2014/main" val="3174534368"/>
                        </a:ext>
                      </a:extLst>
                    </a:gridCol>
                  </a:tblGrid>
                  <a:tr h="54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IN" sz="2800" b="0" i="0" dirty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T</m:t>
                                </m:r>
                              </m:oMath>
                            </m:oMathPara>
                          </a14:m>
                          <a:endParaRPr lang="en-IN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67684502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kumimoji="0" lang="en-IN" sz="2800" b="0" i="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srgbClr val="00206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T</m:t>
                                </m:r>
                              </m:oMath>
                            </m:oMathPara>
                          </a14:m>
                          <a:endParaRPr lang="en-IN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38633043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kumimoji="0" lang="en-IN" sz="2800" b="0" i="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srgbClr val="00206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T</m:t>
                                </m:r>
                              </m:oMath>
                            </m:oMathPara>
                          </a14:m>
                          <a:endParaRPr lang="en-IN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06107118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kumimoji="0" lang="en-IN" sz="2800" b="0" i="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srgbClr val="00206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T</m:t>
                                </m:r>
                              </m:oMath>
                            </m:oMathPara>
                          </a14:m>
                          <a:endParaRPr lang="en-IN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92823053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kumimoji="0" lang="en-IN" sz="2800" b="0" i="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srgbClr val="00206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F</m:t>
                                </m:r>
                              </m:oMath>
                            </m:oMathPara>
                          </a14:m>
                          <a:endParaRPr kumimoji="0" lang="en-IN" sz="2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212121"/>
                            </a:solidFill>
                            <a:effectLst/>
                            <a:uLnTx/>
                            <a:uFillTx/>
                            <a:latin typeface="Roboto Condensed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29303215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kumimoji="0" lang="en-IN" sz="2800" b="0" i="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srgbClr val="00206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F</m:t>
                                </m:r>
                              </m:oMath>
                            </m:oMathPara>
                          </a14:m>
                          <a:endParaRPr kumimoji="0" lang="en-IN" sz="2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212121"/>
                            </a:solidFill>
                            <a:effectLst/>
                            <a:uLnTx/>
                            <a:uFillTx/>
                            <a:latin typeface="Roboto Condensed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22196805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kumimoji="0" lang="en-IN" sz="2800" b="0" i="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srgbClr val="00206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F</m:t>
                                </m:r>
                              </m:oMath>
                            </m:oMathPara>
                          </a14:m>
                          <a:endParaRPr kumimoji="0" lang="en-IN" sz="2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212121"/>
                            </a:solidFill>
                            <a:effectLst/>
                            <a:uLnTx/>
                            <a:uFillTx/>
                            <a:latin typeface="Roboto Condensed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26394820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kumimoji="0" lang="en-IN" sz="2800" b="0" i="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srgbClr val="00206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F</m:t>
                                </m:r>
                              </m:oMath>
                            </m:oMathPara>
                          </a14:m>
                          <a:endParaRPr kumimoji="0" lang="en-IN" sz="2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212121"/>
                            </a:solidFill>
                            <a:effectLst/>
                            <a:uLnTx/>
                            <a:uFillTx/>
                            <a:latin typeface="Roboto Condensed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2236345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3" name="Content Placeholder 105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C2C37337-1E23-B79E-682E-64A96F884F32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703278032"/>
                  </p:ext>
                </p:extLst>
              </p:nvPr>
            </p:nvGraphicFramePr>
            <p:xfrm>
              <a:off x="2204887" y="2043249"/>
              <a:ext cx="432000" cy="4320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32000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3174534368"/>
                        </a:ext>
                      </a:extLst>
                    </a:gridCol>
                  </a:tblGrid>
                  <a:tr h="5400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11"/>
                          <a:stretch>
                            <a:fillRect b="-69662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2767684502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11"/>
                          <a:stretch>
                            <a:fillRect t="-101136" b="-60454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2238633043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11"/>
                          <a:stretch>
                            <a:fillRect t="-198876" b="-49775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4106107118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11"/>
                          <a:stretch>
                            <a:fillRect t="-298876" b="-39775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3492823053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11"/>
                          <a:stretch>
                            <a:fillRect t="-403409" b="-30227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3929303215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11"/>
                          <a:stretch>
                            <a:fillRect t="-497753" b="-19887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622196805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11"/>
                          <a:stretch>
                            <a:fillRect t="-604545" b="-10113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2126394820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11"/>
                          <a:stretch>
                            <a:fillRect t="-69662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362236345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4" name="Content Placeholder 105">
                <a:extLst>
                  <a:ext uri="{FF2B5EF4-FFF2-40B4-BE49-F238E27FC236}">
                    <a16:creationId xmlns:a16="http://schemas.microsoft.com/office/drawing/2014/main" id="{5B3C6C38-973D-2FEE-20DA-85391FBE9DE5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886004104"/>
                  </p:ext>
                </p:extLst>
              </p:nvPr>
            </p:nvGraphicFramePr>
            <p:xfrm>
              <a:off x="2957748" y="2043249"/>
              <a:ext cx="432000" cy="4320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32000">
                      <a:extLst>
                        <a:ext uri="{9D8B030D-6E8A-4147-A177-3AD203B41FA5}">
                          <a16:colId xmlns:a16="http://schemas.microsoft.com/office/drawing/2014/main" val="3174534368"/>
                        </a:ext>
                      </a:extLst>
                    </a:gridCol>
                  </a:tblGrid>
                  <a:tr h="54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IN" sz="2800" b="0" i="0" dirty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T</m:t>
                                </m:r>
                              </m:oMath>
                            </m:oMathPara>
                          </a14:m>
                          <a:endParaRPr lang="en-IN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67684502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kumimoji="0" lang="en-IN" sz="2800" b="0" i="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srgbClr val="00206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T</m:t>
                                </m:r>
                              </m:oMath>
                            </m:oMathPara>
                          </a14:m>
                          <a:endParaRPr lang="en-IN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38633043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kumimoji="0" lang="en-IN" sz="2800" b="0" i="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srgbClr val="00206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F</m:t>
                                </m:r>
                              </m:oMath>
                            </m:oMathPara>
                          </a14:m>
                          <a:endParaRPr lang="en-IN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06107118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kumimoji="0" lang="en-IN" sz="2800" b="0" i="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srgbClr val="00206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F</m:t>
                                </m:r>
                              </m:oMath>
                            </m:oMathPara>
                          </a14:m>
                          <a:endParaRPr lang="en-IN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92823053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kumimoji="0" lang="en-IN" sz="2800" b="0" i="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srgbClr val="00206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T</m:t>
                                </m:r>
                              </m:oMath>
                            </m:oMathPara>
                          </a14:m>
                          <a:endParaRPr kumimoji="0" lang="en-IN" sz="2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212121"/>
                            </a:solidFill>
                            <a:effectLst/>
                            <a:uLnTx/>
                            <a:uFillTx/>
                            <a:latin typeface="Roboto Condensed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29303215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kumimoji="0" lang="en-IN" sz="2800" b="0" i="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srgbClr val="00206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T</m:t>
                                </m:r>
                              </m:oMath>
                            </m:oMathPara>
                          </a14:m>
                          <a:endParaRPr kumimoji="0" lang="en-IN" sz="2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212121"/>
                            </a:solidFill>
                            <a:effectLst/>
                            <a:uLnTx/>
                            <a:uFillTx/>
                            <a:latin typeface="Roboto Condensed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22196805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kumimoji="0" lang="en-IN" sz="2800" b="0" i="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srgbClr val="00206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F</m:t>
                                </m:r>
                              </m:oMath>
                            </m:oMathPara>
                          </a14:m>
                          <a:endParaRPr kumimoji="0" lang="en-IN" sz="2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212121"/>
                            </a:solidFill>
                            <a:effectLst/>
                            <a:uLnTx/>
                            <a:uFillTx/>
                            <a:latin typeface="Roboto Condensed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26394820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kumimoji="0" lang="en-IN" sz="2800" b="0" i="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srgbClr val="00206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F</m:t>
                                </m:r>
                              </m:oMath>
                            </m:oMathPara>
                          </a14:m>
                          <a:endParaRPr kumimoji="0" lang="en-IN" sz="2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212121"/>
                            </a:solidFill>
                            <a:effectLst/>
                            <a:uLnTx/>
                            <a:uFillTx/>
                            <a:latin typeface="Roboto Condensed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2236345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4" name="Content Placeholder 105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5B3C6C38-973D-2FEE-20DA-85391FBE9DE5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886004104"/>
                  </p:ext>
                </p:extLst>
              </p:nvPr>
            </p:nvGraphicFramePr>
            <p:xfrm>
              <a:off x="2957748" y="2043249"/>
              <a:ext cx="432000" cy="4320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32000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3174534368"/>
                        </a:ext>
                      </a:extLst>
                    </a:gridCol>
                  </a:tblGrid>
                  <a:tr h="5400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12"/>
                          <a:stretch>
                            <a:fillRect b="-69662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2767684502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12"/>
                          <a:stretch>
                            <a:fillRect t="-101136" b="-60454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2238633043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12"/>
                          <a:stretch>
                            <a:fillRect t="-198876" b="-49775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4106107118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12"/>
                          <a:stretch>
                            <a:fillRect t="-298876" b="-39775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3492823053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12"/>
                          <a:stretch>
                            <a:fillRect t="-403409" b="-30227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3929303215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12"/>
                          <a:stretch>
                            <a:fillRect t="-497753" b="-19887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622196805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12"/>
                          <a:stretch>
                            <a:fillRect t="-604545" b="-10113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2126394820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12"/>
                          <a:stretch>
                            <a:fillRect t="-69662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362236345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5" name="Content Placeholder 105">
                <a:extLst>
                  <a:ext uri="{FF2B5EF4-FFF2-40B4-BE49-F238E27FC236}">
                    <a16:creationId xmlns:a16="http://schemas.microsoft.com/office/drawing/2014/main" id="{D216C395-B008-FDB1-F6D3-E2C4EF87E5BE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385735110"/>
                  </p:ext>
                </p:extLst>
              </p:nvPr>
            </p:nvGraphicFramePr>
            <p:xfrm>
              <a:off x="3720883" y="2051998"/>
              <a:ext cx="432000" cy="4320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32000">
                      <a:extLst>
                        <a:ext uri="{9D8B030D-6E8A-4147-A177-3AD203B41FA5}">
                          <a16:colId xmlns:a16="http://schemas.microsoft.com/office/drawing/2014/main" val="3174534368"/>
                        </a:ext>
                      </a:extLst>
                    </a:gridCol>
                  </a:tblGrid>
                  <a:tr h="54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IN" sz="2800" b="0" i="0" dirty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T</m:t>
                                </m:r>
                              </m:oMath>
                            </m:oMathPara>
                          </a14:m>
                          <a:endParaRPr lang="en-IN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67684502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kumimoji="0" lang="en-IN" sz="2800" b="0" i="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srgbClr val="00206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F</m:t>
                                </m:r>
                              </m:oMath>
                            </m:oMathPara>
                          </a14:m>
                          <a:endParaRPr lang="en-IN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38633043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kumimoji="0" lang="en-IN" sz="2800" b="0" i="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srgbClr val="00206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T</m:t>
                                </m:r>
                              </m:oMath>
                            </m:oMathPara>
                          </a14:m>
                          <a:endParaRPr lang="en-IN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06107118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kumimoji="0" lang="en-IN" sz="2800" b="0" i="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srgbClr val="00206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F</m:t>
                                </m:r>
                              </m:oMath>
                            </m:oMathPara>
                          </a14:m>
                          <a:endParaRPr lang="en-IN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92823053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kumimoji="0" lang="en-IN" sz="2800" b="0" i="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srgbClr val="00206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T</m:t>
                                </m:r>
                              </m:oMath>
                            </m:oMathPara>
                          </a14:m>
                          <a:endParaRPr kumimoji="0" lang="en-IN" sz="2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212121"/>
                            </a:solidFill>
                            <a:effectLst/>
                            <a:uLnTx/>
                            <a:uFillTx/>
                            <a:latin typeface="Roboto Condensed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29303215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kumimoji="0" lang="en-IN" sz="2800" b="0" i="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srgbClr val="00206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F</m:t>
                                </m:r>
                              </m:oMath>
                            </m:oMathPara>
                          </a14:m>
                          <a:endParaRPr kumimoji="0" lang="en-IN" sz="2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212121"/>
                            </a:solidFill>
                            <a:effectLst/>
                            <a:uLnTx/>
                            <a:uFillTx/>
                            <a:latin typeface="Roboto Condensed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22196805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kumimoji="0" lang="en-IN" sz="2800" b="0" i="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srgbClr val="00206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T</m:t>
                                </m:r>
                              </m:oMath>
                            </m:oMathPara>
                          </a14:m>
                          <a:endParaRPr kumimoji="0" lang="en-IN" sz="2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212121"/>
                            </a:solidFill>
                            <a:effectLst/>
                            <a:uLnTx/>
                            <a:uFillTx/>
                            <a:latin typeface="Roboto Condensed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26394820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kumimoji="0" lang="en-IN" sz="2800" b="0" i="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srgbClr val="00206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F</m:t>
                                </m:r>
                              </m:oMath>
                            </m:oMathPara>
                          </a14:m>
                          <a:endParaRPr kumimoji="0" lang="en-IN" sz="2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212121"/>
                            </a:solidFill>
                            <a:effectLst/>
                            <a:uLnTx/>
                            <a:uFillTx/>
                            <a:latin typeface="Roboto Condensed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2236345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5" name="Content Placeholder 105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D216C395-B008-FDB1-F6D3-E2C4EF87E5BE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385735110"/>
                  </p:ext>
                </p:extLst>
              </p:nvPr>
            </p:nvGraphicFramePr>
            <p:xfrm>
              <a:off x="3720883" y="2051998"/>
              <a:ext cx="432000" cy="4320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32000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3174534368"/>
                        </a:ext>
                      </a:extLst>
                    </a:gridCol>
                  </a:tblGrid>
                  <a:tr h="5400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13"/>
                          <a:stretch>
                            <a:fillRect b="-69775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2767684502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13"/>
                          <a:stretch>
                            <a:fillRect t="-100000" b="-59775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2238633043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13"/>
                          <a:stretch>
                            <a:fillRect t="-202273" b="-50454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4106107118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13"/>
                          <a:stretch>
                            <a:fillRect t="-298876" b="-39887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3492823053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13"/>
                          <a:stretch>
                            <a:fillRect t="-398876" b="-29887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3929303215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13"/>
                          <a:stretch>
                            <a:fillRect t="-498876" b="-19887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622196805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13"/>
                          <a:stretch>
                            <a:fillRect t="-605682" b="-10113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2126394820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13"/>
                          <a:stretch>
                            <a:fillRect t="-69775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362236345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6" name="Content Placeholder 105">
                <a:extLst>
                  <a:ext uri="{FF2B5EF4-FFF2-40B4-BE49-F238E27FC236}">
                    <a16:creationId xmlns:a16="http://schemas.microsoft.com/office/drawing/2014/main" id="{6DB5DC0A-C64A-3E8B-4945-1F526671D82C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154218704"/>
                  </p:ext>
                </p:extLst>
              </p:nvPr>
            </p:nvGraphicFramePr>
            <p:xfrm>
              <a:off x="4495506" y="2063310"/>
              <a:ext cx="432000" cy="4320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32000">
                      <a:extLst>
                        <a:ext uri="{9D8B030D-6E8A-4147-A177-3AD203B41FA5}">
                          <a16:colId xmlns:a16="http://schemas.microsoft.com/office/drawing/2014/main" val="3174534368"/>
                        </a:ext>
                      </a:extLst>
                    </a:gridCol>
                  </a:tblGrid>
                  <a:tr h="54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IN" sz="2800" b="0" i="0" dirty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F</m:t>
                                </m:r>
                              </m:oMath>
                            </m:oMathPara>
                          </a14:m>
                          <a:endParaRPr lang="en-IN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67684502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kumimoji="0" lang="en-IN" sz="2800" b="0" i="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srgbClr val="00206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F</m:t>
                                </m:r>
                              </m:oMath>
                            </m:oMathPara>
                          </a14:m>
                          <a:endParaRPr lang="en-IN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38633043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IN" sz="2800" b="0" i="0" dirty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F</m:t>
                                </m:r>
                              </m:oMath>
                            </m:oMathPara>
                          </a14:m>
                          <a:endParaRPr lang="en-IN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06107118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kumimoji="0" lang="en-IN" sz="2800" b="0" i="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srgbClr val="00206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F</m:t>
                                </m:r>
                              </m:oMath>
                            </m:oMathPara>
                          </a14:m>
                          <a:endParaRPr lang="en-IN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92823053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IN" sz="2800" b="0" i="0" dirty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T</m:t>
                                </m:r>
                              </m:oMath>
                            </m:oMathPara>
                          </a14:m>
                          <a:endParaRPr lang="en-IN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29303215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kumimoji="0" lang="en-IN" sz="2800" b="0" i="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srgbClr val="00206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T</m:t>
                                </m:r>
                              </m:oMath>
                            </m:oMathPara>
                          </a14:m>
                          <a:endParaRPr lang="en-IN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22196805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kumimoji="0" lang="en-IN" sz="2800" b="0" i="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srgbClr val="00206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T</m:t>
                                </m:r>
                              </m:oMath>
                            </m:oMathPara>
                          </a14:m>
                          <a:endParaRPr lang="en-IN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26394820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kumimoji="0" lang="en-IN" sz="2800" b="0" i="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srgbClr val="00206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T</m:t>
                                </m:r>
                              </m:oMath>
                            </m:oMathPara>
                          </a14:m>
                          <a:endParaRPr lang="en-IN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2236345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6" name="Content Placeholder 105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6DB5DC0A-C64A-3E8B-4945-1F526671D82C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154218704"/>
                  </p:ext>
                </p:extLst>
              </p:nvPr>
            </p:nvGraphicFramePr>
            <p:xfrm>
              <a:off x="4495506" y="2063310"/>
              <a:ext cx="432000" cy="4320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32000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3174534368"/>
                        </a:ext>
                      </a:extLst>
                    </a:gridCol>
                  </a:tblGrid>
                  <a:tr h="5400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14"/>
                          <a:stretch>
                            <a:fillRect b="-69775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2767684502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14"/>
                          <a:stretch>
                            <a:fillRect t="-100000" b="-59775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2238633043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14"/>
                          <a:stretch>
                            <a:fillRect t="-202273" b="-50454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4106107118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14"/>
                          <a:stretch>
                            <a:fillRect t="-298876" b="-39887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3492823053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14"/>
                          <a:stretch>
                            <a:fillRect t="-398876" b="-29887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3929303215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14"/>
                          <a:stretch>
                            <a:fillRect t="-498876" b="-19887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622196805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14"/>
                          <a:stretch>
                            <a:fillRect t="-605682" b="-10113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2126394820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14"/>
                          <a:stretch>
                            <a:fillRect t="-69775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362236345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7" name="Content Placeholder 105">
                <a:extLst>
                  <a:ext uri="{FF2B5EF4-FFF2-40B4-BE49-F238E27FC236}">
                    <a16:creationId xmlns:a16="http://schemas.microsoft.com/office/drawing/2014/main" id="{E014FFE4-DC80-27A3-82B5-609647BC5033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701241156"/>
                  </p:ext>
                </p:extLst>
              </p:nvPr>
            </p:nvGraphicFramePr>
            <p:xfrm>
              <a:off x="5236879" y="2063310"/>
              <a:ext cx="432000" cy="4320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32000">
                      <a:extLst>
                        <a:ext uri="{9D8B030D-6E8A-4147-A177-3AD203B41FA5}">
                          <a16:colId xmlns:a16="http://schemas.microsoft.com/office/drawing/2014/main" val="3174534368"/>
                        </a:ext>
                      </a:extLst>
                    </a:gridCol>
                  </a:tblGrid>
                  <a:tr h="54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IN" sz="2800" b="0" i="0" dirty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F</m:t>
                                </m:r>
                              </m:oMath>
                            </m:oMathPara>
                          </a14:m>
                          <a:endParaRPr lang="en-IN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67684502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kumimoji="0" lang="en-IN" sz="2800" b="0" i="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srgbClr val="00206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F</m:t>
                                </m:r>
                              </m:oMath>
                            </m:oMathPara>
                          </a14:m>
                          <a:endParaRPr lang="en-IN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38633043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kumimoji="0" lang="en-IN" sz="2800" b="0" i="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srgbClr val="00206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T</m:t>
                                </m:r>
                              </m:oMath>
                            </m:oMathPara>
                          </a14:m>
                          <a:endParaRPr lang="en-IN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06107118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kumimoji="0" lang="en-IN" sz="2800" b="0" i="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srgbClr val="00206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T</m:t>
                                </m:r>
                              </m:oMath>
                            </m:oMathPara>
                          </a14:m>
                          <a:endParaRPr lang="en-IN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92823053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kumimoji="0" lang="en-IN" sz="2800" b="0" i="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srgbClr val="00206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F</m:t>
                                </m:r>
                              </m:oMath>
                            </m:oMathPara>
                          </a14:m>
                          <a:endParaRPr kumimoji="0" lang="en-IN" sz="2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212121"/>
                            </a:solidFill>
                            <a:effectLst/>
                            <a:uLnTx/>
                            <a:uFillTx/>
                            <a:latin typeface="Roboto Condensed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29303215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kumimoji="0" lang="en-IN" sz="2800" b="0" i="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srgbClr val="00206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F</m:t>
                                </m:r>
                              </m:oMath>
                            </m:oMathPara>
                          </a14:m>
                          <a:endParaRPr kumimoji="0" lang="en-IN" sz="2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212121"/>
                            </a:solidFill>
                            <a:effectLst/>
                            <a:uLnTx/>
                            <a:uFillTx/>
                            <a:latin typeface="Roboto Condensed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22196805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kumimoji="0" lang="en-IN" sz="2800" b="0" i="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srgbClr val="00206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T</m:t>
                                </m:r>
                              </m:oMath>
                            </m:oMathPara>
                          </a14:m>
                          <a:endParaRPr lang="en-IN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26394820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kumimoji="0" lang="en-IN" sz="2800" b="0" i="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srgbClr val="00206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T</m:t>
                                </m:r>
                              </m:oMath>
                            </m:oMathPara>
                          </a14:m>
                          <a:endParaRPr lang="en-IN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2236345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7" name="Content Placeholder 105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E014FFE4-DC80-27A3-82B5-609647BC5033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701241156"/>
                  </p:ext>
                </p:extLst>
              </p:nvPr>
            </p:nvGraphicFramePr>
            <p:xfrm>
              <a:off x="5236879" y="2063310"/>
              <a:ext cx="432000" cy="4320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32000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3174534368"/>
                        </a:ext>
                      </a:extLst>
                    </a:gridCol>
                  </a:tblGrid>
                  <a:tr h="5400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15"/>
                          <a:stretch>
                            <a:fillRect b="-69775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2767684502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15"/>
                          <a:stretch>
                            <a:fillRect t="-100000" b="-59775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2238633043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15"/>
                          <a:stretch>
                            <a:fillRect t="-202273" b="-50454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4106107118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15"/>
                          <a:stretch>
                            <a:fillRect t="-298876" b="-39887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3492823053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15"/>
                          <a:stretch>
                            <a:fillRect t="-398876" b="-29887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3929303215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15"/>
                          <a:stretch>
                            <a:fillRect t="-498876" b="-19887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622196805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15"/>
                          <a:stretch>
                            <a:fillRect t="-605682" b="-10113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2126394820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15"/>
                          <a:stretch>
                            <a:fillRect t="-69775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362236345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8" name="Rectangle: Rounded Corners 110">
            <a:extLst>
              <a:ext uri="{FF2B5EF4-FFF2-40B4-BE49-F238E27FC236}">
                <a16:creationId xmlns:a16="http://schemas.microsoft.com/office/drawing/2014/main" id="{0024C002-5951-3CDC-15CF-A28E529F2F08}"/>
              </a:ext>
            </a:extLst>
          </p:cNvPr>
          <p:cNvSpPr/>
          <p:nvPr/>
        </p:nvSpPr>
        <p:spPr>
          <a:xfrm>
            <a:off x="4423506" y="2086939"/>
            <a:ext cx="576000" cy="4229781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7" name="Rectangle: Rounded Corners 111">
            <a:extLst>
              <a:ext uri="{FF2B5EF4-FFF2-40B4-BE49-F238E27FC236}">
                <a16:creationId xmlns:a16="http://schemas.microsoft.com/office/drawing/2014/main" id="{B8DA2030-3171-A770-C718-E3FF09014CAB}"/>
              </a:ext>
            </a:extLst>
          </p:cNvPr>
          <p:cNvSpPr/>
          <p:nvPr/>
        </p:nvSpPr>
        <p:spPr>
          <a:xfrm>
            <a:off x="5164879" y="2086938"/>
            <a:ext cx="576000" cy="4229781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0300EEFF-88CC-B98B-BEA0-8832C54E290A}"/>
                  </a:ext>
                </a:extLst>
              </p:cNvPr>
              <p:cNvSpPr txBox="1"/>
              <p:nvPr/>
            </p:nvSpPr>
            <p:spPr>
              <a:xfrm>
                <a:off x="6723788" y="2063310"/>
                <a:ext cx="33528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0300EEFF-88CC-B98B-BEA0-8832C54E29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3788" y="2063310"/>
                <a:ext cx="335280" cy="523220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65BBB637-7486-8324-EE65-C0E106B86ABB}"/>
                  </a:ext>
                </a:extLst>
              </p:cNvPr>
              <p:cNvSpPr txBox="1"/>
              <p:nvPr/>
            </p:nvSpPr>
            <p:spPr>
              <a:xfrm>
                <a:off x="6742675" y="2585961"/>
                <a:ext cx="33528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65BBB637-7486-8324-EE65-C0E106B86A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2675" y="2585961"/>
                <a:ext cx="335280" cy="523220"/>
              </a:xfrm>
              <a:prstGeom prst="rect">
                <a:avLst/>
              </a:prstGeom>
              <a:blipFill rotWithShape="0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8398E083-B230-869F-53CC-506A5AB1FD80}"/>
                  </a:ext>
                </a:extLst>
              </p:cNvPr>
              <p:cNvSpPr txBox="1"/>
              <p:nvPr/>
            </p:nvSpPr>
            <p:spPr>
              <a:xfrm>
                <a:off x="6741525" y="3130151"/>
                <a:ext cx="33528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8398E083-B230-869F-53CC-506A5AB1FD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1525" y="3130151"/>
                <a:ext cx="335280" cy="523220"/>
              </a:xfrm>
              <a:prstGeom prst="rect">
                <a:avLst/>
              </a:prstGeom>
              <a:blipFill rotWithShape="0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CD959A3E-2DEA-449A-98B9-399DA025F94D}"/>
                  </a:ext>
                </a:extLst>
              </p:cNvPr>
              <p:cNvSpPr txBox="1"/>
              <p:nvPr/>
            </p:nvSpPr>
            <p:spPr>
              <a:xfrm>
                <a:off x="6744601" y="3667386"/>
                <a:ext cx="33528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CD959A3E-2DEA-449A-98B9-399DA025F9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4601" y="3667386"/>
                <a:ext cx="335280" cy="523220"/>
              </a:xfrm>
              <a:prstGeom prst="rect">
                <a:avLst/>
              </a:prstGeom>
              <a:blipFill rotWithShape="0"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AA8C3479-EA32-AE9E-857F-9E39982CD489}"/>
                  </a:ext>
                </a:extLst>
              </p:cNvPr>
              <p:cNvSpPr txBox="1"/>
              <p:nvPr/>
            </p:nvSpPr>
            <p:spPr>
              <a:xfrm>
                <a:off x="6738449" y="4226878"/>
                <a:ext cx="33528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AA8C3479-EA32-AE9E-857F-9E39982CD4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8449" y="4226878"/>
                <a:ext cx="335280" cy="523220"/>
              </a:xfrm>
              <a:prstGeom prst="rect">
                <a:avLst/>
              </a:prstGeom>
              <a:blipFill rotWithShape="0"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D15F901B-607B-0E00-335F-05534C1083F3}"/>
                  </a:ext>
                </a:extLst>
              </p:cNvPr>
              <p:cNvSpPr txBox="1"/>
              <p:nvPr/>
            </p:nvSpPr>
            <p:spPr>
              <a:xfrm>
                <a:off x="6741525" y="4764113"/>
                <a:ext cx="33528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D15F901B-607B-0E00-335F-05534C1083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1525" y="4764113"/>
                <a:ext cx="335280" cy="523220"/>
              </a:xfrm>
              <a:prstGeom prst="rect">
                <a:avLst/>
              </a:prstGeom>
              <a:blipFill rotWithShape="0"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2DA66CF9-7E4B-2BAB-036B-74A7F61EA4E9}"/>
                  </a:ext>
                </a:extLst>
              </p:cNvPr>
              <p:cNvSpPr txBox="1"/>
              <p:nvPr/>
            </p:nvSpPr>
            <p:spPr>
              <a:xfrm>
                <a:off x="6723788" y="5293027"/>
                <a:ext cx="33528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2DA66CF9-7E4B-2BAB-036B-74A7F61EA4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3788" y="5293027"/>
                <a:ext cx="335280" cy="523220"/>
              </a:xfrm>
              <a:prstGeom prst="rect">
                <a:avLst/>
              </a:prstGeom>
              <a:blipFill rotWithShape="0"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B3D3BF0F-5E51-28D9-4504-5DE817219B29}"/>
                  </a:ext>
                </a:extLst>
              </p:cNvPr>
              <p:cNvSpPr txBox="1"/>
              <p:nvPr/>
            </p:nvSpPr>
            <p:spPr>
              <a:xfrm>
                <a:off x="6723788" y="5830262"/>
                <a:ext cx="33528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B3D3BF0F-5E51-28D9-4504-5DE817219B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3788" y="5830262"/>
                <a:ext cx="335280" cy="523220"/>
              </a:xfrm>
              <a:prstGeom prst="rect">
                <a:avLst/>
              </a:prstGeom>
              <a:blipFill rotWithShape="0"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Rectangle: Rounded Corners 123">
            <a:extLst>
              <a:ext uri="{FF2B5EF4-FFF2-40B4-BE49-F238E27FC236}">
                <a16:creationId xmlns:a16="http://schemas.microsoft.com/office/drawing/2014/main" id="{0F32782D-E89D-856D-8AF8-4A95C9309402}"/>
              </a:ext>
            </a:extLst>
          </p:cNvPr>
          <p:cNvSpPr/>
          <p:nvPr/>
        </p:nvSpPr>
        <p:spPr>
          <a:xfrm>
            <a:off x="2890056" y="2063310"/>
            <a:ext cx="576000" cy="4229781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7" name="Rectangle: Rounded Corners 124">
            <a:extLst>
              <a:ext uri="{FF2B5EF4-FFF2-40B4-BE49-F238E27FC236}">
                <a16:creationId xmlns:a16="http://schemas.microsoft.com/office/drawing/2014/main" id="{9688E595-E94B-6133-CD6F-D0B45E7D409F}"/>
              </a:ext>
            </a:extLst>
          </p:cNvPr>
          <p:cNvSpPr/>
          <p:nvPr/>
        </p:nvSpPr>
        <p:spPr>
          <a:xfrm>
            <a:off x="3631429" y="2063309"/>
            <a:ext cx="576000" cy="4229781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9D6B1315-C312-F466-23BF-CFEA03AC2F66}"/>
                  </a:ext>
                </a:extLst>
              </p:cNvPr>
              <p:cNvSpPr txBox="1"/>
              <p:nvPr/>
            </p:nvSpPr>
            <p:spPr>
              <a:xfrm>
                <a:off x="8725556" y="2049458"/>
                <a:ext cx="33528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9D6B1315-C312-F466-23BF-CFEA03AC2F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5556" y="2049458"/>
                <a:ext cx="335280" cy="523220"/>
              </a:xfrm>
              <a:prstGeom prst="rect">
                <a:avLst/>
              </a:prstGeom>
              <a:blipFill rotWithShape="0"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46B6DDE6-29CA-4120-B532-36FA554CC366}"/>
                  </a:ext>
                </a:extLst>
              </p:cNvPr>
              <p:cNvSpPr txBox="1"/>
              <p:nvPr/>
            </p:nvSpPr>
            <p:spPr>
              <a:xfrm>
                <a:off x="8744443" y="2572109"/>
                <a:ext cx="33528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46B6DDE6-29CA-4120-B532-36FA554CC3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4443" y="2572109"/>
                <a:ext cx="335280" cy="523220"/>
              </a:xfrm>
              <a:prstGeom prst="rect">
                <a:avLst/>
              </a:prstGeom>
              <a:blipFill rotWithShape="0"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F7E5B8BF-3451-3181-DD8A-3F6D1C225E3A}"/>
                  </a:ext>
                </a:extLst>
              </p:cNvPr>
              <p:cNvSpPr txBox="1"/>
              <p:nvPr/>
            </p:nvSpPr>
            <p:spPr>
              <a:xfrm>
                <a:off x="8743293" y="3116299"/>
                <a:ext cx="33528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F7E5B8BF-3451-3181-DD8A-3F6D1C225E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3293" y="3116299"/>
                <a:ext cx="335280" cy="523220"/>
              </a:xfrm>
              <a:prstGeom prst="rect">
                <a:avLst/>
              </a:prstGeom>
              <a:blipFill rotWithShape="0"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0E952347-3529-9E1B-4B87-24810BF34537}"/>
                  </a:ext>
                </a:extLst>
              </p:cNvPr>
              <p:cNvSpPr txBox="1"/>
              <p:nvPr/>
            </p:nvSpPr>
            <p:spPr>
              <a:xfrm>
                <a:off x="8746369" y="3653534"/>
                <a:ext cx="33528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0E952347-3529-9E1B-4B87-24810BF345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6369" y="3653534"/>
                <a:ext cx="335280" cy="523220"/>
              </a:xfrm>
              <a:prstGeom prst="rect">
                <a:avLst/>
              </a:prstGeom>
              <a:blipFill rotWithShape="0"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2E6AA357-B945-2237-3A96-A54F6D1285C8}"/>
                  </a:ext>
                </a:extLst>
              </p:cNvPr>
              <p:cNvSpPr txBox="1"/>
              <p:nvPr/>
            </p:nvSpPr>
            <p:spPr>
              <a:xfrm>
                <a:off x="8740217" y="4213026"/>
                <a:ext cx="33528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2" name="TextBox 91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2E6AA357-B945-2237-3A96-A54F6D1285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0217" y="4213026"/>
                <a:ext cx="335280" cy="523220"/>
              </a:xfrm>
              <a:prstGeom prst="rect">
                <a:avLst/>
              </a:prstGeom>
              <a:blipFill rotWithShape="0"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31E6C1BE-A0CA-AB0E-FA99-536C313E077A}"/>
                  </a:ext>
                </a:extLst>
              </p:cNvPr>
              <p:cNvSpPr txBox="1"/>
              <p:nvPr/>
            </p:nvSpPr>
            <p:spPr>
              <a:xfrm>
                <a:off x="8743293" y="4750261"/>
                <a:ext cx="33528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31E6C1BE-A0CA-AB0E-FA99-536C313E07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3293" y="4750261"/>
                <a:ext cx="335280" cy="523220"/>
              </a:xfrm>
              <a:prstGeom prst="rect">
                <a:avLst/>
              </a:prstGeom>
              <a:blipFill rotWithShape="0"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3C0C51BD-1C87-530B-626E-C14400D54B1D}"/>
                  </a:ext>
                </a:extLst>
              </p:cNvPr>
              <p:cNvSpPr txBox="1"/>
              <p:nvPr/>
            </p:nvSpPr>
            <p:spPr>
              <a:xfrm>
                <a:off x="8725556" y="5279175"/>
                <a:ext cx="33528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3C0C51BD-1C87-530B-626E-C14400D54B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5556" y="5279175"/>
                <a:ext cx="335280" cy="523220"/>
              </a:xfrm>
              <a:prstGeom prst="rect">
                <a:avLst/>
              </a:prstGeom>
              <a:blipFill rotWithShape="0"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08C23A94-F8CE-2C96-7548-ABD8B47A426A}"/>
                  </a:ext>
                </a:extLst>
              </p:cNvPr>
              <p:cNvSpPr txBox="1"/>
              <p:nvPr/>
            </p:nvSpPr>
            <p:spPr>
              <a:xfrm>
                <a:off x="8725556" y="5816410"/>
                <a:ext cx="33528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08C23A94-F8CE-2C96-7548-ABD8B47A42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5556" y="5816410"/>
                <a:ext cx="335280" cy="523220"/>
              </a:xfrm>
              <a:prstGeom prst="rect">
                <a:avLst/>
              </a:prstGeom>
              <a:blipFill rotWithShape="0"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6" name="Rectangle: Rounded Corners 133">
            <a:extLst>
              <a:ext uri="{FF2B5EF4-FFF2-40B4-BE49-F238E27FC236}">
                <a16:creationId xmlns:a16="http://schemas.microsoft.com/office/drawing/2014/main" id="{90B3E66D-FBA4-28D3-467D-B81781F2A625}"/>
              </a:ext>
            </a:extLst>
          </p:cNvPr>
          <p:cNvSpPr/>
          <p:nvPr/>
        </p:nvSpPr>
        <p:spPr>
          <a:xfrm>
            <a:off x="6574531" y="2078559"/>
            <a:ext cx="576000" cy="4229781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7" name="Rectangle: Rounded Corners 134">
            <a:extLst>
              <a:ext uri="{FF2B5EF4-FFF2-40B4-BE49-F238E27FC236}">
                <a16:creationId xmlns:a16="http://schemas.microsoft.com/office/drawing/2014/main" id="{9ED91FB0-2C30-F7F9-B57B-051F58401BC6}"/>
              </a:ext>
            </a:extLst>
          </p:cNvPr>
          <p:cNvSpPr/>
          <p:nvPr/>
        </p:nvSpPr>
        <p:spPr>
          <a:xfrm>
            <a:off x="8576117" y="2086937"/>
            <a:ext cx="576000" cy="4229781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AF106EA5-90B4-9248-95B6-D45A6BC2379C}"/>
                  </a:ext>
                </a:extLst>
              </p:cNvPr>
              <p:cNvSpPr txBox="1"/>
              <p:nvPr/>
            </p:nvSpPr>
            <p:spPr>
              <a:xfrm>
                <a:off x="10448698" y="2026598"/>
                <a:ext cx="33528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AF106EA5-90B4-9248-95B6-D45A6BC237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8698" y="2026598"/>
                <a:ext cx="335280" cy="523220"/>
              </a:xfrm>
              <a:prstGeom prst="rect">
                <a:avLst/>
              </a:prstGeom>
              <a:blipFill rotWithShape="0"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2BB32C18-B93C-1516-DA5A-F99305876532}"/>
                  </a:ext>
                </a:extLst>
              </p:cNvPr>
              <p:cNvSpPr txBox="1"/>
              <p:nvPr/>
            </p:nvSpPr>
            <p:spPr>
              <a:xfrm>
                <a:off x="10467585" y="2549249"/>
                <a:ext cx="33528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2BB32C18-B93C-1516-DA5A-F993058765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67585" y="2549249"/>
                <a:ext cx="335280" cy="523220"/>
              </a:xfrm>
              <a:prstGeom prst="rect">
                <a:avLst/>
              </a:prstGeom>
              <a:blipFill rotWithShape="0"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E94355E0-8D39-BDD0-C570-5A631FCB7BDE}"/>
                  </a:ext>
                </a:extLst>
              </p:cNvPr>
              <p:cNvSpPr txBox="1"/>
              <p:nvPr/>
            </p:nvSpPr>
            <p:spPr>
              <a:xfrm>
                <a:off x="10466435" y="3093439"/>
                <a:ext cx="33528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E94355E0-8D39-BDD0-C570-5A631FCB7B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66435" y="3093439"/>
                <a:ext cx="335280" cy="523220"/>
              </a:xfrm>
              <a:prstGeom prst="rect">
                <a:avLst/>
              </a:prstGeom>
              <a:blipFill rotWithShape="0"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AB393AA5-A18C-9A1F-C24B-B203C90F64C3}"/>
                  </a:ext>
                </a:extLst>
              </p:cNvPr>
              <p:cNvSpPr txBox="1"/>
              <p:nvPr/>
            </p:nvSpPr>
            <p:spPr>
              <a:xfrm>
                <a:off x="10469511" y="3630674"/>
                <a:ext cx="33528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AB393AA5-A18C-9A1F-C24B-B203C90F64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69511" y="3630674"/>
                <a:ext cx="335280" cy="523220"/>
              </a:xfrm>
              <a:prstGeom prst="rect">
                <a:avLst/>
              </a:prstGeom>
              <a:blipFill rotWithShape="0"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1B0AE595-F379-9D86-1AF2-5A530E32DFE8}"/>
                  </a:ext>
                </a:extLst>
              </p:cNvPr>
              <p:cNvSpPr txBox="1"/>
              <p:nvPr/>
            </p:nvSpPr>
            <p:spPr>
              <a:xfrm>
                <a:off x="10463359" y="4190166"/>
                <a:ext cx="33528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1B0AE595-F379-9D86-1AF2-5A530E32DF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63359" y="4190166"/>
                <a:ext cx="335280" cy="523220"/>
              </a:xfrm>
              <a:prstGeom prst="rect">
                <a:avLst/>
              </a:prstGeom>
              <a:blipFill rotWithShape="0">
                <a:blip r:embed="rId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E887CD71-C8A6-28C9-3480-2BC90F58F197}"/>
                  </a:ext>
                </a:extLst>
              </p:cNvPr>
              <p:cNvSpPr txBox="1"/>
              <p:nvPr/>
            </p:nvSpPr>
            <p:spPr>
              <a:xfrm>
                <a:off x="10466435" y="4727401"/>
                <a:ext cx="33528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E887CD71-C8A6-28C9-3480-2BC90F58F1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66435" y="4727401"/>
                <a:ext cx="335280" cy="523220"/>
              </a:xfrm>
              <a:prstGeom prst="rect">
                <a:avLst/>
              </a:prstGeom>
              <a:blipFill rotWithShape="0">
                <a:blip r:embed="rId3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5BB17753-742A-68C7-410B-4448BE15E36B}"/>
                  </a:ext>
                </a:extLst>
              </p:cNvPr>
              <p:cNvSpPr txBox="1"/>
              <p:nvPr/>
            </p:nvSpPr>
            <p:spPr>
              <a:xfrm>
                <a:off x="10448698" y="5256315"/>
                <a:ext cx="33528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5BB17753-742A-68C7-410B-4448BE15E3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8698" y="5256315"/>
                <a:ext cx="335280" cy="523220"/>
              </a:xfrm>
              <a:prstGeom prst="rect">
                <a:avLst/>
              </a:prstGeom>
              <a:blipFill rotWithShape="0">
                <a:blip r:embed="rId3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3967CDC6-DC24-4517-4DB5-ADE18970D9AA}"/>
                  </a:ext>
                </a:extLst>
              </p:cNvPr>
              <p:cNvSpPr txBox="1"/>
              <p:nvPr/>
            </p:nvSpPr>
            <p:spPr>
              <a:xfrm>
                <a:off x="10448698" y="5793550"/>
                <a:ext cx="33528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05" name="TextBox 10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3967CDC6-DC24-4517-4DB5-ADE18970D9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8698" y="5793550"/>
                <a:ext cx="335280" cy="523220"/>
              </a:xfrm>
              <a:prstGeom prst="rect">
                <a:avLst/>
              </a:prstGeom>
              <a:blipFill rotWithShape="0">
                <a:blip r:embed="rId3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51578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5" grpId="0" animBg="1"/>
      <p:bldP spid="6" grpId="0" animBg="1"/>
      <p:bldP spid="35" grpId="0"/>
      <p:bldP spid="36" grpId="0"/>
      <p:bldP spid="37" grpId="0"/>
      <p:bldP spid="38" grpId="0"/>
      <p:bldP spid="39" grpId="0"/>
      <p:bldP spid="40" grpId="0"/>
      <p:bldP spid="41" grpId="0"/>
      <p:bldP spid="42" grpId="0"/>
      <p:bldP spid="48" grpId="0" animBg="1"/>
      <p:bldP spid="48" grpId="1" animBg="1"/>
      <p:bldP spid="77" grpId="0" animBg="1"/>
      <p:bldP spid="77" grpId="1" animBg="1"/>
      <p:bldP spid="78" grpId="0"/>
      <p:bldP spid="79" grpId="0"/>
      <p:bldP spid="80" grpId="0"/>
      <p:bldP spid="81" grpId="0"/>
      <p:bldP spid="82" grpId="0"/>
      <p:bldP spid="83" grpId="0"/>
      <p:bldP spid="84" grpId="0"/>
      <p:bldP spid="85" grpId="0"/>
      <p:bldP spid="86" grpId="0" animBg="1"/>
      <p:bldP spid="86" grpId="1" animBg="1"/>
      <p:bldP spid="87" grpId="0" animBg="1"/>
      <p:bldP spid="87" grpId="1" animBg="1"/>
      <p:bldP spid="88" grpId="0"/>
      <p:bldP spid="89" grpId="0"/>
      <p:bldP spid="90" grpId="0"/>
      <p:bldP spid="91" grpId="0"/>
      <p:bldP spid="92" grpId="0"/>
      <p:bldP spid="93" grpId="0"/>
      <p:bldP spid="94" grpId="0"/>
      <p:bldP spid="95" grpId="0"/>
      <p:bldP spid="96" grpId="0" animBg="1"/>
      <p:bldP spid="96" grpId="1" animBg="1"/>
      <p:bldP spid="97" grpId="0" animBg="1"/>
      <p:bldP spid="97" grpId="1" animBg="1"/>
      <p:bldP spid="98" grpId="0"/>
      <p:bldP spid="99" grpId="0"/>
      <p:bldP spid="100" grpId="0"/>
      <p:bldP spid="101" grpId="0"/>
      <p:bldP spid="102" grpId="0"/>
      <p:bldP spid="103" grpId="0"/>
      <p:bldP spid="104" grpId="0"/>
      <p:bldP spid="105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49" y="1709738"/>
            <a:ext cx="11165709" cy="2852737"/>
          </a:xfrm>
        </p:spPr>
        <p:txBody>
          <a:bodyPr/>
          <a:lstStyle/>
          <a:p>
            <a:r>
              <a:rPr lang="en-IN" dirty="0"/>
              <a:t>Method 3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F66629-F349-43A0-B5A5-A51D2BBB74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Precedence Rule</a:t>
            </a:r>
          </a:p>
        </p:txBody>
      </p:sp>
    </p:spTree>
    <p:extLst>
      <p:ext uri="{BB962C8B-B14F-4D97-AF65-F5344CB8AC3E}">
        <p14:creationId xmlns:p14="http://schemas.microsoft.com/office/powerpoint/2010/main" val="25700338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36F385-85E3-378E-FAC9-4276D4D793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Types of Logic (</a:t>
            </a:r>
            <a:r>
              <a:rPr lang="en-IN" dirty="0">
                <a:solidFill>
                  <a:srgbClr val="FF0000"/>
                </a:solidFill>
              </a:rPr>
              <a:t>Cont’d</a:t>
            </a:r>
            <a:r>
              <a:rPr lang="en-IN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F397C-F337-8DAE-3702-4A4DBB05F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b="1" dirty="0"/>
              <a:t>Proposition Logic</a:t>
            </a:r>
            <a:endParaRPr lang="en-IN" b="1" dirty="0"/>
          </a:p>
          <a:p>
            <a:pPr lvl="1">
              <a:lnSpc>
                <a:spcPct val="150000"/>
              </a:lnSpc>
            </a:pPr>
            <a:r>
              <a:rPr lang="en-US" dirty="0"/>
              <a:t>It deals with statement with values true &amp; false.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It is concerned with analysis of propositions.</a:t>
            </a:r>
            <a:endParaRPr lang="en-IN" dirty="0"/>
          </a:p>
          <a:p>
            <a:pPr>
              <a:lnSpc>
                <a:spcPct val="150000"/>
              </a:lnSpc>
            </a:pPr>
            <a:r>
              <a:rPr lang="en-US" b="1" dirty="0"/>
              <a:t>Predicate Logic</a:t>
            </a:r>
            <a:endParaRPr lang="en-IN" b="1" dirty="0"/>
          </a:p>
          <a:p>
            <a:pPr lvl="1">
              <a:lnSpc>
                <a:spcPct val="150000"/>
              </a:lnSpc>
            </a:pPr>
            <a:r>
              <a:rPr lang="en-US" dirty="0"/>
              <a:t>It is a generalization of propositional calculus.</a:t>
            </a:r>
            <a:endParaRPr lang="en-IN" dirty="0"/>
          </a:p>
          <a:p>
            <a:pPr lvl="1">
              <a:lnSpc>
                <a:spcPct val="150000"/>
              </a:lnSpc>
            </a:pPr>
            <a:r>
              <a:rPr lang="en-US" dirty="0"/>
              <a:t>It contains all the components of propositional calculus, including propositional variables and constants.</a:t>
            </a:r>
          </a:p>
        </p:txBody>
      </p:sp>
    </p:spTree>
    <p:extLst>
      <p:ext uri="{BB962C8B-B14F-4D97-AF65-F5344CB8AC3E}">
        <p14:creationId xmlns:p14="http://schemas.microsoft.com/office/powerpoint/2010/main" val="781677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FA00D5-A286-E9F1-8A72-C96002079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Precedence Rule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A9E1F8-7887-8DEF-7E3A-BCDEEBFA8A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  <a:buClr>
                <a:srgbClr val="B84742"/>
              </a:buClr>
              <a:defRPr/>
            </a:pPr>
            <a:r>
              <a:rPr lang="en-US" dirty="0"/>
              <a:t>Precedence rule is </a:t>
            </a:r>
            <a:r>
              <a:rPr lang="en-US" b="1" dirty="0">
                <a:solidFill>
                  <a:srgbClr val="FF0000"/>
                </a:solidFill>
              </a:rPr>
              <a:t>order of preference</a:t>
            </a:r>
            <a:r>
              <a:rPr lang="en-US" dirty="0"/>
              <a:t>.</a:t>
            </a:r>
          </a:p>
          <a:p>
            <a:pPr>
              <a:lnSpc>
                <a:spcPct val="150000"/>
              </a:lnSpc>
              <a:buClr>
                <a:srgbClr val="B84742"/>
              </a:buClr>
              <a:defRPr/>
            </a:pPr>
            <a:r>
              <a:rPr lang="en-US" dirty="0"/>
              <a:t>Precedence rule helps to decide which operator will get evaluated first in complicated compound propositions.</a:t>
            </a:r>
          </a:p>
          <a:p>
            <a:pPr>
              <a:lnSpc>
                <a:spcPct val="150000"/>
              </a:lnSpc>
              <a:buClr>
                <a:srgbClr val="B84742"/>
              </a:buClr>
              <a:defRPr/>
            </a:pPr>
            <a:endParaRPr lang="en-IN" b="1" dirty="0">
              <a:latin typeface="Roboto Condensed (Body)"/>
              <a:cs typeface="Shrut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9113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FA00D5-A286-E9F1-8A72-C96002079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Precedence Rule</a:t>
            </a:r>
            <a:r>
              <a:rPr lang="en-IN" dirty="0"/>
              <a:t> (</a:t>
            </a:r>
            <a:r>
              <a:rPr lang="en-IN" dirty="0">
                <a:solidFill>
                  <a:srgbClr val="FF0000"/>
                </a:solidFill>
              </a:rPr>
              <a:t>Cont’d</a:t>
            </a:r>
            <a:r>
              <a:rPr lang="en-IN" dirty="0"/>
              <a:t>)</a:t>
            </a:r>
          </a:p>
        </p:txBody>
      </p:sp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9CFB284E-C93B-B05C-ECD0-1F90CCAAD7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5913695"/>
              </p:ext>
            </p:extLst>
          </p:nvPr>
        </p:nvGraphicFramePr>
        <p:xfrm>
          <a:off x="2032000" y="1637859"/>
          <a:ext cx="8127999" cy="6901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3171373883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49547636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579938545"/>
                    </a:ext>
                  </a:extLst>
                </a:gridCol>
              </a:tblGrid>
              <a:tr h="69011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8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Connectives</a:t>
                      </a:r>
                      <a:endParaRPr lang="en-IN" sz="28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3025" marR="73025" marT="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8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Names</a:t>
                      </a:r>
                      <a:endParaRPr lang="en-IN" sz="28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3025" marR="73025" marT="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8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Preference</a:t>
                      </a:r>
                      <a:endParaRPr lang="en-IN" sz="28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3025" marR="73025" marT="0" marB="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8739786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8217E550-0416-5896-16C3-19F1AABDDD2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50823060"/>
                  </p:ext>
                </p:extLst>
              </p:nvPr>
            </p:nvGraphicFramePr>
            <p:xfrm>
              <a:off x="2032004" y="2327973"/>
              <a:ext cx="8127999" cy="776377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709333">
                      <a:extLst>
                        <a:ext uri="{9D8B030D-6E8A-4147-A177-3AD203B41FA5}">
                          <a16:colId xmlns:a16="http://schemas.microsoft.com/office/drawing/2014/main" val="3171373883"/>
                        </a:ext>
                      </a:extLst>
                    </a:gridCol>
                    <a:gridCol w="2709333">
                      <a:extLst>
                        <a:ext uri="{9D8B030D-6E8A-4147-A177-3AD203B41FA5}">
                          <a16:colId xmlns:a16="http://schemas.microsoft.com/office/drawing/2014/main" val="349547636"/>
                        </a:ext>
                      </a:extLst>
                    </a:gridCol>
                    <a:gridCol w="2709333">
                      <a:extLst>
                        <a:ext uri="{9D8B030D-6E8A-4147-A177-3AD203B41FA5}">
                          <a16:colId xmlns:a16="http://schemas.microsoft.com/office/drawing/2014/main" val="3579938545"/>
                        </a:ext>
                      </a:extLst>
                    </a:gridCol>
                  </a:tblGrid>
                  <a:tr h="776377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0" algn="l"/>
                              <a:tab pos="44767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b="1" kern="120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¬</m:t>
                                </m:r>
                              </m:oMath>
                            </m:oMathPara>
                          </a14:m>
                          <a:endParaRPr lang="en-IN" sz="2800" b="1" kern="1200" dirty="0">
                            <a:solidFill>
                              <a:srgbClr val="002060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3025" marR="73025" marT="0" marB="0"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0" algn="l"/>
                              <a:tab pos="447675" algn="l"/>
                            </a:tabLst>
                          </a:pPr>
                          <a:r>
                            <a:rPr lang="en-US" sz="2800" b="0" kern="1200" dirty="0">
                              <a:solidFill>
                                <a:srgbClr val="002060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Negation</a:t>
                          </a:r>
                          <a:endParaRPr lang="en-IN" sz="2800" b="0" kern="1200" dirty="0">
                            <a:solidFill>
                              <a:srgbClr val="002060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3025" marR="73025" marT="0" marB="0"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0" algn="l"/>
                              <a:tab pos="447675" algn="l"/>
                            </a:tabLst>
                          </a:pPr>
                          <a:r>
                            <a:rPr lang="en-US" sz="2800" b="0" kern="1200" dirty="0">
                              <a:solidFill>
                                <a:srgbClr val="002060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</a:t>
                          </a:r>
                          <a:endParaRPr lang="en-IN" sz="2800" b="0" kern="1200" dirty="0">
                            <a:solidFill>
                              <a:srgbClr val="002060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3025" marR="73025" marT="0" marB="0"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3928674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8217E550-0416-5896-16C3-19F1AABDDD2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50823060"/>
                  </p:ext>
                </p:extLst>
              </p:nvPr>
            </p:nvGraphicFramePr>
            <p:xfrm>
              <a:off x="2032004" y="2327973"/>
              <a:ext cx="8127999" cy="776377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709333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3171373883"/>
                        </a:ext>
                      </a:extLst>
                    </a:gridCol>
                    <a:gridCol w="2709333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349547636"/>
                        </a:ext>
                      </a:extLst>
                    </a:gridCol>
                    <a:gridCol w="2709333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3579938545"/>
                        </a:ext>
                      </a:extLst>
                    </a:gridCol>
                  </a:tblGrid>
                  <a:tr h="77637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3025" marR="73025" marT="0" marB="0" anchor="ctr">
                        <a:blipFill rotWithShape="0">
                          <a:blip r:embed="rId3"/>
                          <a:stretch>
                            <a:fillRect l="-225" t="-775" r="-200674" b="-46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0" algn="l"/>
                              <a:tab pos="447675" algn="l"/>
                            </a:tabLst>
                          </a:pPr>
                          <a:r>
                            <a:rPr lang="en-US" sz="2800" b="0" kern="1200" dirty="0">
                              <a:solidFill>
                                <a:srgbClr val="002060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Negation</a:t>
                          </a:r>
                          <a:endParaRPr lang="en-IN" sz="2800" b="0" kern="1200" dirty="0">
                            <a:solidFill>
                              <a:srgbClr val="002060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3025" marR="73025" marT="0" marB="0"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0" algn="l"/>
                              <a:tab pos="447675" algn="l"/>
                            </a:tabLst>
                          </a:pPr>
                          <a:r>
                            <a:rPr lang="en-US" sz="2800" b="0" kern="1200" dirty="0">
                              <a:solidFill>
                                <a:srgbClr val="002060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</a:t>
                          </a:r>
                          <a:endParaRPr lang="en-IN" sz="2800" b="0" kern="1200" dirty="0">
                            <a:solidFill>
                              <a:srgbClr val="002060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3025" marR="73025" marT="0" marB="0"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273928674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D9FA0150-399A-AE27-F8C3-331C9157249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46180312"/>
                  </p:ext>
                </p:extLst>
              </p:nvPr>
            </p:nvGraphicFramePr>
            <p:xfrm>
              <a:off x="2032002" y="3104350"/>
              <a:ext cx="8127999" cy="776377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709333">
                      <a:extLst>
                        <a:ext uri="{9D8B030D-6E8A-4147-A177-3AD203B41FA5}">
                          <a16:colId xmlns:a16="http://schemas.microsoft.com/office/drawing/2014/main" val="3171373883"/>
                        </a:ext>
                      </a:extLst>
                    </a:gridCol>
                    <a:gridCol w="2709333">
                      <a:extLst>
                        <a:ext uri="{9D8B030D-6E8A-4147-A177-3AD203B41FA5}">
                          <a16:colId xmlns:a16="http://schemas.microsoft.com/office/drawing/2014/main" val="349547636"/>
                        </a:ext>
                      </a:extLst>
                    </a:gridCol>
                    <a:gridCol w="2709333">
                      <a:extLst>
                        <a:ext uri="{9D8B030D-6E8A-4147-A177-3AD203B41FA5}">
                          <a16:colId xmlns:a16="http://schemas.microsoft.com/office/drawing/2014/main" val="3579938545"/>
                        </a:ext>
                      </a:extLst>
                    </a:gridCol>
                  </a:tblGrid>
                  <a:tr h="776377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0" algn="l"/>
                              <a:tab pos="44767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kern="120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˄</m:t>
                                </m:r>
                              </m:oMath>
                            </m:oMathPara>
                          </a14:m>
                          <a:endParaRPr lang="en-IN" sz="2800" kern="1200" dirty="0">
                            <a:solidFill>
                              <a:srgbClr val="002060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3025" marR="73025" marT="0" marB="0"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0" algn="l"/>
                              <a:tab pos="447675" algn="l"/>
                            </a:tabLst>
                          </a:pPr>
                          <a:r>
                            <a:rPr lang="en-US" sz="2800" b="0" kern="1200" dirty="0">
                              <a:solidFill>
                                <a:srgbClr val="002060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Conjunction</a:t>
                          </a:r>
                          <a:endParaRPr lang="en-IN" sz="2800" b="0" kern="1200" dirty="0">
                            <a:solidFill>
                              <a:srgbClr val="002060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3025" marR="73025" marT="0" marB="0"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0" algn="l"/>
                              <a:tab pos="447675" algn="l"/>
                            </a:tabLst>
                          </a:pPr>
                          <a:r>
                            <a:rPr lang="en-US" sz="2800" b="0" kern="1200" dirty="0">
                              <a:solidFill>
                                <a:srgbClr val="002060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2</a:t>
                          </a:r>
                          <a:endParaRPr lang="en-IN" sz="2800" b="0" kern="1200" dirty="0">
                            <a:solidFill>
                              <a:srgbClr val="002060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3025" marR="73025" marT="0" marB="0"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4884531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D9FA0150-399A-AE27-F8C3-331C9157249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46180312"/>
                  </p:ext>
                </p:extLst>
              </p:nvPr>
            </p:nvGraphicFramePr>
            <p:xfrm>
              <a:off x="2032002" y="3104350"/>
              <a:ext cx="8127999" cy="776377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709333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3171373883"/>
                        </a:ext>
                      </a:extLst>
                    </a:gridCol>
                    <a:gridCol w="2709333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349547636"/>
                        </a:ext>
                      </a:extLst>
                    </a:gridCol>
                    <a:gridCol w="2709333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3579938545"/>
                        </a:ext>
                      </a:extLst>
                    </a:gridCol>
                  </a:tblGrid>
                  <a:tr h="77637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3025" marR="73025" marT="0" marB="0" anchor="ctr">
                        <a:blipFill rotWithShape="0">
                          <a:blip r:embed="rId4"/>
                          <a:stretch>
                            <a:fillRect l="-225" t="-781" r="-200674" b="-46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0" algn="l"/>
                              <a:tab pos="447675" algn="l"/>
                            </a:tabLst>
                          </a:pPr>
                          <a:r>
                            <a:rPr lang="en-US" sz="2800" b="0" kern="1200" dirty="0">
                              <a:solidFill>
                                <a:srgbClr val="002060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Conjunction</a:t>
                          </a:r>
                          <a:endParaRPr lang="en-IN" sz="2800" b="0" kern="1200" dirty="0">
                            <a:solidFill>
                              <a:srgbClr val="002060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3025" marR="73025" marT="0" marB="0"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0" algn="l"/>
                              <a:tab pos="447675" algn="l"/>
                            </a:tabLst>
                          </a:pPr>
                          <a:r>
                            <a:rPr lang="en-US" sz="2800" b="0" kern="1200" dirty="0">
                              <a:solidFill>
                                <a:srgbClr val="002060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2</a:t>
                          </a:r>
                          <a:endParaRPr lang="en-IN" sz="2800" b="0" kern="1200" dirty="0">
                            <a:solidFill>
                              <a:srgbClr val="002060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3025" marR="73025" marT="0" marB="0"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84884531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CC8AE075-FE02-ED39-74E0-54DC7435C84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20307516"/>
                  </p:ext>
                </p:extLst>
              </p:nvPr>
            </p:nvGraphicFramePr>
            <p:xfrm>
              <a:off x="2032000" y="3880727"/>
              <a:ext cx="8127999" cy="776377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709333">
                      <a:extLst>
                        <a:ext uri="{9D8B030D-6E8A-4147-A177-3AD203B41FA5}">
                          <a16:colId xmlns:a16="http://schemas.microsoft.com/office/drawing/2014/main" val="3171373883"/>
                        </a:ext>
                      </a:extLst>
                    </a:gridCol>
                    <a:gridCol w="2709333">
                      <a:extLst>
                        <a:ext uri="{9D8B030D-6E8A-4147-A177-3AD203B41FA5}">
                          <a16:colId xmlns:a16="http://schemas.microsoft.com/office/drawing/2014/main" val="349547636"/>
                        </a:ext>
                      </a:extLst>
                    </a:gridCol>
                    <a:gridCol w="2709333">
                      <a:extLst>
                        <a:ext uri="{9D8B030D-6E8A-4147-A177-3AD203B41FA5}">
                          <a16:colId xmlns:a16="http://schemas.microsoft.com/office/drawing/2014/main" val="3579938545"/>
                        </a:ext>
                      </a:extLst>
                    </a:gridCol>
                  </a:tblGrid>
                  <a:tr h="776377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0" algn="l"/>
                              <a:tab pos="44767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kern="120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˅</m:t>
                                </m:r>
                              </m:oMath>
                            </m:oMathPara>
                          </a14:m>
                          <a:endParaRPr lang="en-IN" sz="2800" kern="1200" dirty="0">
                            <a:solidFill>
                              <a:srgbClr val="002060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3025" marR="73025" marT="0" marB="0"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0" algn="l"/>
                              <a:tab pos="447675" algn="l"/>
                            </a:tabLst>
                          </a:pPr>
                          <a:r>
                            <a:rPr lang="en-US" sz="2800" b="0" kern="1200" dirty="0">
                              <a:solidFill>
                                <a:srgbClr val="002060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Disjunction</a:t>
                          </a:r>
                          <a:endParaRPr lang="en-IN" sz="2800" b="0" kern="1200" dirty="0">
                            <a:solidFill>
                              <a:srgbClr val="002060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3025" marR="73025" marT="0" marB="0"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0" algn="l"/>
                              <a:tab pos="447675" algn="l"/>
                            </a:tabLst>
                          </a:pPr>
                          <a:r>
                            <a:rPr lang="en-US" sz="2800" b="0" kern="1200" dirty="0">
                              <a:solidFill>
                                <a:srgbClr val="002060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3</a:t>
                          </a:r>
                          <a:endParaRPr lang="en-IN" sz="2800" b="0" kern="1200" dirty="0">
                            <a:solidFill>
                              <a:srgbClr val="002060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3025" marR="73025" marT="0" marB="0"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733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CC8AE075-FE02-ED39-74E0-54DC7435C84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20307516"/>
                  </p:ext>
                </p:extLst>
              </p:nvPr>
            </p:nvGraphicFramePr>
            <p:xfrm>
              <a:off x="2032000" y="3880727"/>
              <a:ext cx="8127999" cy="776377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709333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3171373883"/>
                        </a:ext>
                      </a:extLst>
                    </a:gridCol>
                    <a:gridCol w="2709333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349547636"/>
                        </a:ext>
                      </a:extLst>
                    </a:gridCol>
                    <a:gridCol w="2709333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3579938545"/>
                        </a:ext>
                      </a:extLst>
                    </a:gridCol>
                  </a:tblGrid>
                  <a:tr h="77637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3025" marR="73025" marT="0" marB="0" anchor="ctr">
                        <a:blipFill rotWithShape="0">
                          <a:blip r:embed="rId5"/>
                          <a:stretch>
                            <a:fillRect l="-225" t="-781" r="-200674" b="-54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0" algn="l"/>
                              <a:tab pos="447675" algn="l"/>
                            </a:tabLst>
                          </a:pPr>
                          <a:r>
                            <a:rPr lang="en-US" sz="2800" b="0" kern="1200" dirty="0">
                              <a:solidFill>
                                <a:srgbClr val="002060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Disjunction</a:t>
                          </a:r>
                          <a:endParaRPr lang="en-IN" sz="2800" b="0" kern="1200" dirty="0">
                            <a:solidFill>
                              <a:srgbClr val="002060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3025" marR="73025" marT="0" marB="0"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0" algn="l"/>
                              <a:tab pos="447675" algn="l"/>
                            </a:tabLst>
                          </a:pPr>
                          <a:r>
                            <a:rPr lang="en-US" sz="2800" b="0" kern="1200" dirty="0">
                              <a:solidFill>
                                <a:srgbClr val="002060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3</a:t>
                          </a:r>
                          <a:endParaRPr lang="en-IN" sz="2800" b="0" kern="1200" dirty="0">
                            <a:solidFill>
                              <a:srgbClr val="002060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3025" marR="73025" marT="0" marB="0"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39733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4F66AD79-A3BE-78F7-FAE7-617AA9CA20A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98930513"/>
                  </p:ext>
                </p:extLst>
              </p:nvPr>
            </p:nvGraphicFramePr>
            <p:xfrm>
              <a:off x="2032000" y="4657104"/>
              <a:ext cx="8127999" cy="776377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709333">
                      <a:extLst>
                        <a:ext uri="{9D8B030D-6E8A-4147-A177-3AD203B41FA5}">
                          <a16:colId xmlns:a16="http://schemas.microsoft.com/office/drawing/2014/main" val="3171373883"/>
                        </a:ext>
                      </a:extLst>
                    </a:gridCol>
                    <a:gridCol w="2709333">
                      <a:extLst>
                        <a:ext uri="{9D8B030D-6E8A-4147-A177-3AD203B41FA5}">
                          <a16:colId xmlns:a16="http://schemas.microsoft.com/office/drawing/2014/main" val="349547636"/>
                        </a:ext>
                      </a:extLst>
                    </a:gridCol>
                    <a:gridCol w="2709333">
                      <a:extLst>
                        <a:ext uri="{9D8B030D-6E8A-4147-A177-3AD203B41FA5}">
                          <a16:colId xmlns:a16="http://schemas.microsoft.com/office/drawing/2014/main" val="3579938545"/>
                        </a:ext>
                      </a:extLst>
                    </a:gridCol>
                  </a:tblGrid>
                  <a:tr h="776377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0" algn="l"/>
                              <a:tab pos="44767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kern="120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→</m:t>
                                </m:r>
                              </m:oMath>
                            </m:oMathPara>
                          </a14:m>
                          <a:endParaRPr lang="en-IN" sz="2800" kern="1200" dirty="0">
                            <a:solidFill>
                              <a:srgbClr val="002060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3025" marR="73025" marT="0" marB="0"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0" algn="l"/>
                              <a:tab pos="447675" algn="l"/>
                            </a:tabLst>
                          </a:pPr>
                          <a:r>
                            <a:rPr lang="en-US" sz="2800" b="0" kern="1200" dirty="0">
                              <a:solidFill>
                                <a:srgbClr val="002060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Conditional</a:t>
                          </a:r>
                        </a:p>
                      </a:txBody>
                      <a:tcPr marL="73025" marR="73025" marT="0" marB="0"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0" algn="l"/>
                              <a:tab pos="447675" algn="l"/>
                            </a:tabLst>
                          </a:pPr>
                          <a:r>
                            <a:rPr lang="en-US" sz="2800" b="0" kern="1200" dirty="0">
                              <a:solidFill>
                                <a:srgbClr val="002060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4</a:t>
                          </a:r>
                          <a:endParaRPr lang="en-IN" sz="2800" b="0" kern="1200" dirty="0">
                            <a:solidFill>
                              <a:srgbClr val="002060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3025" marR="73025" marT="0" marB="0"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8025502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4F66AD79-A3BE-78F7-FAE7-617AA9CA20A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98930513"/>
                  </p:ext>
                </p:extLst>
              </p:nvPr>
            </p:nvGraphicFramePr>
            <p:xfrm>
              <a:off x="2032000" y="4657104"/>
              <a:ext cx="8127999" cy="776377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709333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3171373883"/>
                        </a:ext>
                      </a:extLst>
                    </a:gridCol>
                    <a:gridCol w="2709333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349547636"/>
                        </a:ext>
                      </a:extLst>
                    </a:gridCol>
                    <a:gridCol w="2709333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3579938545"/>
                        </a:ext>
                      </a:extLst>
                    </a:gridCol>
                  </a:tblGrid>
                  <a:tr h="77637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3025" marR="73025" marT="0" marB="0" anchor="ctr">
                        <a:blipFill rotWithShape="0">
                          <a:blip r:embed="rId6"/>
                          <a:stretch>
                            <a:fillRect l="-225" t="-775" r="-200674" b="-46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0" algn="l"/>
                              <a:tab pos="447675" algn="l"/>
                            </a:tabLst>
                          </a:pPr>
                          <a:r>
                            <a:rPr lang="en-US" sz="2800" b="0" kern="1200" dirty="0" smtClean="0">
                              <a:solidFill>
                                <a:srgbClr val="002060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Conditional</a:t>
                          </a:r>
                          <a:endParaRPr lang="en-US" sz="2800" b="0" kern="1200" dirty="0">
                            <a:solidFill>
                              <a:srgbClr val="002060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3025" marR="73025" marT="0" marB="0"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0" algn="l"/>
                              <a:tab pos="447675" algn="l"/>
                            </a:tabLst>
                          </a:pPr>
                          <a:r>
                            <a:rPr lang="en-US" sz="2800" b="0" kern="1200" dirty="0">
                              <a:solidFill>
                                <a:srgbClr val="002060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4</a:t>
                          </a:r>
                          <a:endParaRPr lang="en-IN" sz="2800" b="0" kern="1200" dirty="0">
                            <a:solidFill>
                              <a:srgbClr val="002060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3025" marR="73025" marT="0" marB="0"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388025502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B96DC669-C5C2-C2D4-680F-2CB24829C4C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49428148"/>
                  </p:ext>
                </p:extLst>
              </p:nvPr>
            </p:nvGraphicFramePr>
            <p:xfrm>
              <a:off x="2032000" y="5433481"/>
              <a:ext cx="8127999" cy="776377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709333">
                      <a:extLst>
                        <a:ext uri="{9D8B030D-6E8A-4147-A177-3AD203B41FA5}">
                          <a16:colId xmlns:a16="http://schemas.microsoft.com/office/drawing/2014/main" val="3171373883"/>
                        </a:ext>
                      </a:extLst>
                    </a:gridCol>
                    <a:gridCol w="2709333">
                      <a:extLst>
                        <a:ext uri="{9D8B030D-6E8A-4147-A177-3AD203B41FA5}">
                          <a16:colId xmlns:a16="http://schemas.microsoft.com/office/drawing/2014/main" val="349547636"/>
                        </a:ext>
                      </a:extLst>
                    </a:gridCol>
                    <a:gridCol w="2709333">
                      <a:extLst>
                        <a:ext uri="{9D8B030D-6E8A-4147-A177-3AD203B41FA5}">
                          <a16:colId xmlns:a16="http://schemas.microsoft.com/office/drawing/2014/main" val="3579938545"/>
                        </a:ext>
                      </a:extLst>
                    </a:gridCol>
                  </a:tblGrid>
                  <a:tr h="776377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0" algn="l"/>
                              <a:tab pos="44767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kern="120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⇄</m:t>
                                </m:r>
                              </m:oMath>
                            </m:oMathPara>
                          </a14:m>
                          <a:endParaRPr lang="en-IN" sz="2800" kern="1200" dirty="0">
                            <a:solidFill>
                              <a:srgbClr val="002060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3025" marR="73025" marT="0" marB="0"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0" algn="l"/>
                              <a:tab pos="447675" algn="l"/>
                            </a:tabLst>
                          </a:pPr>
                          <a:r>
                            <a:rPr lang="en-US" sz="2800" b="0" kern="1200" dirty="0">
                              <a:solidFill>
                                <a:srgbClr val="002060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Biconditional</a:t>
                          </a:r>
                          <a:endParaRPr lang="en-IN" sz="2800" b="0" kern="1200" dirty="0">
                            <a:solidFill>
                              <a:srgbClr val="002060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3025" marR="73025" marT="0" marB="0"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0" algn="l"/>
                              <a:tab pos="447675" algn="l"/>
                            </a:tabLst>
                          </a:pPr>
                          <a:r>
                            <a:rPr lang="en-US" sz="2800" b="0" kern="1200" dirty="0">
                              <a:solidFill>
                                <a:srgbClr val="002060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5</a:t>
                          </a:r>
                          <a:endParaRPr lang="en-IN" sz="2800" b="0" kern="1200" dirty="0">
                            <a:solidFill>
                              <a:srgbClr val="002060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3025" marR="73025" marT="0" marB="0"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1583363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B96DC669-C5C2-C2D4-680F-2CB24829C4C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49428148"/>
                  </p:ext>
                </p:extLst>
              </p:nvPr>
            </p:nvGraphicFramePr>
            <p:xfrm>
              <a:off x="2032000" y="5433481"/>
              <a:ext cx="8127999" cy="776377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709333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3171373883"/>
                        </a:ext>
                      </a:extLst>
                    </a:gridCol>
                    <a:gridCol w="2709333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349547636"/>
                        </a:ext>
                      </a:extLst>
                    </a:gridCol>
                    <a:gridCol w="2709333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3579938545"/>
                        </a:ext>
                      </a:extLst>
                    </a:gridCol>
                  </a:tblGrid>
                  <a:tr h="77637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3025" marR="73025" marT="0" marB="0" anchor="ctr">
                        <a:blipFill rotWithShape="0">
                          <a:blip r:embed="rId7"/>
                          <a:stretch>
                            <a:fillRect l="-225" t="-781" r="-200674" b="-46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0" algn="l"/>
                              <a:tab pos="447675" algn="l"/>
                            </a:tabLst>
                          </a:pPr>
                          <a:r>
                            <a:rPr lang="en-US" sz="2800" b="0" kern="1200" dirty="0">
                              <a:solidFill>
                                <a:srgbClr val="002060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Biconditional</a:t>
                          </a:r>
                          <a:endParaRPr lang="en-IN" sz="2800" b="0" kern="1200" dirty="0">
                            <a:solidFill>
                              <a:srgbClr val="002060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3025" marR="73025" marT="0" marB="0"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0" algn="l"/>
                              <a:tab pos="447675" algn="l"/>
                            </a:tabLst>
                          </a:pPr>
                          <a:r>
                            <a:rPr lang="en-US" sz="2800" b="0" kern="1200" dirty="0">
                              <a:solidFill>
                                <a:srgbClr val="002060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5</a:t>
                          </a:r>
                          <a:endParaRPr lang="en-IN" sz="2800" b="0" kern="1200" dirty="0">
                            <a:solidFill>
                              <a:srgbClr val="002060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73025" marR="73025" marT="0" marB="0"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41583363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0" name="Rectangle: Rounded Corners 4">
            <a:extLst>
              <a:ext uri="{FF2B5EF4-FFF2-40B4-BE49-F238E27FC236}">
                <a16:creationId xmlns:a16="http://schemas.microsoft.com/office/drawing/2014/main" id="{2EEE298B-3BF5-F05D-1A89-F8F8ABF2F57D}"/>
              </a:ext>
            </a:extLst>
          </p:cNvPr>
          <p:cNvSpPr/>
          <p:nvPr/>
        </p:nvSpPr>
        <p:spPr>
          <a:xfrm>
            <a:off x="3742366" y="825793"/>
            <a:ext cx="4707268" cy="669851"/>
          </a:xfrm>
          <a:prstGeom prst="roundRect">
            <a:avLst>
              <a:gd name="adj" fmla="val 24585"/>
            </a:avLst>
          </a:prstGeom>
          <a:gradFill flip="none" rotWithShape="1">
            <a:gsLst>
              <a:gs pos="0">
                <a:srgbClr val="FFC000">
                  <a:tint val="66000"/>
                  <a:satMod val="160000"/>
                </a:srgbClr>
              </a:gs>
              <a:gs pos="50000">
                <a:srgbClr val="FFC000">
                  <a:tint val="44500"/>
                  <a:satMod val="160000"/>
                </a:srgbClr>
              </a:gs>
              <a:gs pos="100000">
                <a:srgbClr val="FFC000">
                  <a:tint val="23500"/>
                  <a:satMod val="160000"/>
                </a:srgbClr>
              </a:gs>
            </a:gsLst>
            <a:lin ang="18900000" scaled="1"/>
            <a:tileRect/>
          </a:gradFill>
          <a:ln w="19050"/>
          <a:effectLst>
            <a:outerShdw blurRad="76200" dist="12700" dir="8100000" sy="-23000" kx="8004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dirty="0">
                <a:solidFill>
                  <a:srgbClr val="002060"/>
                </a:solidFill>
              </a:rPr>
              <a:t>Preference Table</a:t>
            </a:r>
          </a:p>
        </p:txBody>
      </p:sp>
    </p:spTree>
    <p:extLst>
      <p:ext uri="{BB962C8B-B14F-4D97-AF65-F5344CB8AC3E}">
        <p14:creationId xmlns:p14="http://schemas.microsoft.com/office/powerpoint/2010/main" val="281076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FA00D5-A286-E9F1-8A72-C96002079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Precedence Rule</a:t>
            </a:r>
            <a:r>
              <a:rPr lang="en-IN" dirty="0"/>
              <a:t> (</a:t>
            </a:r>
            <a:r>
              <a:rPr lang="en-IN" dirty="0">
                <a:solidFill>
                  <a:srgbClr val="FF0000"/>
                </a:solidFill>
              </a:rPr>
              <a:t>Cont’d</a:t>
            </a:r>
            <a:r>
              <a:rPr lang="en-IN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A9E1F8-7887-8DEF-7E3A-BCDEEBFA8AA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lnSpc>
                    <a:spcPct val="150000"/>
                  </a:lnSpc>
                  <a:buClr>
                    <a:srgbClr val="B84742"/>
                  </a:buClr>
                  <a:defRPr/>
                </a:pPr>
                <a:r>
                  <a:rPr lang="en-GB" b="1" dirty="0">
                    <a:cs typeface="Shruti" panose="020B0502040204020203" pitchFamily="34" charset="0"/>
                  </a:rPr>
                  <a:t>Example:</a:t>
                </a:r>
              </a:p>
              <a:p>
                <a:pPr lvl="1">
                  <a:lnSpc>
                    <a:spcPct val="150000"/>
                  </a:lnSpc>
                  <a:tabLst>
                    <a:tab pos="3225800" algn="l"/>
                    <a:tab pos="8699500" algn="l"/>
                  </a:tabLst>
                </a:pP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b="1">
                        <a:latin typeface="Cambria Math" panose="02040503050406030204" pitchFamily="18" charset="0"/>
                      </a:rPr>
                      <m:t>→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q</m:t>
                    </m:r>
                    <m:r>
                      <a:rPr lang="en-US">
                        <a:latin typeface="Cambria Math" panose="02040503050406030204" pitchFamily="18" charset="0"/>
                      </a:rPr>
                      <m:t> ˄ ¬ 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p</m:t>
                    </m:r>
                  </m:oMath>
                </a14:m>
                <a:r>
                  <a:rPr lang="en-US" dirty="0"/>
                  <a:t>	</a:t>
                </a:r>
                <a:endParaRPr lang="en-IN" b="1" dirty="0"/>
              </a:p>
              <a:p>
                <a:pPr lvl="1">
                  <a:lnSpc>
                    <a:spcPct val="150000"/>
                  </a:lnSpc>
                  <a:tabLst>
                    <a:tab pos="3225800" algn="l"/>
                    <a:tab pos="8699500" algn="l"/>
                  </a:tabLst>
                </a:pP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>
                        <a:latin typeface="Cambria Math" panose="02040503050406030204" pitchFamily="18" charset="0"/>
                      </a:rPr>
                      <m:t>¬</m:t>
                    </m:r>
                    <m:r>
                      <a:rPr lang="en-IN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>
                        <a:latin typeface="Cambria Math" panose="02040503050406030204" pitchFamily="18" charset="0"/>
                      </a:rPr>
                      <m:t> ˅ 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q</m:t>
                    </m:r>
                    <m:r>
                      <a:rPr lang="en-US">
                        <a:latin typeface="Cambria Math" panose="02040503050406030204" pitchFamily="18" charset="0"/>
                      </a:rPr>
                      <m:t> ˄ 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r</m:t>
                    </m:r>
                  </m:oMath>
                </a14:m>
                <a:r>
                  <a:rPr lang="en-US" dirty="0"/>
                  <a:t>	</a:t>
                </a:r>
                <a:endParaRPr lang="en-IN" b="1" dirty="0"/>
              </a:p>
              <a:p>
                <a:pPr lvl="1">
                  <a:lnSpc>
                    <a:spcPct val="150000"/>
                  </a:lnSpc>
                  <a:tabLst>
                    <a:tab pos="3225800" algn="l"/>
                    <a:tab pos="8699500" algn="l"/>
                  </a:tabLst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>
                        <a:latin typeface="Cambria Math" panose="02040503050406030204" pitchFamily="18" charset="0"/>
                      </a:rPr>
                      <m:t> ˄ 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q</m:t>
                    </m:r>
                    <m:r>
                      <a:rPr lang="en-US">
                        <a:latin typeface="Cambria Math" panose="02040503050406030204" pitchFamily="18" charset="0"/>
                      </a:rPr>
                      <m:t> ˅ 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r</m:t>
                    </m:r>
                  </m:oMath>
                </a14:m>
                <a:endParaRPr lang="en-GB" b="1" dirty="0">
                  <a:cs typeface="Shrut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A2A9E1F8-7887-8DEF-7E3A-BCDEEBFA8A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9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F911E94-7A05-3F93-24F2-8D21ECE6859F}"/>
              </a:ext>
            </a:extLst>
          </p:cNvPr>
          <p:cNvSpPr txBox="1">
            <a:spLocks/>
          </p:cNvSpPr>
          <p:nvPr/>
        </p:nvSpPr>
        <p:spPr>
          <a:xfrm>
            <a:off x="3448446" y="2264582"/>
            <a:ext cx="4847219" cy="720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Clr>
                <a:srgbClr val="B84742"/>
              </a:buClr>
              <a:buNone/>
              <a:defRPr/>
            </a:pPr>
            <a:r>
              <a:rPr lang="en-US" dirty="0"/>
              <a:t>is equivalent to the expression</a:t>
            </a:r>
            <a:endParaRPr lang="en-GB" b="1" dirty="0">
              <a:latin typeface="Roboto Condensed (Body)"/>
              <a:cs typeface="Shruti" panose="020B0502040204020203" pitchFamily="34" charset="0"/>
            </a:endParaRPr>
          </a:p>
          <a:p>
            <a:pPr>
              <a:lnSpc>
                <a:spcPct val="150000"/>
              </a:lnSpc>
              <a:buClr>
                <a:srgbClr val="B84742"/>
              </a:buClr>
              <a:defRPr/>
            </a:pPr>
            <a:endParaRPr lang="en-IN" b="1" dirty="0">
              <a:latin typeface="Roboto Condensed (Body)"/>
              <a:cs typeface="Shruti" panose="020B0502040204020203" pitchFamily="34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6A58A92-285F-863D-28BE-ABAD79E655CE}"/>
              </a:ext>
            </a:extLst>
          </p:cNvPr>
          <p:cNvSpPr txBox="1">
            <a:spLocks/>
          </p:cNvSpPr>
          <p:nvPr/>
        </p:nvSpPr>
        <p:spPr>
          <a:xfrm>
            <a:off x="3448446" y="1566780"/>
            <a:ext cx="4847219" cy="720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Clr>
                <a:srgbClr val="B84742"/>
              </a:buClr>
              <a:buNone/>
              <a:defRPr/>
            </a:pPr>
            <a:r>
              <a:rPr lang="en-US" dirty="0"/>
              <a:t>is equivalent to the expression</a:t>
            </a:r>
            <a:endParaRPr lang="en-GB" b="1" dirty="0">
              <a:latin typeface="Roboto Condensed (Body)"/>
              <a:cs typeface="Shruti" panose="020B0502040204020203" pitchFamily="34" charset="0"/>
            </a:endParaRPr>
          </a:p>
          <a:p>
            <a:pPr>
              <a:lnSpc>
                <a:spcPct val="150000"/>
              </a:lnSpc>
              <a:buClr>
                <a:srgbClr val="B84742"/>
              </a:buClr>
              <a:defRPr/>
            </a:pPr>
            <a:endParaRPr lang="en-IN" b="1" dirty="0">
              <a:latin typeface="Roboto Condensed (Body)"/>
              <a:cs typeface="Shruti" panose="020B0502040204020203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40FF8D9-6DB2-4C79-5A62-56FBC8FDE547}"/>
              </a:ext>
            </a:extLst>
          </p:cNvPr>
          <p:cNvSpPr txBox="1">
            <a:spLocks/>
          </p:cNvSpPr>
          <p:nvPr/>
        </p:nvSpPr>
        <p:spPr>
          <a:xfrm>
            <a:off x="3442174" y="2988411"/>
            <a:ext cx="5431420" cy="720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Clr>
                <a:srgbClr val="B84742"/>
              </a:buClr>
              <a:buNone/>
              <a:defRPr/>
            </a:pPr>
            <a:r>
              <a:rPr lang="en-US" b="1" dirty="0">
                <a:solidFill>
                  <a:srgbClr val="FF0000"/>
                </a:solidFill>
              </a:rPr>
              <a:t>is not equivalent</a:t>
            </a:r>
            <a:r>
              <a:rPr lang="en-US" dirty="0"/>
              <a:t> to the expression</a:t>
            </a:r>
            <a:endParaRPr lang="en-IN" b="1" dirty="0">
              <a:latin typeface="Roboto Condensed (Body)"/>
              <a:cs typeface="Shruti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3161D0A4-BD23-9021-C6C8-7E7D2E73404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746401" y="1561978"/>
                <a:ext cx="3031247" cy="7200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l">
                  <a:lnSpc>
                    <a:spcPct val="150000"/>
                  </a:lnSpc>
                  <a:buClr>
                    <a:srgbClr val="B84742"/>
                  </a:buClr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𝐩</m:t>
                      </m:r>
                      <m:r>
                        <a:rPr lang="en-US" b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→(</m:t>
                      </m:r>
                      <m:r>
                        <a:rPr lang="en-IN" b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𝐪</m:t>
                      </m:r>
                      <m:r>
                        <a:rPr lang="en-US" b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˄ (</m:t>
                      </m:r>
                      <m:r>
                        <a:rPr lang="en-IN" b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¬</m:t>
                      </m:r>
                      <m:r>
                        <a:rPr lang="en-IN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𝐩</m:t>
                      </m:r>
                      <m:r>
                        <a:rPr lang="en-IN" b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IN" b="1" dirty="0">
                  <a:solidFill>
                    <a:srgbClr val="FF0000"/>
                  </a:solidFill>
                </a:endParaRPr>
              </a:p>
              <a:p>
                <a:pPr lvl="1">
                  <a:lnSpc>
                    <a:spcPct val="150000"/>
                  </a:lnSpc>
                  <a:buClr>
                    <a:srgbClr val="B84742"/>
                  </a:buClr>
                  <a:defRPr/>
                </a:pPr>
                <a:endParaRPr lang="en-GB" b="1" dirty="0">
                  <a:solidFill>
                    <a:srgbClr val="FF0000"/>
                  </a:solidFill>
                  <a:latin typeface="Roboto Condensed (Body)"/>
                  <a:cs typeface="Shruti" panose="020B0502040204020203" pitchFamily="34" charset="0"/>
                </a:endParaRPr>
              </a:p>
              <a:p>
                <a:pPr>
                  <a:lnSpc>
                    <a:spcPct val="150000"/>
                  </a:lnSpc>
                  <a:buClr>
                    <a:srgbClr val="B84742"/>
                  </a:buClr>
                  <a:defRPr/>
                </a:pPr>
                <a:endParaRPr lang="en-IN" b="1" dirty="0">
                  <a:solidFill>
                    <a:srgbClr val="FF0000"/>
                  </a:solidFill>
                  <a:latin typeface="Roboto Condensed (Body)"/>
                  <a:cs typeface="Shruti" panose="020B0502040204020203" pitchFamily="34" charset="0"/>
                </a:endParaRPr>
              </a:p>
            </p:txBody>
          </p:sp>
        </mc:Choice>
        <mc:Fallback xmlns="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3161D0A4-BD23-9021-C6C8-7E7D2E7340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6401" y="1561978"/>
                <a:ext cx="3031247" cy="7200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B2673BEC-3C0D-5A6F-73A5-E4CA1C2749C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740129" y="2250909"/>
                <a:ext cx="3031247" cy="7200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l">
                  <a:lnSpc>
                    <a:spcPct val="150000"/>
                  </a:lnSpc>
                  <a:buClr>
                    <a:srgbClr val="B84742"/>
                  </a:buClr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N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¬</m:t>
                          </m:r>
                          <m:r>
                            <a:rPr lang="en-IN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𝐩</m:t>
                          </m:r>
                        </m:e>
                      </m:d>
                      <m:r>
                        <a:rPr lang="en-US" b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˅ (</m:t>
                      </m:r>
                      <m:r>
                        <a:rPr lang="en-IN" b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𝐪</m:t>
                      </m:r>
                      <m:r>
                        <a:rPr lang="en-US" b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˄ </m:t>
                      </m:r>
                      <m:r>
                        <a:rPr lang="en-US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𝐫</m:t>
                      </m:r>
                      <m:r>
                        <a:rPr lang="en-IN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N" b="1" dirty="0">
                  <a:solidFill>
                    <a:srgbClr val="FF0000"/>
                  </a:solidFill>
                  <a:latin typeface="Roboto Condensed (Body)"/>
                  <a:cs typeface="Shruti" panose="020B0502040204020203" pitchFamily="34" charset="0"/>
                </a:endParaRPr>
              </a:p>
            </p:txBody>
          </p:sp>
        </mc:Choice>
        <mc:Fallback xmlns="">
          <p:sp>
            <p:nvSpPr>
              <p:cNvPr id="10" name="Content Placeholder 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B2673BEC-3C0D-5A6F-73A5-E4CA1C2749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0129" y="2250909"/>
                <a:ext cx="3031247" cy="72000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38B756D0-6E70-E961-9F0D-FAD1FE928BA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740129" y="2982796"/>
                <a:ext cx="2082811" cy="7200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1" indent="0">
                  <a:lnSpc>
                    <a:spcPct val="150000"/>
                  </a:lnSpc>
                  <a:buClr>
                    <a:srgbClr val="B84742"/>
                  </a:buClr>
                  <a:buNone/>
                  <a:tabLst>
                    <a:tab pos="3225800" algn="l"/>
                    <a:tab pos="8699500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𝐩</m:t>
                      </m:r>
                      <m:r>
                        <a:rPr lang="en-US" b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˄ (</m:t>
                      </m:r>
                      <m:r>
                        <a:rPr lang="en-IN" b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𝐪</m:t>
                      </m:r>
                      <m:r>
                        <a:rPr lang="en-US" b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˅ </m:t>
                      </m:r>
                      <m:r>
                        <a:rPr lang="en-US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𝐫</m:t>
                      </m:r>
                      <m:r>
                        <a:rPr lang="en-IN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N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38B756D0-6E70-E961-9F0D-FAD1FE928B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0129" y="2982796"/>
                <a:ext cx="2082811" cy="7200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7D0095E5-D9FC-2651-D0A6-18026E5E9F02}"/>
              </a:ext>
            </a:extLst>
          </p:cNvPr>
          <p:cNvSpPr txBox="1">
            <a:spLocks/>
          </p:cNvSpPr>
          <p:nvPr/>
        </p:nvSpPr>
        <p:spPr>
          <a:xfrm>
            <a:off x="3440442" y="3735840"/>
            <a:ext cx="4847219" cy="720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Clr>
                <a:srgbClr val="B84742"/>
              </a:buClr>
              <a:buNone/>
              <a:defRPr/>
            </a:pPr>
            <a:r>
              <a:rPr lang="en-US" dirty="0"/>
              <a:t>is equivalent to the expression</a:t>
            </a:r>
            <a:endParaRPr lang="en-GB" b="1" dirty="0">
              <a:latin typeface="Roboto Condensed (Body)"/>
              <a:cs typeface="Shruti" panose="020B0502040204020203" pitchFamily="34" charset="0"/>
            </a:endParaRPr>
          </a:p>
          <a:p>
            <a:pPr>
              <a:lnSpc>
                <a:spcPct val="150000"/>
              </a:lnSpc>
              <a:buClr>
                <a:srgbClr val="B84742"/>
              </a:buClr>
              <a:defRPr/>
            </a:pPr>
            <a:endParaRPr lang="en-IN" b="1" dirty="0">
              <a:latin typeface="Roboto Condensed (Body)"/>
              <a:cs typeface="Shruti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id="{08679B79-17E2-FE29-8620-F8ECA6C697D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740129" y="3670234"/>
                <a:ext cx="2082811" cy="7200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1" indent="0">
                  <a:lnSpc>
                    <a:spcPct val="150000"/>
                  </a:lnSpc>
                  <a:buClr>
                    <a:srgbClr val="B84742"/>
                  </a:buClr>
                  <a:buNone/>
                  <a:tabLst>
                    <a:tab pos="3225800" algn="l"/>
                    <a:tab pos="8699500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N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𝐩</m:t>
                          </m:r>
                          <m:r>
                            <a:rPr lang="en-US" b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˄</m:t>
                          </m:r>
                          <m:r>
                            <a:rPr lang="en-IN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𝐪</m:t>
                          </m:r>
                          <m:r>
                            <a:rPr lang="en-IN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IN" b="1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˅ </m:t>
                      </m:r>
                      <m:r>
                        <a:rPr lang="en-US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𝐫</m:t>
                      </m:r>
                    </m:oMath>
                  </m:oMathPara>
                </a14:m>
                <a:endParaRPr lang="en-IN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id="{08679B79-17E2-FE29-8620-F8ECA6C697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0129" y="3670234"/>
                <a:ext cx="2082811" cy="72000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27449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build="p"/>
      <p:bldP spid="5" grpId="0" uiExpand="1" build="p"/>
      <p:bldP spid="6" grpId="0" uiExpand="1" build="p"/>
      <p:bldP spid="9" grpId="0" uiExpand="1" build="p"/>
      <p:bldP spid="10" grpId="0" uiExpand="1" build="p"/>
      <p:bldP spid="11" grpId="0" uiExpand="1" build="p"/>
      <p:bldP spid="18" grpId="0" uiExpand="1" build="p"/>
      <p:bldP spid="19" grpId="0" uiExpand="1" build="p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4CEE54-F8D3-E00A-71F1-D3A7AA18A2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9A8BF6D9-F18D-EC18-F8DD-0FC9550FFECF}"/>
                  </a:ext>
                </a:extLst>
              </p:cNvPr>
              <p:cNvSpPr/>
              <p:nvPr/>
            </p:nvSpPr>
            <p:spPr>
              <a:xfrm>
                <a:off x="3549934" y="4619204"/>
                <a:ext cx="3374783" cy="62020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000" b="1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IN" sz="20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/>
                            <m:den/>
                          </m:f>
                          <m:r>
                            <a:rPr lang="en-IN" sz="2000" b="1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                                       </m:t>
                          </m:r>
                        </m:e>
                      </m:d>
                      <m:r>
                        <a:rPr lang="en-US" sz="2000" b="1" i="1" dirty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en-IN" sz="2800" b="1" dirty="0">
                  <a:solidFill>
                    <a:schemeClr val="accent4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9A8BF6D9-F18D-EC18-F8DD-0FC9550FFE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9934" y="4619204"/>
                <a:ext cx="3374783" cy="620205"/>
              </a:xfrm>
              <a:prstGeom prst="rect">
                <a:avLst/>
              </a:prstGeom>
              <a:blipFill rotWithShape="0">
                <a:blip r:embed="rId3"/>
                <a:stretch>
                  <a:fillRect t="-1980" b="-495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D8709FE1-8F36-F9DE-3B3C-517DC70CF754}"/>
                  </a:ext>
                </a:extLst>
              </p:cNvPr>
              <p:cNvSpPr/>
              <p:nvPr/>
            </p:nvSpPr>
            <p:spPr>
              <a:xfrm>
                <a:off x="3675333" y="4741127"/>
                <a:ext cx="1203559" cy="40802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600" b="1" i="1" dirty="0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IN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/>
                            <m:den/>
                          </m:f>
                          <m:r>
                            <a:rPr lang="en-IN" sz="16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               </m:t>
                          </m:r>
                        </m:e>
                      </m:d>
                      <m:r>
                        <a:rPr lang="en-US" sz="1600" b="1" i="1" dirty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en-IN" sz="2800" b="1" dirty="0">
                  <a:solidFill>
                    <a:schemeClr val="accent4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D8709FE1-8F36-F9DE-3B3C-517DC70CF7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5333" y="4741127"/>
                <a:ext cx="1203559" cy="408026"/>
              </a:xfrm>
              <a:prstGeom prst="rect">
                <a:avLst/>
              </a:prstGeom>
              <a:blipFill rotWithShape="0">
                <a:blip r:embed="rId4"/>
                <a:stretch>
                  <a:fillRect t="-8955" r="-1015" b="-1791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7614086E-0F50-C730-2C45-03D978B05B7D}"/>
                  </a:ext>
                </a:extLst>
              </p:cNvPr>
              <p:cNvSpPr/>
              <p:nvPr/>
            </p:nvSpPr>
            <p:spPr>
              <a:xfrm>
                <a:off x="1838960" y="4744893"/>
                <a:ext cx="1203559" cy="40802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600" b="1" i="1" dirty="0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IN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/>
                            <m:den/>
                          </m:f>
                          <m:r>
                            <a:rPr lang="en-IN" sz="16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              </m:t>
                          </m:r>
                        </m:e>
                      </m:d>
                      <m:r>
                        <a:rPr lang="en-US" sz="1600" b="1" i="1" dirty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en-IN" sz="2800" b="1" dirty="0">
                  <a:solidFill>
                    <a:schemeClr val="accent4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7614086E-0F50-C730-2C45-03D978B05B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8960" y="4744893"/>
                <a:ext cx="1203559" cy="408026"/>
              </a:xfrm>
              <a:prstGeom prst="rect">
                <a:avLst/>
              </a:prstGeom>
              <a:blipFill rotWithShape="0">
                <a:blip r:embed="rId5"/>
                <a:stretch>
                  <a:fillRect t="-7463" b="-1940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E178041F-5C82-ECC3-D56E-564CCECC4BEB}"/>
                  </a:ext>
                </a:extLst>
              </p:cNvPr>
              <p:cNvSpPr/>
              <p:nvPr/>
            </p:nvSpPr>
            <p:spPr>
              <a:xfrm>
                <a:off x="558646" y="4744893"/>
                <a:ext cx="2276549" cy="40802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000" b="1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IN" sz="20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/>
                            <m:den/>
                          </m:f>
                          <m:r>
                            <a:rPr lang="en-IN" sz="2000" b="1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                                  </m:t>
                          </m:r>
                        </m:e>
                      </m:d>
                      <m:r>
                        <a:rPr lang="en-US" sz="2000" b="1" i="1" dirty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en-IN" sz="2800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E178041F-5C82-ECC3-D56E-564CCECC4B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646" y="4744893"/>
                <a:ext cx="2276549" cy="408026"/>
              </a:xfrm>
              <a:prstGeom prst="rect">
                <a:avLst/>
              </a:prstGeom>
              <a:blipFill rotWithShape="0">
                <a:blip r:embed="rId6"/>
                <a:stretch>
                  <a:fillRect t="-26866" r="-11796" b="-3432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AA982C23-7EDB-2D5F-7987-6B3AE926902E}"/>
                  </a:ext>
                </a:extLst>
              </p:cNvPr>
              <p:cNvSpPr/>
              <p:nvPr/>
            </p:nvSpPr>
            <p:spPr>
              <a:xfrm>
                <a:off x="745837" y="4722620"/>
                <a:ext cx="887276" cy="40802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     </m:t>
                          </m:r>
                          <m: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AA982C23-7EDB-2D5F-7987-6B3AE92690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837" y="4722620"/>
                <a:ext cx="887276" cy="408026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9D97A83F-4847-91E9-E056-1A5529AE36E8}"/>
                  </a:ext>
                </a:extLst>
              </p:cNvPr>
              <p:cNvSpPr/>
              <p:nvPr/>
            </p:nvSpPr>
            <p:spPr>
              <a:xfrm>
                <a:off x="5080638" y="4741127"/>
                <a:ext cx="1203559" cy="40802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600" b="1" i="1" dirty="0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IN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/>
                            <m:den/>
                          </m:f>
                          <m:r>
                            <a:rPr lang="en-IN" sz="16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              </m:t>
                          </m:r>
                        </m:e>
                      </m:d>
                      <m:r>
                        <a:rPr lang="en-US" sz="1600" b="1" i="1" dirty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en-IN" sz="2800" b="1" dirty="0">
                  <a:solidFill>
                    <a:schemeClr val="accent4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9D97A83F-4847-91E9-E056-1A5529AE36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0638" y="4741127"/>
                <a:ext cx="1203559" cy="408026"/>
              </a:xfrm>
              <a:prstGeom prst="rect">
                <a:avLst/>
              </a:prstGeom>
              <a:blipFill rotWithShape="0">
                <a:blip r:embed="rId8"/>
                <a:stretch>
                  <a:fillRect t="-8955" b="-1791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179552B2-9DEB-CFF1-4783-42C78E0BFE75}"/>
                  </a:ext>
                </a:extLst>
              </p:cNvPr>
              <p:cNvSpPr/>
              <p:nvPr/>
            </p:nvSpPr>
            <p:spPr>
              <a:xfrm>
                <a:off x="2251187" y="3823109"/>
                <a:ext cx="1830092" cy="40802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600" b="1" i="1" dirty="0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IN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/>
                            <m:den/>
                          </m:f>
                          <m:r>
                            <a:rPr lang="en-IN" sz="16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                             </m:t>
                          </m:r>
                        </m:e>
                      </m:d>
                      <m:r>
                        <a:rPr lang="en-US" sz="1600" b="1" i="1" dirty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en-IN" sz="2800" b="1" dirty="0">
                  <a:solidFill>
                    <a:schemeClr val="accent4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179552B2-9DEB-CFF1-4783-42C78E0BFE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1187" y="3823109"/>
                <a:ext cx="1830092" cy="408026"/>
              </a:xfrm>
              <a:prstGeom prst="rect">
                <a:avLst/>
              </a:prstGeom>
              <a:blipFill rotWithShape="0">
                <a:blip r:embed="rId9"/>
                <a:stretch>
                  <a:fillRect t="-7463" b="-1940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6C4F502F-CB10-683D-68A5-0A355196CC06}"/>
                  </a:ext>
                </a:extLst>
              </p:cNvPr>
              <p:cNvSpPr/>
              <p:nvPr/>
            </p:nvSpPr>
            <p:spPr>
              <a:xfrm>
                <a:off x="558646" y="3815616"/>
                <a:ext cx="1467350" cy="40802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60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IN" sz="16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/>
                            <m:den/>
                          </m:f>
                          <m:r>
                            <a:rPr lang="en-IN" sz="1600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                    </m:t>
                          </m:r>
                        </m:e>
                      </m:d>
                      <m:r>
                        <a:rPr lang="en-US" sz="1600" b="0" i="1" dirty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en-IN" sz="28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6C4F502F-CB10-683D-68A5-0A355196CC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646" y="3815616"/>
                <a:ext cx="1467350" cy="408026"/>
              </a:xfrm>
              <a:prstGeom prst="rect">
                <a:avLst/>
              </a:prstGeom>
              <a:blipFill rotWithShape="0">
                <a:blip r:embed="rId10"/>
                <a:stretch>
                  <a:fillRect t="-8955" b="-1940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3">
            <a:extLst>
              <a:ext uri="{FF2B5EF4-FFF2-40B4-BE49-F238E27FC236}">
                <a16:creationId xmlns:a16="http://schemas.microsoft.com/office/drawing/2014/main" id="{CD821DDF-FC28-7FA4-840E-3093A4AF3D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 3</a:t>
            </a:r>
            <a:r>
              <a:rPr lang="en-GB" dirty="0"/>
              <a:t> ⇝ Example 1</a:t>
            </a:r>
            <a:endParaRPr lang="en-IN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2573ED7-A941-7F9E-C3E0-02299F79ADCE}"/>
              </a:ext>
            </a:extLst>
          </p:cNvPr>
          <p:cNvSpPr/>
          <p:nvPr/>
        </p:nvSpPr>
        <p:spPr>
          <a:xfrm>
            <a:off x="74280" y="799316"/>
            <a:ext cx="1810115" cy="483098"/>
          </a:xfrm>
          <a:prstGeom prst="roundRect">
            <a:avLst/>
          </a:pr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Question</a:t>
            </a:r>
            <a:endParaRPr kumimoji="0" lang="en-IN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Condensed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FB083363-ADFD-653A-25E4-CDA8F8940C54}"/>
                  </a:ext>
                </a:extLst>
              </p:cNvPr>
              <p:cNvSpPr/>
              <p:nvPr/>
            </p:nvSpPr>
            <p:spPr>
              <a:xfrm>
                <a:off x="1884395" y="799316"/>
                <a:ext cx="10080644" cy="21031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en-IN" sz="2800" dirty="0">
                    <a:solidFill>
                      <a:srgbClr val="002060"/>
                    </a:solidFill>
                  </a:rPr>
                  <a:t>By using </a:t>
                </a:r>
                <a:r>
                  <a:rPr lang="en-US" sz="2800" dirty="0">
                    <a:solidFill>
                      <a:srgbClr val="002060"/>
                    </a:solidFill>
                  </a:rPr>
                  <a:t>Precedence</a:t>
                </a:r>
                <a:r>
                  <a:rPr lang="en-IN" sz="2800" dirty="0">
                    <a:solidFill>
                      <a:srgbClr val="002060"/>
                    </a:solidFill>
                  </a:rPr>
                  <a:t> rule put parenthesis at appropriate place for following compound propositions:</a:t>
                </a:r>
              </a:p>
              <a:p>
                <a:pPr marL="514350" marR="0" lvl="0" indent="-514350" algn="just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Font typeface="+mj-lt"/>
                  <a:buAutoNum type="arabicPeriod"/>
                  <a:tabLst>
                    <a:tab pos="0" algn="l"/>
                    <a:tab pos="447675" algn="l"/>
                    <a:tab pos="0" algn="l"/>
                    <a:tab pos="330200" algn="l"/>
                    <a:tab pos="447675" algn="l"/>
                  </a:tabLst>
                </a:pPr>
                <a:r>
                  <a:rPr lang="en-US" sz="2800" dirty="0">
                    <a:solidFill>
                      <a:srgbClr val="002060"/>
                    </a:solidFill>
                    <a:ea typeface="Times New Roman" panose="02020603050405020304" pitchFamily="18" charset="0"/>
                    <a:cs typeface="Shruti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rPr>
                      <m:t>p</m:t>
                    </m:r>
                    <m:r>
                      <a:rPr lang="en-US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rPr>
                      <m:t> ˄ </m:t>
                    </m:r>
                    <m:r>
                      <m:rPr>
                        <m:sty m:val="p"/>
                      </m:rPr>
                      <a:rPr lang="en-US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rPr>
                      <m:t>q</m:t>
                    </m:r>
                    <m:r>
                      <a:rPr lang="en-US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rPr>
                      <m:t> ˅ ¬ </m:t>
                    </m:r>
                    <m:r>
                      <m:rPr>
                        <m:sty m:val="p"/>
                      </m:rPr>
                      <a:rPr lang="en-US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rPr>
                      <m:t>p</m:t>
                    </m:r>
                    <m:r>
                      <a:rPr lang="en-US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rPr>
                      <m:t> ˄ </m:t>
                    </m:r>
                    <m:r>
                      <m:rPr>
                        <m:sty m:val="p"/>
                      </m:rPr>
                      <a:rPr lang="en-US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rPr>
                      <m:t>q</m:t>
                    </m:r>
                    <m:r>
                      <a:rPr lang="en-US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rPr>
                      <m:t> </m:t>
                    </m:r>
                  </m:oMath>
                </a14:m>
                <a:endParaRPr lang="en-IN" sz="2800" dirty="0">
                  <a:solidFill>
                    <a:srgbClr val="002060"/>
                  </a:solidFill>
                  <a:latin typeface="Cambria" panose="02040503050406030204" pitchFamily="18" charset="0"/>
                  <a:ea typeface="Calibri" panose="020F0502020204030204" pitchFamily="34" charset="0"/>
                  <a:cs typeface="Shruti" panose="020B0502040204020203" pitchFamily="34" charset="0"/>
                </a:endParaRPr>
              </a:p>
              <a:p>
                <a:pPr marL="514350" marR="0" lvl="0" indent="-514350" algn="just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Font typeface="+mj-lt"/>
                  <a:buAutoNum type="arabicPeriod"/>
                  <a:tabLst>
                    <a:tab pos="0" algn="l"/>
                    <a:tab pos="447675" algn="l"/>
                    <a:tab pos="0" algn="l"/>
                    <a:tab pos="330200" algn="l"/>
                    <a:tab pos="447675" algn="l"/>
                  </a:tabLst>
                </a:pPr>
                <a:r>
                  <a:rPr lang="en-US" sz="2800" dirty="0">
                    <a:solidFill>
                      <a:srgbClr val="002060"/>
                    </a:solidFill>
                    <a:ea typeface="Times New Roman" panose="02020603050405020304" pitchFamily="18" charset="0"/>
                    <a:cs typeface="Shruti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rPr>
                      <m:t>¬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rPr>
                      <m:t>p</m:t>
                    </m:r>
                    <m:r>
                      <a:rPr lang="en-US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rPr>
                      <m:t> ˅ </m:t>
                    </m:r>
                    <m:r>
                      <m:rPr>
                        <m:sty m:val="p"/>
                      </m:rPr>
                      <a:rPr lang="en-US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rPr>
                      <m:t>q</m:t>
                    </m:r>
                    <m:r>
                      <a:rPr lang="en-US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rPr>
                      <m:t> ˄ </m:t>
                    </m:r>
                    <m:r>
                      <m:rPr>
                        <m:sty m:val="p"/>
                      </m:rPr>
                      <a:rPr lang="en-US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rPr>
                      <m:t>r</m:t>
                    </m:r>
                    <m:r>
                      <a:rPr lang="en-US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rPr>
                      <m:t>⇄</m:t>
                    </m:r>
                    <m:r>
                      <m:rPr>
                        <m:sty m:val="p"/>
                      </m:rPr>
                      <a:rPr lang="en-US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rPr>
                      <m:t>p</m:t>
                    </m:r>
                    <m:r>
                      <a:rPr lang="en-US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rPr>
                      <m:t> ˄ </m:t>
                    </m:r>
                    <m:r>
                      <m:rPr>
                        <m:sty m:val="p"/>
                      </m:rPr>
                      <a:rPr lang="en-US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rPr>
                      <m:t>q</m:t>
                    </m:r>
                    <m:r>
                      <a:rPr lang="en-US" sz="28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rPr>
                      <m:t> </m:t>
                    </m:r>
                    <m:r>
                      <a:rPr lang="en-US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rPr>
                      <m:t>˅ </m:t>
                    </m:r>
                    <m:r>
                      <m:rPr>
                        <m:sty m:val="p"/>
                      </m:rPr>
                      <a:rPr lang="en-US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rPr>
                      <m:t>p</m:t>
                    </m:r>
                    <m:r>
                      <a:rPr lang="en-US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rPr>
                      <m:t> ˄ </m:t>
                    </m:r>
                    <m:r>
                      <m:rPr>
                        <m:sty m:val="p"/>
                      </m:rPr>
                      <a:rPr lang="en-US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rPr>
                      <m:t>r</m:t>
                    </m:r>
                  </m:oMath>
                </a14:m>
                <a:endParaRPr lang="en-IN" sz="2800" dirty="0">
                  <a:solidFill>
                    <a:srgbClr val="002060"/>
                  </a:solidFill>
                  <a:latin typeface="Cambria" panose="02040503050406030204" pitchFamily="18" charset="0"/>
                  <a:ea typeface="Calibri" panose="020F0502020204030204" pitchFamily="34" charset="0"/>
                  <a:cs typeface="Shruti" panose="020B0502040204020203" pitchFamily="34" charset="0"/>
                </a:endParaRP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FB083363-ADFD-653A-25E4-CDA8F8940C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4395" y="799316"/>
                <a:ext cx="10080644" cy="2103120"/>
              </a:xfrm>
              <a:prstGeom prst="rect">
                <a:avLst/>
              </a:prstGeom>
              <a:blipFill rotWithShape="0">
                <a:blip r:embed="rId11"/>
                <a:stretch>
                  <a:fillRect l="-1209" t="-2899" b="-1072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450FCD01-C3F3-5606-A80B-C55C310A5B77}"/>
              </a:ext>
            </a:extLst>
          </p:cNvPr>
          <p:cNvSpPr/>
          <p:nvPr/>
        </p:nvSpPr>
        <p:spPr>
          <a:xfrm>
            <a:off x="74280" y="2902436"/>
            <a:ext cx="1810115" cy="483098"/>
          </a:xfrm>
          <a:prstGeom prst="roundRect">
            <a:avLst/>
          </a:pr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Solution </a:t>
            </a:r>
            <a:endParaRPr kumimoji="0" lang="en-IN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Condensed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BECEF170-DDE7-EE81-2F9A-324E36EA1E6C}"/>
                  </a:ext>
                </a:extLst>
              </p:cNvPr>
              <p:cNvSpPr/>
              <p:nvPr/>
            </p:nvSpPr>
            <p:spPr>
              <a:xfrm>
                <a:off x="2558767" y="3797019"/>
                <a:ext cx="729691" cy="40802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en-IN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800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N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BECEF170-DDE7-EE81-2F9A-324E36EA1E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8767" y="3797019"/>
                <a:ext cx="729691" cy="408026"/>
              </a:xfrm>
              <a:prstGeom prst="rect">
                <a:avLst/>
              </a:prstGeom>
              <a:blipFill rotWithShape="0">
                <a:blip r:embed="rId12"/>
                <a:stretch>
                  <a:fillRect l="-924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A520A59-A72A-5A9D-390C-1DAD8A13F8B3}"/>
                  </a:ext>
                </a:extLst>
              </p:cNvPr>
              <p:cNvSpPr txBox="1"/>
              <p:nvPr/>
            </p:nvSpPr>
            <p:spPr>
              <a:xfrm>
                <a:off x="159770" y="3690929"/>
                <a:ext cx="3921509" cy="62020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ctr">
                  <a:defRPr sz="2800">
                    <a:solidFill>
                      <a:srgbClr val="002060"/>
                    </a:solidFill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pPr algn="l"/>
                <a:r>
                  <a:rPr lang="en-US" b="1" dirty="0"/>
                  <a:t>1.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rPr>
                      <m:t>p</m:t>
                    </m:r>
                    <m:r>
                      <a:rPr lang="en-US"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rPr>
                      <m:t>   ˄   </m:t>
                    </m:r>
                    <m:r>
                      <m:rPr>
                        <m:sty m:val="p"/>
                      </m:rPr>
                      <a:rPr lang="en-US" smtClean="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rPr>
                      <m:t>q</m:t>
                    </m:r>
                    <m:r>
                      <a:rPr lang="en-US" smtClean="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rPr>
                      <m:t>   ˅    ¬ 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rPr>
                      <m:t>p</m:t>
                    </m:r>
                    <m:r>
                      <a:rPr lang="en-US"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rPr>
                      <m:t>   ˄   </m:t>
                    </m:r>
                    <m:r>
                      <m:rPr>
                        <m:sty m:val="p"/>
                      </m:rPr>
                      <a:rPr lang="en-US" smtClean="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rPr>
                      <m:t>q</m:t>
                    </m:r>
                  </m:oMath>
                </a14:m>
                <a:endParaRPr lang="en-US" dirty="0">
                  <a:ea typeface="Times New Roman" panose="02020603050405020304" pitchFamily="18" charset="0"/>
                  <a:cs typeface="Shruti" panose="020B0502040204020203" pitchFamily="34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FA520A59-A72A-5A9D-390C-1DAD8A13F8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770" y="3690929"/>
                <a:ext cx="3921509" cy="620206"/>
              </a:xfrm>
              <a:prstGeom prst="rect">
                <a:avLst/>
              </a:prstGeom>
              <a:blipFill rotWithShape="0">
                <a:blip r:embed="rId13"/>
                <a:stretch>
                  <a:fillRect l="-3106" t="-1961" b="-1960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A5BD245-B9CF-19DA-F3D2-0284AD0EC47B}"/>
                  </a:ext>
                </a:extLst>
              </p:cNvPr>
              <p:cNvSpPr txBox="1"/>
              <p:nvPr/>
            </p:nvSpPr>
            <p:spPr>
              <a:xfrm>
                <a:off x="159770" y="4616530"/>
                <a:ext cx="6163906" cy="62020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ctr">
                  <a:defRPr sz="2800">
                    <a:solidFill>
                      <a:srgbClr val="002060"/>
                    </a:solidFill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pPr algn="l"/>
                <a:r>
                  <a:rPr lang="en-US" b="1" dirty="0"/>
                  <a:t>2.   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rPr>
                      <m:t>¬</m:t>
                    </m:r>
                    <m:r>
                      <a:rPr lang="en-IN" b="0" i="0" smtClean="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rPr>
                      <m:t>p</m:t>
                    </m:r>
                    <m:r>
                      <a:rPr lang="en-IN" b="0" i="0" smtClean="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rPr>
                      <m:t> </m:t>
                    </m:r>
                    <m:r>
                      <a:rPr lang="en-US"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rPr>
                      <m:t> </m:t>
                    </m:r>
                    <m:r>
                      <a:rPr lang="en-IN" b="0" i="0" smtClean="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rPr>
                      <m:t> </m:t>
                    </m:r>
                    <m:r>
                      <a:rPr lang="en-US"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rPr>
                      <m:t>˅</m:t>
                    </m:r>
                    <m:r>
                      <a:rPr lang="en-IN" b="0" i="0" smtClean="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rPr>
                      <m:t>  </m:t>
                    </m:r>
                    <m:r>
                      <a:rPr lang="en-US"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rPr>
                      <m:t>q</m:t>
                    </m:r>
                    <m:r>
                      <a:rPr lang="en-IN" b="0" i="0" smtClean="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rPr>
                      <m:t> </m:t>
                    </m:r>
                    <m:r>
                      <a:rPr lang="en-US"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rPr>
                      <m:t> ˄</m:t>
                    </m:r>
                    <m:r>
                      <a:rPr lang="en-IN" b="0" i="0" smtClean="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rPr>
                      <m:t> </m:t>
                    </m:r>
                    <m:r>
                      <a:rPr lang="en-US"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rPr>
                      <m:t>r</m:t>
                    </m:r>
                    <m:r>
                      <a:rPr lang="en-IN" b="0" i="0" smtClean="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rPr>
                      <m:t>   </m:t>
                    </m:r>
                    <m:r>
                      <a:rPr lang="en-US" smtClean="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rPr>
                      <m:t>⇄</m:t>
                    </m:r>
                    <m:r>
                      <a:rPr lang="en-IN" b="0" i="0" smtClean="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rPr>
                      <m:t>   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rPr>
                      <m:t>p</m:t>
                    </m:r>
                    <m:r>
                      <a:rPr lang="en-IN" b="0" i="0" smtClean="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rPr>
                      <m:t> </m:t>
                    </m:r>
                    <m:r>
                      <a:rPr lang="en-US"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rPr>
                      <m:t> ˄</m:t>
                    </m:r>
                    <m:r>
                      <a:rPr lang="en-IN" b="0" i="0" smtClean="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rPr>
                      <m:t> </m:t>
                    </m:r>
                    <m:r>
                      <a:rPr lang="en-US"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rPr>
                      <m:t>q</m:t>
                    </m:r>
                    <m:r>
                      <a:rPr lang="en-IN" b="0" i="0" smtClean="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rPr>
                      <m:t> </m:t>
                    </m:r>
                    <m:r>
                      <a:rPr lang="en-US"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rPr>
                      <m:t>˅</m:t>
                    </m:r>
                    <m:r>
                      <a:rPr lang="en-IN" b="0" i="0" smtClean="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rPr>
                      <m:t> </m:t>
                    </m:r>
                    <m:r>
                      <a:rPr lang="en-US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rPr>
                      <m:t>p</m:t>
                    </m:r>
                    <m:r>
                      <a:rPr lang="en-IN" b="0" i="0" smtClean="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rPr>
                      <m:t> </m:t>
                    </m:r>
                    <m:r>
                      <a:rPr lang="en-US"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rPr>
                      <m:t> ˄</m:t>
                    </m:r>
                    <m:r>
                      <a:rPr lang="en-IN" b="0" i="0" smtClean="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rPr>
                      <m:t> </m:t>
                    </m:r>
                    <m:r>
                      <a:rPr lang="en-US"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rPr>
                      <m:t>r</m:t>
                    </m:r>
                  </m:oMath>
                </a14:m>
                <a:endParaRPr lang="en-US" dirty="0">
                  <a:ea typeface="Times New Roman" panose="02020603050405020304" pitchFamily="18" charset="0"/>
                  <a:cs typeface="Shruti" panose="020B0502040204020203" pitchFamily="34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3A5BD245-B9CF-19DA-F3D2-0284AD0EC4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770" y="4616530"/>
                <a:ext cx="6163906" cy="620206"/>
              </a:xfrm>
              <a:prstGeom prst="rect">
                <a:avLst/>
              </a:prstGeom>
              <a:blipFill rotWithShape="0">
                <a:blip r:embed="rId14"/>
                <a:stretch>
                  <a:fillRect l="-1978" t="-1961" b="-1960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60423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2" grpId="0"/>
      <p:bldP spid="21" grpId="0"/>
      <p:bldP spid="24" grpId="0"/>
      <p:bldP spid="20" grpId="0"/>
      <p:bldP spid="23" grpId="0"/>
      <p:bldP spid="9" grpId="0"/>
      <p:bldP spid="18" grpId="0"/>
      <p:bldP spid="6" grpId="0" animBg="1"/>
      <p:bldP spid="2" grpId="0" animBg="1"/>
      <p:bldP spid="63" grpId="0" animBg="1"/>
      <p:bldP spid="10" grpId="0"/>
      <p:bldP spid="7" grpId="0" uiExpand="1" build="p"/>
      <p:bldP spid="19" grpId="0" uiExpand="1" build="p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49" y="1709738"/>
            <a:ext cx="11165709" cy="2852737"/>
          </a:xfrm>
        </p:spPr>
        <p:txBody>
          <a:bodyPr/>
          <a:lstStyle/>
          <a:p>
            <a:r>
              <a:rPr lang="en-IN" dirty="0"/>
              <a:t>Method 4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F66629-F349-43A0-B5A5-A51D2BBB74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Well formed formula</a:t>
            </a:r>
          </a:p>
        </p:txBody>
      </p:sp>
    </p:spTree>
    <p:extLst>
      <p:ext uri="{BB962C8B-B14F-4D97-AF65-F5344CB8AC3E}">
        <p14:creationId xmlns:p14="http://schemas.microsoft.com/office/powerpoint/2010/main" val="294472077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FA00D5-A286-E9F1-8A72-C96002079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Well-Formed Formula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A9E1F8-7887-8DEF-7E3A-BCDEEBFA8AA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algn="l">
                  <a:lnSpc>
                    <a:spcPct val="150000"/>
                  </a:lnSpc>
                  <a:buClr>
                    <a:srgbClr val="B84742"/>
                  </a:buClr>
                  <a:defRPr/>
                </a:pPr>
                <a:r>
                  <a:rPr lang="en-US" dirty="0"/>
                  <a:t>Well-Formed Formula(WFF) is an expression of </a:t>
                </a:r>
                <a:r>
                  <a:rPr lang="en-US" b="1" dirty="0">
                    <a:solidFill>
                      <a:srgbClr val="FF0000"/>
                    </a:solidFill>
                  </a:rPr>
                  <a:t>variables</a:t>
                </a:r>
                <a:r>
                  <a:rPr lang="en-US" dirty="0"/>
                  <a:t>, </a:t>
                </a:r>
                <a:r>
                  <a:rPr lang="en-US" b="1" dirty="0">
                    <a:solidFill>
                      <a:srgbClr val="FF0000"/>
                    </a:solidFill>
                  </a:rPr>
                  <a:t>parentheses</a:t>
                </a:r>
                <a:r>
                  <a:rPr lang="en-US" dirty="0"/>
                  <a:t> and </a:t>
                </a:r>
                <a:r>
                  <a:rPr lang="en-US" b="1" dirty="0">
                    <a:solidFill>
                      <a:srgbClr val="FF0000"/>
                    </a:solidFill>
                  </a:rPr>
                  <a:t>connective</a:t>
                </a:r>
                <a:r>
                  <a:rPr lang="en-US" dirty="0"/>
                  <a:t> symbols.</a:t>
                </a:r>
              </a:p>
              <a:p>
                <a:pPr>
                  <a:lnSpc>
                    <a:spcPct val="150000"/>
                  </a:lnSpc>
                  <a:buClr>
                    <a:srgbClr val="B84742"/>
                  </a:buClr>
                  <a:defRPr/>
                </a:pPr>
                <a:r>
                  <a:rPr lang="en-IN" b="1" dirty="0"/>
                  <a:t>Rules for WFF:</a:t>
                </a:r>
                <a:r>
                  <a:rPr lang="en-IN" dirty="0"/>
                  <a:t> </a:t>
                </a:r>
              </a:p>
              <a:p>
                <a:pPr lvl="1">
                  <a:lnSpc>
                    <a:spcPct val="150000"/>
                  </a:lnSpc>
                  <a:buClr>
                    <a:srgbClr val="B84742"/>
                  </a:buClr>
                  <a:defRPr/>
                </a:pPr>
                <a:r>
                  <a:rPr lang="en-US" dirty="0"/>
                  <a:t>A propositional variable standing alone is a Well-Formed Formula          i.e., </a:t>
                </a:r>
              </a:p>
              <a:p>
                <a:pPr lvl="2">
                  <a:lnSpc>
                    <a:spcPct val="150000"/>
                  </a:lnSpc>
                  <a:buClr>
                    <a:srgbClr val="B84742"/>
                  </a:buClr>
                  <a:defRPr/>
                </a:pPr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𝐩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an propositional variable, then it is WFF. </a:t>
                </a:r>
              </a:p>
              <a:p>
                <a:pPr lvl="2">
                  <a:lnSpc>
                    <a:spcPct val="150000"/>
                  </a:lnSpc>
                  <a:buClr>
                    <a:srgbClr val="B84742"/>
                  </a:buClr>
                  <a:defRPr/>
                </a:pPr>
                <a:r>
                  <a:rPr lang="en-US" dirty="0"/>
                  <a:t>No need to write (</a:t>
                </a:r>
                <a14:m>
                  <m:oMath xmlns:m="http://schemas.openxmlformats.org/officeDocument/2006/math">
                    <m:r>
                      <a:rPr lang="en-US" b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𝐩</m:t>
                    </m:r>
                  </m:oMath>
                </a14:m>
                <a:r>
                  <a:rPr lang="en-US" dirty="0"/>
                  <a:t>).</a:t>
                </a:r>
              </a:p>
              <a:p>
                <a:pPr lvl="1">
                  <a:lnSpc>
                    <a:spcPct val="150000"/>
                  </a:lnSpc>
                  <a:buClr>
                    <a:srgbClr val="B84742"/>
                  </a:buClr>
                  <a:defRPr/>
                </a:pPr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𝐩</m:t>
                    </m:r>
                  </m:oMath>
                </a14:m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dirty="0"/>
                  <a:t> is WFF, then </a:t>
                </a:r>
                <a14:m>
                  <m:oMath xmlns:m="http://schemas.openxmlformats.org/officeDocument/2006/math">
                    <m:r>
                      <a:rPr lang="en-US" b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¬ </m:t>
                    </m:r>
                    <m:r>
                      <a:rPr lang="en-US" b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𝐩</m:t>
                    </m:r>
                    <m:r>
                      <a:rPr lang="en-US" b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also a WFF.</a:t>
                </a:r>
                <a:endParaRPr lang="en-IN" dirty="0"/>
              </a:p>
              <a:p>
                <a:pPr lvl="0">
                  <a:lnSpc>
                    <a:spcPct val="150000"/>
                  </a:lnSpc>
                  <a:buClr>
                    <a:srgbClr val="B84742"/>
                  </a:buClr>
                  <a:defRPr/>
                </a:pPr>
                <a:endParaRPr lang="en-I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A2A9E1F8-7887-8DEF-7E3A-BCDEEBFA8A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9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32138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FA00D5-A286-E9F1-8A72-C96002079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Well-Formed Formula</a:t>
            </a:r>
            <a:r>
              <a:rPr lang="en-IN" dirty="0"/>
              <a:t> (</a:t>
            </a:r>
            <a:r>
              <a:rPr lang="en-IN" dirty="0">
                <a:solidFill>
                  <a:srgbClr val="FF0000"/>
                </a:solidFill>
              </a:rPr>
              <a:t>Cont’d</a:t>
            </a:r>
            <a:r>
              <a:rPr lang="en-IN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A9E1F8-7887-8DEF-7E3A-BCDEEBFA8AA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lnSpc>
                    <a:spcPct val="150000"/>
                  </a:lnSpc>
                  <a:buClr>
                    <a:srgbClr val="B84742"/>
                  </a:buClr>
                  <a:defRPr/>
                </a:pPr>
                <a:r>
                  <a:rPr lang="en-IN" b="1" dirty="0"/>
                  <a:t>Rules for WFF: </a:t>
                </a:r>
              </a:p>
              <a:p>
                <a:pPr lvl="1">
                  <a:lnSpc>
                    <a:spcPct val="150000"/>
                  </a:lnSpc>
                  <a:buClr>
                    <a:srgbClr val="B84742"/>
                  </a:buClr>
                  <a:defRPr/>
                </a:pPr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𝐩</m:t>
                    </m:r>
                  </m:oMath>
                </a14:m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dirty="0"/>
                  <a:t>and</a:t>
                </a:r>
                <a:r>
                  <a:rPr lang="en-US" b="1" dirty="0"/>
                  <a:t> </a:t>
                </a:r>
                <a14:m>
                  <m:oMath xmlns:m="http://schemas.openxmlformats.org/officeDocument/2006/math">
                    <m:r>
                      <a:rPr lang="en-US" b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𝐪</m:t>
                    </m:r>
                  </m:oMath>
                </a14:m>
                <a:r>
                  <a:rPr lang="en-US" b="1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/>
                  <a:t>are WFFs, then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1" i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b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𝐩</m:t>
                        </m:r>
                        <m:r>
                          <a:rPr lang="en-US" b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˄ </m:t>
                        </m:r>
                        <m:r>
                          <a:rPr lang="en-US" b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𝐪</m:t>
                        </m:r>
                        <m:r>
                          <a:rPr lang="en-IN" b="1" i="0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dirty="0"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𝐩</m:t>
                        </m:r>
                        <m:r>
                          <a:rPr lang="en-US" b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˅ </m:t>
                        </m:r>
                        <m:r>
                          <a:rPr lang="en-US" b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𝐪</m:t>
                        </m:r>
                        <m:r>
                          <a:rPr lang="en-IN" b="1" i="0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dirty="0"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1" i="0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𝐩</m:t>
                        </m:r>
                        <m:r>
                          <a:rPr lang="en-US" b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hruti" panose="020B0502040204020203" pitchFamily="34" charset="0"/>
                          </a:rPr>
                          <m:t>↔</m:t>
                        </m:r>
                        <m: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hruti" panose="020B0502040204020203" pitchFamily="34" charset="0"/>
                          </a:rPr>
                          <m:t> </m:t>
                        </m:r>
                        <m:r>
                          <a:rPr lang="en-US" b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𝐪</m:t>
                        </m:r>
                        <m:r>
                          <a:rPr lang="en-IN" b="1" i="0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dirty="0"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1" i="0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𝐩</m:t>
                        </m:r>
                        <m:r>
                          <a:rPr lang="en-US" b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→ </m:t>
                        </m:r>
                        <m:r>
                          <a:rPr lang="en-US" b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𝐪</m:t>
                        </m:r>
                        <m:r>
                          <a:rPr lang="en-IN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US" dirty="0"/>
                  <a:t> are also WFF’s. </a:t>
                </a:r>
              </a:p>
              <a:p>
                <a:pPr marL="457200" lvl="1" indent="0">
                  <a:lnSpc>
                    <a:spcPct val="150000"/>
                  </a:lnSpc>
                  <a:buClr>
                    <a:srgbClr val="B84742"/>
                  </a:buClr>
                  <a:buNone/>
                  <a:defRPr/>
                </a:pPr>
                <a:r>
                  <a:rPr lang="en-US" dirty="0"/>
                  <a:t>    i.e., </a:t>
                </a:r>
              </a:p>
              <a:p>
                <a:pPr marL="457200" lvl="1" indent="0">
                  <a:lnSpc>
                    <a:spcPct val="150000"/>
                  </a:lnSpc>
                  <a:buClr>
                    <a:srgbClr val="B84742"/>
                  </a:buClr>
                  <a:buNone/>
                  <a:defRPr/>
                </a:pPr>
                <a:r>
                  <a:rPr lang="en-US" dirty="0"/>
                  <a:t>    compound statement need bracket for WFF.</a:t>
                </a:r>
                <a:endParaRPr lang="en-IN" dirty="0"/>
              </a:p>
              <a:p>
                <a:pPr lvl="0">
                  <a:lnSpc>
                    <a:spcPct val="150000"/>
                  </a:lnSpc>
                  <a:buClr>
                    <a:srgbClr val="B84742"/>
                  </a:buClr>
                  <a:defRPr/>
                </a:pPr>
                <a:endParaRPr lang="en-IN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A2A9E1F8-7887-8DEF-7E3A-BCDEEBFA8A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971" r="-10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90674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FA00D5-A286-E9F1-8A72-C96002079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Well-Formed Formula</a:t>
            </a:r>
            <a:r>
              <a:rPr lang="en-IN" dirty="0"/>
              <a:t> (</a:t>
            </a:r>
            <a:r>
              <a:rPr lang="en-IN" dirty="0">
                <a:solidFill>
                  <a:srgbClr val="FF0000"/>
                </a:solidFill>
              </a:rPr>
              <a:t>Cont’d</a:t>
            </a:r>
            <a:r>
              <a:rPr lang="en-IN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A9E1F8-7887-8DEF-7E3A-BCDEEBFA8AA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>
                  <a:lnSpc>
                    <a:spcPct val="150000"/>
                  </a:lnSpc>
                  <a:buClr>
                    <a:srgbClr val="B84742"/>
                  </a:buClr>
                  <a:defRPr/>
                </a:pPr>
                <a:r>
                  <a:rPr lang="en-IN" b="1" dirty="0"/>
                  <a:t>Example:</a:t>
                </a:r>
              </a:p>
              <a:p>
                <a:pPr lvl="1">
                  <a:lnSpc>
                    <a:spcPct val="150000"/>
                  </a:lnSpc>
                  <a:buClr>
                    <a:srgbClr val="B84742"/>
                  </a:buClr>
                  <a:defRPr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	</m:t>
                    </m:r>
                    <m:r>
                      <a:rPr lang="en-US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¬ ¬ 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p</m:t>
                    </m:r>
                  </m:oMath>
                </a14:m>
                <a:endParaRPr lang="en-IN" b="1" dirty="0"/>
              </a:p>
              <a:p>
                <a:pPr marL="457200" lvl="1" indent="0">
                  <a:lnSpc>
                    <a:spcPct val="150000"/>
                  </a:lnSpc>
                  <a:buNone/>
                </a:pPr>
                <a:r>
                  <a:rPr lang="en-US" b="1" i="0" dirty="0">
                    <a:latin typeface="+mj-lt"/>
                  </a:rPr>
                  <a:t>	Reason: </a:t>
                </a:r>
                <a:r>
                  <a:rPr lang="en-US" i="0" dirty="0">
                    <a:latin typeface="+mj-lt"/>
                  </a:rPr>
                  <a:t>Since,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¬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i="0" dirty="0">
                    <a:latin typeface="+mj-lt"/>
                  </a:rPr>
                  <a:t>is a WFF.</a:t>
                </a:r>
              </a:p>
              <a:p>
                <a:pPr marL="457200" lvl="1" indent="0">
                  <a:lnSpc>
                    <a:spcPct val="150000"/>
                  </a:lnSpc>
                  <a:buNone/>
                </a:pPr>
                <a:r>
                  <a:rPr lang="en-US" i="0" dirty="0">
                    <a:latin typeface="+mj-lt"/>
                  </a:rPr>
                  <a:t>	So, </a:t>
                </a:r>
                <a14:m>
                  <m:oMath xmlns:m="http://schemas.openxmlformats.org/officeDocument/2006/math">
                    <m:r>
                      <a:rPr lang="en-US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¬ ¬ </m:t>
                    </m:r>
                    <m:r>
                      <m:rPr>
                        <m:sty m:val="p"/>
                      </m:rPr>
                      <a:rPr lang="en-US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p</m:t>
                    </m:r>
                  </m:oMath>
                </a14:m>
                <a:r>
                  <a:rPr lang="en-US" i="0" dirty="0">
                    <a:solidFill>
                      <a:srgbClr val="FF0000"/>
                    </a:solidFill>
                    <a:latin typeface="+mj-lt"/>
                  </a:rPr>
                  <a:t> </a:t>
                </a:r>
                <a:r>
                  <a:rPr lang="en-US" i="0" dirty="0">
                    <a:latin typeface="+mj-lt"/>
                  </a:rPr>
                  <a:t>is also a WFF.</a:t>
                </a: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¬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p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˄ </m:t>
                        </m:r>
                        <m:r>
                          <m:rPr>
                            <m:sty m:val="p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q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endParaRPr lang="en-US" i="0" dirty="0">
                  <a:latin typeface="+mj-lt"/>
                </a:endParaRPr>
              </a:p>
              <a:p>
                <a:pPr marL="457200" lvl="1" indent="0">
                  <a:lnSpc>
                    <a:spcPct val="150000"/>
                  </a:lnSpc>
                  <a:buNone/>
                </a:pPr>
                <a:r>
                  <a:rPr lang="en-US" b="1" i="0" dirty="0">
                    <a:latin typeface="+mj-lt"/>
                  </a:rPr>
                  <a:t>	Reason: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¬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p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˄ </m:t>
                        </m:r>
                        <m:r>
                          <m:rPr>
                            <m:sty m:val="p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q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i="0" dirty="0">
                    <a:latin typeface="+mj-lt"/>
                  </a:rPr>
                  <a:t>is a compound statement and it is placed inside </a:t>
                </a:r>
              </a:p>
              <a:p>
                <a:pPr marL="457200" lvl="1" indent="0">
                  <a:lnSpc>
                    <a:spcPct val="150000"/>
                  </a:lnSpc>
                  <a:buNone/>
                  <a:tabLst>
                    <a:tab pos="2149475" algn="l"/>
                  </a:tabLst>
                </a:pPr>
                <a:r>
                  <a:rPr lang="en-US" dirty="0">
                    <a:latin typeface="+mj-lt"/>
                  </a:rPr>
                  <a:t>	</a:t>
                </a:r>
                <a:r>
                  <a:rPr lang="en-US" i="0" dirty="0">
                    <a:latin typeface="+mj-lt"/>
                  </a:rPr>
                  <a:t>parenthesis.</a:t>
                </a:r>
              </a:p>
              <a:p>
                <a:pPr marL="457200" lvl="1" indent="0">
                  <a:lnSpc>
                    <a:spcPct val="150000"/>
                  </a:lnSpc>
                  <a:buNone/>
                </a:pPr>
                <a:r>
                  <a:rPr lang="en-US" i="0" dirty="0">
                    <a:latin typeface="+mj-lt"/>
                  </a:rPr>
                  <a:t>	So, It is a WFF.</a:t>
                </a:r>
              </a:p>
              <a:p>
                <a:pPr lvl="0">
                  <a:lnSpc>
                    <a:spcPct val="150000"/>
                  </a:lnSpc>
                  <a:buClr>
                    <a:srgbClr val="B84742"/>
                  </a:buClr>
                  <a:defRPr/>
                </a:pPr>
                <a:endParaRPr lang="en-I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A2A9E1F8-7887-8DEF-7E3A-BCDEEBFA8A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971" b="-30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29631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FA00D5-A286-E9F1-8A72-C96002079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Well-Formed Formula</a:t>
            </a:r>
            <a:r>
              <a:rPr lang="en-IN" dirty="0"/>
              <a:t> (</a:t>
            </a:r>
            <a:r>
              <a:rPr lang="en-IN" dirty="0">
                <a:solidFill>
                  <a:srgbClr val="FF0000"/>
                </a:solidFill>
              </a:rPr>
              <a:t>Cont’d</a:t>
            </a:r>
            <a:r>
              <a:rPr lang="en-IN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A9E1F8-7887-8DEF-7E3A-BCDEEBFA8AA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>
                  <a:lnSpc>
                    <a:spcPct val="150000"/>
                  </a:lnSpc>
                  <a:buClr>
                    <a:srgbClr val="B84742"/>
                  </a:buClr>
                  <a:defRPr/>
                </a:pPr>
                <a:r>
                  <a:rPr lang="en-IN" b="1" dirty="0"/>
                  <a:t>Example:</a:t>
                </a: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b="0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p</m:t>
                        </m:r>
                        <m:r>
                          <a:rPr lang="en-IN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endParaRPr lang="en-IN" dirty="0">
                  <a:solidFill>
                    <a:srgbClr val="002060"/>
                  </a:solidFill>
                </a:endParaRPr>
              </a:p>
              <a:p>
                <a:pPr marL="457200" lvl="1" indent="0">
                  <a:lnSpc>
                    <a:spcPct val="150000"/>
                  </a:lnSpc>
                  <a:buNone/>
                </a:pPr>
                <a:r>
                  <a:rPr lang="en-US" b="1" dirty="0"/>
                  <a:t>	Reason</a:t>
                </a:r>
                <a:r>
                  <a:rPr lang="en-US" dirty="0"/>
                  <a:t>: placing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‘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>
                        <a:latin typeface="Cambria Math" panose="02040503050406030204" pitchFamily="18" charset="0"/>
                      </a:rPr>
                      <m:t>’</m:t>
                    </m:r>
                  </m:oMath>
                </a14:m>
                <a:r>
                  <a:rPr lang="en-US" dirty="0"/>
                  <a:t> inside parenthesis is </a:t>
                </a:r>
                <a:r>
                  <a:rPr lang="en-US" dirty="0">
                    <a:solidFill>
                      <a:srgbClr val="FF0000"/>
                    </a:solidFill>
                  </a:rPr>
                  <a:t>not</a:t>
                </a:r>
                <a:r>
                  <a:rPr lang="en-US" dirty="0"/>
                  <a:t> considered as WFF by any rule.</a:t>
                </a:r>
                <a:endParaRPr lang="en-IN" dirty="0"/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IN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IN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b="0" i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p</m:t>
                            </m:r>
                            <m:r>
                              <a:rPr lang="en-US" b="0" i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→</m:t>
                            </m:r>
                            <m:r>
                              <m:rPr>
                                <m:sty m:val="p"/>
                              </m:rPr>
                              <a:rPr lang="en-US" b="0" i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q</m:t>
                            </m:r>
                            <m:r>
                              <a:rPr lang="en-IN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>
                    <a:solidFill>
                      <a:srgbClr val="002060"/>
                    </a:solidFill>
                  </a:rPr>
                  <a:t> </a:t>
                </a:r>
                <a:endParaRPr lang="en-IN" dirty="0"/>
              </a:p>
              <a:p>
                <a:pPr marL="457200" lvl="1" indent="0">
                  <a:lnSpc>
                    <a:spcPct val="150000"/>
                  </a:lnSpc>
                  <a:buNone/>
                </a:pPr>
                <a:r>
                  <a:rPr lang="en-US" b="1" dirty="0"/>
                  <a:t>	Reason</a:t>
                </a:r>
                <a:r>
                  <a:rPr lang="en-US" dirty="0"/>
                  <a:t>: Since,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p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q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IN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is WFF. </a:t>
                </a:r>
                <a:endParaRPr lang="en-IN" dirty="0"/>
              </a:p>
              <a:p>
                <a:pPr marL="2112963" lvl="1" indent="0">
                  <a:lnSpc>
                    <a:spcPct val="150000"/>
                  </a:lnSpc>
                  <a:buNone/>
                </a:pPr>
                <a:r>
                  <a:rPr lang="en-US" dirty="0"/>
                  <a:t>Suppose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p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q</m:t>
                        </m:r>
                        <m:r>
                          <a:rPr lang="en-IN" b="0" i="0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A</m:t>
                    </m:r>
                  </m:oMath>
                </a14:m>
                <a:r>
                  <a:rPr lang="en-US" dirty="0"/>
                  <a:t>.</a:t>
                </a:r>
                <a:endParaRPr lang="en-IN" dirty="0"/>
              </a:p>
              <a:p>
                <a:pPr marL="2112963" lvl="1" indent="0">
                  <a:lnSpc>
                    <a:spcPct val="150000"/>
                  </a:lnSpc>
                  <a:buNone/>
                </a:pPr>
                <a:r>
                  <a:rPr lang="en-US" dirty="0"/>
                  <a:t>So,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p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→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q</m:t>
                            </m:r>
                            <m:r>
                              <a:rPr lang="en-IN" b="0" i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</m:e>
                    </m:d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A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which is </a:t>
                </a:r>
                <a:r>
                  <a:rPr lang="en-US" dirty="0">
                    <a:solidFill>
                      <a:srgbClr val="FF0000"/>
                    </a:solidFill>
                  </a:rPr>
                  <a:t>not</a:t>
                </a:r>
                <a:r>
                  <a:rPr lang="en-US" dirty="0"/>
                  <a:t> a valid WFF.</a:t>
                </a:r>
                <a:endParaRPr lang="en-I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A2A9E1F8-7887-8DEF-7E3A-BCDEEBFA8A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9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67933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4CEE54-F8D3-E00A-71F1-D3A7AA18A2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D821DDF-FC28-7FA4-840E-3093A4AF3D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 4</a:t>
            </a:r>
            <a:r>
              <a:rPr lang="en-GB" dirty="0"/>
              <a:t> ⇝ Example 1</a:t>
            </a:r>
            <a:endParaRPr lang="en-IN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2573ED7-A941-7F9E-C3E0-02299F79ADCE}"/>
              </a:ext>
            </a:extLst>
          </p:cNvPr>
          <p:cNvSpPr/>
          <p:nvPr/>
        </p:nvSpPr>
        <p:spPr>
          <a:xfrm>
            <a:off x="68979" y="798784"/>
            <a:ext cx="1810115" cy="483098"/>
          </a:xfrm>
          <a:prstGeom prst="roundRect">
            <a:avLst/>
          </a:pr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Question</a:t>
            </a:r>
            <a:endParaRPr kumimoji="0" lang="en-IN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Condensed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FB083363-ADFD-653A-25E4-CDA8F8940C54}"/>
                  </a:ext>
                </a:extLst>
              </p:cNvPr>
              <p:cNvSpPr/>
              <p:nvPr/>
            </p:nvSpPr>
            <p:spPr>
              <a:xfrm>
                <a:off x="1879094" y="798784"/>
                <a:ext cx="6960560" cy="254544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spAutoFit/>
              </a:bodyPr>
              <a:lstStyle/>
              <a:p>
                <a:r>
                  <a:rPr lang="en-US" sz="2800" dirty="0">
                    <a:solidFill>
                      <a:srgbClr val="002060"/>
                    </a:solidFill>
                  </a:rPr>
                  <a:t>Which of the following are well-formed formula?</a:t>
                </a:r>
              </a:p>
              <a:p>
                <a:pPr marL="514350" marR="0" lvl="0" indent="-514350" algn="just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Font typeface="+mj-lt"/>
                  <a:buAutoNum type="arabicPeriod"/>
                  <a:tabLst>
                    <a:tab pos="0" algn="l"/>
                    <a:tab pos="447675" algn="l"/>
                    <a:tab pos="0" algn="l"/>
                    <a:tab pos="330200" algn="l"/>
                    <a:tab pos="447675" algn="l"/>
                  </a:tabLst>
                </a:pPr>
                <a:r>
                  <a:rPr lang="en-US" sz="2800" dirty="0">
                    <a:solidFill>
                      <a:srgbClr val="00206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¬ </m:t>
                    </m:r>
                    <m:d>
                      <m:dPr>
                        <m:ctrlPr>
                          <a:rPr lang="en-US" sz="2800" b="0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b="0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800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p</m:t>
                        </m:r>
                        <m:r>
                          <a:rPr lang="en-US" sz="2800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˄ </m:t>
                        </m:r>
                        <m:r>
                          <m:rPr>
                            <m:sty m:val="p"/>
                          </m:rPr>
                          <a:rPr lang="en-US" sz="2800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q</m:t>
                        </m:r>
                        <m:r>
                          <a:rPr lang="en-IN" sz="2800" b="0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endParaRPr lang="en-IN" sz="2800" dirty="0">
                  <a:solidFill>
                    <a:srgbClr val="002060"/>
                  </a:solidFill>
                  <a:latin typeface="Cambria" panose="02040503050406030204" pitchFamily="18" charset="0"/>
                  <a:ea typeface="Calibri" panose="020F0502020204030204" pitchFamily="34" charset="0"/>
                  <a:cs typeface="Shruti" panose="020B0502040204020203" pitchFamily="34" charset="0"/>
                </a:endParaRPr>
              </a:p>
              <a:p>
                <a:pPr marL="514350" marR="0" lvl="0" indent="-514350" algn="just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Font typeface="+mj-lt"/>
                  <a:buAutoNum type="arabicPeriod"/>
                  <a:tabLst>
                    <a:tab pos="0" algn="l"/>
                    <a:tab pos="447675" algn="l"/>
                    <a:tab pos="0" algn="l"/>
                    <a:tab pos="330200" algn="l"/>
                    <a:tab pos="447675" algn="l"/>
                  </a:tabLst>
                </a:pPr>
                <a:r>
                  <a:rPr lang="en-US" sz="2800" dirty="0">
                    <a:solidFill>
                      <a:srgbClr val="002060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800" i="1" dirty="0" err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b="0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800" dirty="0" err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p</m:t>
                        </m:r>
                        <m:r>
                          <a:rPr lang="en-US" sz="2800" dirty="0" err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sz="2800" dirty="0" err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q</m:t>
                        </m:r>
                        <m:r>
                          <a:rPr lang="en-IN" sz="2800" b="0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sz="2800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ctrlPr>
                          <a:rPr lang="en-US" sz="2800" i="1" dirty="0" err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b="0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800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˄</m:t>
                        </m:r>
                        <m:r>
                          <a:rPr lang="en-IN" sz="2800" b="0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800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q</m:t>
                        </m:r>
                        <m:r>
                          <a:rPr lang="en-IN" sz="2800" b="0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IN" sz="2800" b="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IN" sz="2800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  <a:p>
                <a:pPr marL="514350" marR="0" lvl="0" indent="-514350" algn="just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Font typeface="+mj-lt"/>
                  <a:buAutoNum type="arabicPeriod"/>
                  <a:tabLst>
                    <a:tab pos="0" algn="l"/>
                    <a:tab pos="447675" algn="l"/>
                    <a:tab pos="0" algn="l"/>
                    <a:tab pos="330200" algn="l"/>
                    <a:tab pos="447675" algn="l"/>
                  </a:tabLst>
                </a:pPr>
                <a:r>
                  <a:rPr lang="en-US" sz="2800" dirty="0">
                    <a:solidFill>
                      <a:srgbClr val="002060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800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800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p</m:t>
                        </m:r>
                        <m:r>
                          <a:rPr lang="en-US" sz="2800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→</m:t>
                        </m:r>
                        <m:d>
                          <m:dPr>
                            <m:ctrlPr>
                              <a:rPr lang="en-US" sz="2800" i="1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sz="2800" b="0" i="1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sz="2800" i="0" dirty="0" err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q</m:t>
                            </m:r>
                            <m:r>
                              <a:rPr lang="en-US" sz="2800" i="0" dirty="0" err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→</m:t>
                            </m:r>
                            <m:r>
                              <m:rPr>
                                <m:sty m:val="p"/>
                              </m:rPr>
                              <a:rPr lang="en-US" sz="2800" i="0" dirty="0" err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r</m:t>
                            </m:r>
                            <m:r>
                              <a:rPr lang="en-IN" sz="2800" b="0" i="0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</m:e>
                    </m:d>
                  </m:oMath>
                </a14:m>
                <a:endParaRPr lang="en-IN" sz="2800" i="0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FB083363-ADFD-653A-25E4-CDA8F8940C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9094" y="798784"/>
                <a:ext cx="6960560" cy="2545440"/>
              </a:xfrm>
              <a:prstGeom prst="rect">
                <a:avLst/>
              </a:prstGeom>
              <a:blipFill rotWithShape="0">
                <a:blip r:embed="rId3"/>
                <a:stretch>
                  <a:fillRect l="-1751" t="-1914" r="-701" b="-263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450FCD01-C3F3-5606-A80B-C55C310A5B77}"/>
              </a:ext>
            </a:extLst>
          </p:cNvPr>
          <p:cNvSpPr/>
          <p:nvPr/>
        </p:nvSpPr>
        <p:spPr>
          <a:xfrm>
            <a:off x="68979" y="3344224"/>
            <a:ext cx="1810115" cy="483098"/>
          </a:xfrm>
          <a:prstGeom prst="roundRect">
            <a:avLst/>
          </a:pr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Solution </a:t>
            </a:r>
            <a:endParaRPr kumimoji="0" lang="en-IN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Condensed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CB095AD-981A-A0C5-3A0B-D54784E06F6A}"/>
                  </a:ext>
                </a:extLst>
              </p:cNvPr>
              <p:cNvSpPr txBox="1"/>
              <p:nvPr/>
            </p:nvSpPr>
            <p:spPr>
              <a:xfrm>
                <a:off x="68979" y="3827322"/>
                <a:ext cx="6764616" cy="246221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spAutoFit/>
              </a:bodyPr>
              <a:lstStyle>
                <a:defPPr>
                  <a:defRPr lang="en-US"/>
                </a:defPPr>
                <a:lvl1pPr algn="ctr">
                  <a:defRPr sz="2800">
                    <a:solidFill>
                      <a:srgbClr val="002060"/>
                    </a:solidFill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pPr marL="514350" indent="-514350" algn="l">
                  <a:buAutoNum type="arabicPeriod"/>
                </a:pPr>
                <a:r>
                  <a:rPr lang="en-US" b="1" dirty="0"/>
                  <a:t> </a:t>
                </a:r>
                <a14:m>
                  <m:oMath xmlns:m="http://schemas.openxmlformats.org/officeDocument/2006/math">
                    <m:r>
                      <a:rPr lang="en-US" b="1" dirty="0">
                        <a:latin typeface="Cambria Math" panose="02040503050406030204" pitchFamily="18" charset="0"/>
                      </a:rPr>
                      <m:t>¬ </m:t>
                    </m:r>
                    <m:d>
                      <m:dPr>
                        <m:ctrlPr>
                          <a:rPr lang="en-US" b="1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1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𝐩</m:t>
                        </m:r>
                        <m:r>
                          <a:rPr lang="en-US" b="1" dirty="0">
                            <a:latin typeface="Cambria Math" panose="02040503050406030204" pitchFamily="18" charset="0"/>
                          </a:rPr>
                          <m:t> ˄ </m:t>
                        </m:r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𝐪</m:t>
                        </m:r>
                        <m:r>
                          <a:rPr lang="en-IN" b="1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IN" b="1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IN" b="1" dirty="0"/>
              </a:p>
              <a:p>
                <a:pPr marL="1071563" indent="-457200" algn="l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IN" dirty="0"/>
                  <a:t>Since,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 ˄ </m:t>
                    </m:r>
                    <m:r>
                      <m:rPr>
                        <m:sty m:val="p"/>
                      </m:rPr>
                      <a:rPr lang="en-US" dirty="0">
                        <a:latin typeface="Cambria Math" panose="02040503050406030204" pitchFamily="18" charset="0"/>
                      </a:rPr>
                      <m:t>q</m:t>
                    </m:r>
                  </m:oMath>
                </a14:m>
                <a:r>
                  <a:rPr lang="en-IN" dirty="0"/>
                  <a:t> is a compound statement.</a:t>
                </a:r>
              </a:p>
              <a:p>
                <a:pPr marL="1071563" indent="-457200" algn="l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IN" dirty="0"/>
                  <a:t>So,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dirty="0">
                            <a:latin typeface="Cambria Math" panose="02040503050406030204" pitchFamily="18" charset="0"/>
                          </a:rPr>
                          <m:t>p</m:t>
                        </m:r>
                        <m:r>
                          <a:rPr lang="en-US" dirty="0">
                            <a:latin typeface="Cambria Math" panose="02040503050406030204" pitchFamily="18" charset="0"/>
                          </a:rPr>
                          <m:t> ˄ </m:t>
                        </m:r>
                        <m:r>
                          <m:rPr>
                            <m:sty m:val="p"/>
                          </m:rPr>
                          <a:rPr lang="en-US" dirty="0">
                            <a:latin typeface="Cambria Math" panose="02040503050406030204" pitchFamily="18" charset="0"/>
                          </a:rPr>
                          <m:t>q</m:t>
                        </m:r>
                        <m:r>
                          <a:rPr lang="en-IN" b="0" i="0" dirty="0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IN" dirty="0"/>
                  <a:t> is a WFF.</a:t>
                </a:r>
              </a:p>
              <a:p>
                <a:pPr marL="1071563" indent="-457200" algn="l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IN" dirty="0"/>
                  <a:t>Hence, </a:t>
                </a:r>
                <a14:m>
                  <m:oMath xmlns:m="http://schemas.openxmlformats.org/officeDocument/2006/math">
                    <m:r>
                      <a:rPr lang="en-US" dirty="0">
                        <a:latin typeface="Cambria Math" panose="02040503050406030204" pitchFamily="18" charset="0"/>
                      </a:rPr>
                      <m:t>¬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dirty="0">
                            <a:latin typeface="Cambria Math" panose="02040503050406030204" pitchFamily="18" charset="0"/>
                          </a:rPr>
                          <m:t>p</m:t>
                        </m:r>
                        <m:r>
                          <a:rPr lang="en-US" dirty="0">
                            <a:latin typeface="Cambria Math" panose="02040503050406030204" pitchFamily="18" charset="0"/>
                          </a:rPr>
                          <m:t> ˄ </m:t>
                        </m:r>
                        <m:r>
                          <m:rPr>
                            <m:sty m:val="p"/>
                          </m:rPr>
                          <a:rPr lang="en-US" dirty="0">
                            <a:latin typeface="Cambria Math" panose="02040503050406030204" pitchFamily="18" charset="0"/>
                          </a:rPr>
                          <m:t>q</m:t>
                        </m:r>
                        <m:r>
                          <a:rPr lang="en-IN" b="0" i="0" dirty="0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IN" dirty="0"/>
                  <a:t> is a WFF.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BCB095AD-981A-A0C5-3A0B-D54784E06F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79" y="3827322"/>
                <a:ext cx="6764616" cy="2462213"/>
              </a:xfrm>
              <a:prstGeom prst="rect">
                <a:avLst/>
              </a:prstGeom>
              <a:blipFill rotWithShape="0">
                <a:blip r:embed="rId4"/>
                <a:stretch>
                  <a:fillRect l="-1802" t="-2228" b="-371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001BC97B-3DAC-939B-8002-1D88EE334F9B}"/>
                  </a:ext>
                </a:extLst>
              </p:cNvPr>
              <p:cNvSpPr/>
              <p:nvPr/>
            </p:nvSpPr>
            <p:spPr>
              <a:xfrm>
                <a:off x="6438449" y="2091445"/>
                <a:ext cx="4211320" cy="125277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spAutoFit/>
              </a:bodyPr>
              <a:lstStyle/>
              <a:p>
                <a:pPr marL="514350" marR="0" lvl="0" indent="-514350" algn="just">
                  <a:spcBef>
                    <a:spcPts val="0"/>
                  </a:spcBef>
                  <a:spcAft>
                    <a:spcPts val="0"/>
                  </a:spcAft>
                  <a:buFont typeface="+mj-lt"/>
                  <a:buAutoNum type="arabicPeriod" startAt="4"/>
                  <a:tabLst>
                    <a:tab pos="0" algn="l"/>
                    <a:tab pos="447675" algn="l"/>
                    <a:tab pos="0" algn="l"/>
                    <a:tab pos="330200" algn="l"/>
                    <a:tab pos="447675" algn="l"/>
                  </a:tabLst>
                </a:pPr>
                <a:r>
                  <a:rPr lang="en-US" sz="2800" dirty="0">
                    <a:solidFill>
                      <a:srgbClr val="00206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¬</m:t>
                    </m:r>
                    <m:r>
                      <a:rPr lang="en-IN" sz="2800" b="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80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sz="280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˄ </m:t>
                    </m:r>
                    <m:r>
                      <m:rPr>
                        <m:sty m:val="p"/>
                      </m:rPr>
                      <a:rPr lang="en-US" sz="2800" i="0" dirty="0" err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q</m:t>
                    </m:r>
                    <m:r>
                      <a:rPr lang="en-US" sz="2800" i="0" dirty="0" err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m:rPr>
                        <m:sty m:val="p"/>
                      </m:rPr>
                      <a:rPr lang="en-US" sz="2800" i="0" dirty="0" err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r</m:t>
                    </m:r>
                  </m:oMath>
                </a14:m>
                <a:endParaRPr lang="en-IN" sz="2800" i="0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  <a:p>
                <a:pPr marL="514350" marR="0" lvl="0" indent="-514350" algn="just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Font typeface="+mj-lt"/>
                  <a:buAutoNum type="arabicPeriod" startAt="4"/>
                  <a:tabLst>
                    <a:tab pos="0" algn="l"/>
                    <a:tab pos="447675" algn="l"/>
                    <a:tab pos="0" algn="l"/>
                    <a:tab pos="330200" algn="l"/>
                    <a:tab pos="447675" algn="l"/>
                  </a:tabLst>
                </a:pPr>
                <a:r>
                  <a:rPr lang="en-US" sz="2800" dirty="0">
                    <a:solidFill>
                      <a:srgbClr val="002060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800" b="0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2800" b="0" i="1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sz="2800" b="0" i="0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sz="2800" i="0" dirty="0" err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p</m:t>
                            </m:r>
                            <m:r>
                              <a:rPr lang="en-US" sz="2800" i="0" dirty="0" err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→</m:t>
                            </m:r>
                            <m:r>
                              <m:rPr>
                                <m:sty m:val="p"/>
                              </m:rPr>
                              <a:rPr lang="en-US" sz="2800" i="0" dirty="0" err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q</m:t>
                            </m:r>
                            <m:r>
                              <a:rPr lang="en-IN" sz="2800" b="0" i="0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  <m:r>
                          <a:rPr lang="en-US" sz="2800" i="0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 ˄ </m:t>
                        </m:r>
                        <m:d>
                          <m:dPr>
                            <m:ctrlPr>
                              <a:rPr lang="en-US" sz="2800" i="1" dirty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sz="2800" b="0" i="0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sz="2800" i="0" dirty="0" err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q</m:t>
                            </m:r>
                            <m:r>
                              <a:rPr lang="en-US" sz="2800" i="0" dirty="0" err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→</m:t>
                            </m:r>
                            <m:r>
                              <m:rPr>
                                <m:sty m:val="p"/>
                              </m:rPr>
                              <a:rPr lang="en-US" sz="2800" i="0" dirty="0" err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r</m:t>
                            </m:r>
                            <m:r>
                              <a:rPr lang="en-IN" sz="2800" b="0" i="0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</m:e>
                    </m:d>
                  </m:oMath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001BC97B-3DAC-939B-8002-1D88EE334F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8449" y="2091445"/>
                <a:ext cx="4211320" cy="1252779"/>
              </a:xfrm>
              <a:prstGeom prst="rect">
                <a:avLst/>
              </a:prstGeom>
              <a:blipFill rotWithShape="0">
                <a:blip r:embed="rId5"/>
                <a:stretch>
                  <a:fillRect l="-2894" t="-3883" b="-582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19882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" grpId="0" animBg="1"/>
      <p:bldP spid="63" grpId="0" animBg="1"/>
      <p:bldP spid="8" grpId="0" uiExpand="1" build="p"/>
      <p:bldP spid="1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49" y="1709738"/>
            <a:ext cx="11165709" cy="2852737"/>
          </a:xfrm>
        </p:spPr>
        <p:txBody>
          <a:bodyPr/>
          <a:lstStyle/>
          <a:p>
            <a:r>
              <a:rPr lang="en-IN" dirty="0"/>
              <a:t>Method 1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F66629-F349-43A0-B5A5-A51D2BBB74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Statement</a:t>
            </a:r>
          </a:p>
        </p:txBody>
      </p:sp>
    </p:spTree>
    <p:extLst>
      <p:ext uri="{BB962C8B-B14F-4D97-AF65-F5344CB8AC3E}">
        <p14:creationId xmlns:p14="http://schemas.microsoft.com/office/powerpoint/2010/main" val="327587893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4CEE54-F8D3-E00A-71F1-D3A7AA18A2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D821DDF-FC28-7FA4-840E-3093A4AF3D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 4</a:t>
            </a:r>
            <a:r>
              <a:rPr lang="en-GB" dirty="0"/>
              <a:t> ⇝ Example 1</a:t>
            </a:r>
            <a:endParaRPr lang="en-IN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2573ED7-A941-7F9E-C3E0-02299F79ADCE}"/>
              </a:ext>
            </a:extLst>
          </p:cNvPr>
          <p:cNvSpPr/>
          <p:nvPr/>
        </p:nvSpPr>
        <p:spPr>
          <a:xfrm>
            <a:off x="68979" y="798784"/>
            <a:ext cx="1810115" cy="483098"/>
          </a:xfrm>
          <a:prstGeom prst="roundRect">
            <a:avLst/>
          </a:pr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Question</a:t>
            </a:r>
            <a:endParaRPr kumimoji="0" lang="en-IN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Condensed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FB083363-ADFD-653A-25E4-CDA8F8940C54}"/>
                  </a:ext>
                </a:extLst>
              </p:cNvPr>
              <p:cNvSpPr/>
              <p:nvPr/>
            </p:nvSpPr>
            <p:spPr>
              <a:xfrm>
                <a:off x="1879094" y="798784"/>
                <a:ext cx="6960560" cy="254544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spAutoFit/>
              </a:bodyPr>
              <a:lstStyle/>
              <a:p>
                <a:r>
                  <a:rPr lang="en-US" sz="2800" dirty="0">
                    <a:solidFill>
                      <a:srgbClr val="002060"/>
                    </a:solidFill>
                  </a:rPr>
                  <a:t>Which of the following are well-formed formula?</a:t>
                </a:r>
              </a:p>
              <a:p>
                <a:pPr marL="514350" marR="0" lvl="0" indent="-514350" algn="just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Font typeface="+mj-lt"/>
                  <a:buAutoNum type="arabicPeriod"/>
                  <a:tabLst>
                    <a:tab pos="0" algn="l"/>
                    <a:tab pos="447675" algn="l"/>
                    <a:tab pos="0" algn="l"/>
                    <a:tab pos="330200" algn="l"/>
                    <a:tab pos="447675" algn="l"/>
                  </a:tabLst>
                </a:pPr>
                <a:r>
                  <a:rPr lang="en-US" sz="2800" dirty="0">
                    <a:solidFill>
                      <a:srgbClr val="00206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¬ </m:t>
                    </m:r>
                    <m:d>
                      <m:dPr>
                        <m:ctrlPr>
                          <a:rPr lang="en-US" sz="2800" b="0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b="0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800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p</m:t>
                        </m:r>
                        <m:r>
                          <a:rPr lang="en-US" sz="2800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˄ </m:t>
                        </m:r>
                        <m:r>
                          <m:rPr>
                            <m:sty m:val="p"/>
                          </m:rPr>
                          <a:rPr lang="en-US" sz="2800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q</m:t>
                        </m:r>
                        <m:r>
                          <a:rPr lang="en-IN" sz="2800" b="0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endParaRPr lang="en-IN" sz="2800" dirty="0">
                  <a:solidFill>
                    <a:srgbClr val="002060"/>
                  </a:solidFill>
                  <a:latin typeface="Cambria" panose="02040503050406030204" pitchFamily="18" charset="0"/>
                  <a:ea typeface="Calibri" panose="020F0502020204030204" pitchFamily="34" charset="0"/>
                  <a:cs typeface="Shruti" panose="020B0502040204020203" pitchFamily="34" charset="0"/>
                </a:endParaRPr>
              </a:p>
              <a:p>
                <a:pPr marL="514350" marR="0" lvl="0" indent="-514350" algn="just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Font typeface="+mj-lt"/>
                  <a:buAutoNum type="arabicPeriod"/>
                  <a:tabLst>
                    <a:tab pos="0" algn="l"/>
                    <a:tab pos="447675" algn="l"/>
                    <a:tab pos="0" algn="l"/>
                    <a:tab pos="330200" algn="l"/>
                    <a:tab pos="447675" algn="l"/>
                  </a:tabLst>
                </a:pPr>
                <a:r>
                  <a:rPr lang="en-US" sz="2800" b="1" dirty="0">
                    <a:solidFill>
                      <a:srgbClr val="002060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800" b="1" i="1" dirty="0" err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b="1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800" b="1" i="1" dirty="0" err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𝐩</m:t>
                        </m:r>
                        <m:r>
                          <a:rPr lang="en-US" sz="2800" b="1" dirty="0" err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lang="en-US" sz="2800" b="1" i="1" dirty="0" err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𝐪</m:t>
                        </m:r>
                        <m:r>
                          <a:rPr lang="en-IN" sz="2800" b="1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sz="2800" b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ctrlPr>
                          <a:rPr lang="en-US" sz="2800" b="1" i="1" dirty="0" err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b="1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800" b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˄</m:t>
                        </m:r>
                        <m:r>
                          <a:rPr lang="en-IN" sz="2800" b="1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800" b="1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𝐪</m:t>
                        </m:r>
                        <m:r>
                          <a:rPr lang="en-IN" sz="2800" b="1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IN" sz="28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IN" sz="2800" b="1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  <a:p>
                <a:pPr marL="514350" marR="0" lvl="0" indent="-514350" algn="just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Font typeface="+mj-lt"/>
                  <a:buAutoNum type="arabicPeriod"/>
                  <a:tabLst>
                    <a:tab pos="0" algn="l"/>
                    <a:tab pos="447675" algn="l"/>
                    <a:tab pos="0" algn="l"/>
                    <a:tab pos="330200" algn="l"/>
                    <a:tab pos="447675" algn="l"/>
                  </a:tabLst>
                </a:pPr>
                <a:r>
                  <a:rPr lang="en-US" sz="2800" dirty="0">
                    <a:solidFill>
                      <a:srgbClr val="002060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800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800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p</m:t>
                        </m:r>
                        <m:r>
                          <a:rPr lang="en-US" sz="2800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→</m:t>
                        </m:r>
                        <m:d>
                          <m:dPr>
                            <m:ctrlPr>
                              <a:rPr lang="en-US" sz="2800" i="1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sz="2800" b="0" i="1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sz="2800" i="0" dirty="0" err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q</m:t>
                            </m:r>
                            <m:r>
                              <a:rPr lang="en-US" sz="2800" i="0" dirty="0" err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→</m:t>
                            </m:r>
                            <m:r>
                              <m:rPr>
                                <m:sty m:val="p"/>
                              </m:rPr>
                              <a:rPr lang="en-US" sz="2800" i="0" dirty="0" err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r</m:t>
                            </m:r>
                            <m:r>
                              <a:rPr lang="en-IN" sz="2800" b="0" i="0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</m:e>
                    </m:d>
                  </m:oMath>
                </a14:m>
                <a:endParaRPr lang="en-IN" sz="2800" i="0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FB083363-ADFD-653A-25E4-CDA8F8940C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9094" y="798784"/>
                <a:ext cx="6960560" cy="2545440"/>
              </a:xfrm>
              <a:prstGeom prst="rect">
                <a:avLst/>
              </a:prstGeom>
              <a:blipFill rotWithShape="0">
                <a:blip r:embed="rId3"/>
                <a:stretch>
                  <a:fillRect l="-1751" t="-1914" r="-701" b="-263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450FCD01-C3F3-5606-A80B-C55C310A5B77}"/>
              </a:ext>
            </a:extLst>
          </p:cNvPr>
          <p:cNvSpPr/>
          <p:nvPr/>
        </p:nvSpPr>
        <p:spPr>
          <a:xfrm>
            <a:off x="68979" y="3344224"/>
            <a:ext cx="1810115" cy="483098"/>
          </a:xfrm>
          <a:prstGeom prst="roundRect">
            <a:avLst/>
          </a:pr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Solution </a:t>
            </a:r>
            <a:endParaRPr kumimoji="0" lang="en-IN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Condensed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CB095AD-981A-A0C5-3A0B-D54784E06F6A}"/>
                  </a:ext>
                </a:extLst>
              </p:cNvPr>
              <p:cNvSpPr txBox="1"/>
              <p:nvPr/>
            </p:nvSpPr>
            <p:spPr>
              <a:xfrm>
                <a:off x="68979" y="3827322"/>
                <a:ext cx="6486071" cy="181588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spAutoFit/>
              </a:bodyPr>
              <a:lstStyle>
                <a:defPPr>
                  <a:defRPr lang="en-US"/>
                </a:defPPr>
                <a:lvl1pPr algn="ctr">
                  <a:defRPr sz="2800">
                    <a:solidFill>
                      <a:srgbClr val="002060"/>
                    </a:solidFill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pPr marL="514350" indent="-514350" algn="l">
                  <a:buFont typeface="+mj-lt"/>
                  <a:buAutoNum type="arabicPeriod" startAt="2"/>
                </a:pPr>
                <a:r>
                  <a:rPr lang="en-US" b="1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1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1" i="1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𝐩</m:t>
                        </m:r>
                        <m:r>
                          <a:rPr lang="en-US" dirty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𝐪</m:t>
                        </m:r>
                        <m:r>
                          <a:rPr lang="en-IN" b="1" i="1" dirty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b="1" dirty="0"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ctrlPr>
                          <a:rPr lang="en-US" b="1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1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1" dirty="0">
                            <a:latin typeface="Cambria Math" panose="02040503050406030204" pitchFamily="18" charset="0"/>
                          </a:rPr>
                          <m:t>˄</m:t>
                        </m:r>
                        <m:r>
                          <a:rPr lang="en-IN" b="1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1" dirty="0">
                            <a:latin typeface="Cambria Math" panose="02040503050406030204" pitchFamily="18" charset="0"/>
                          </a:rPr>
                          <m:t>𝐪</m:t>
                        </m:r>
                        <m:r>
                          <a:rPr lang="en-IN" b="1" dirty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endParaRPr lang="en-IN" b="1" dirty="0"/>
              </a:p>
              <a:p>
                <a:pPr marL="1071563" indent="-457200" algn="l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IN" dirty="0"/>
                  <a:t>Since,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dirty="0">
                            <a:latin typeface="Cambria Math" panose="02040503050406030204" pitchFamily="18" charset="0"/>
                          </a:rPr>
                          <m:t>˄ </m:t>
                        </m:r>
                        <m:r>
                          <m:rPr>
                            <m:sty m:val="p"/>
                          </m:rPr>
                          <a:rPr lang="en-US" dirty="0">
                            <a:latin typeface="Cambria Math" panose="02040503050406030204" pitchFamily="18" charset="0"/>
                          </a:rPr>
                          <m:t>q</m:t>
                        </m:r>
                      </m:e>
                    </m:d>
                  </m:oMath>
                </a14:m>
                <a:r>
                  <a:rPr lang="en-IN" dirty="0"/>
                  <a:t> has no meaning.</a:t>
                </a:r>
              </a:p>
              <a:p>
                <a:pPr marL="1071563" indent="-457200" algn="l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IN" dirty="0"/>
                  <a:t>So,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dirty="0">
                            <a:latin typeface="Cambria Math" panose="02040503050406030204" pitchFamily="18" charset="0"/>
                          </a:rPr>
                          <m:t>p</m:t>
                        </m:r>
                        <m:r>
                          <a:rPr lang="en-US" dirty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dirty="0">
                            <a:latin typeface="Cambria Math" panose="02040503050406030204" pitchFamily="18" charset="0"/>
                          </a:rPr>
                          <m:t>q</m:t>
                        </m:r>
                        <m:r>
                          <a:rPr lang="en-IN" dirty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dirty="0"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dirty="0">
                            <a:latin typeface="Cambria Math" panose="02040503050406030204" pitchFamily="18" charset="0"/>
                          </a:rPr>
                          <m:t>˄</m:t>
                        </m:r>
                        <m:r>
                          <a:rPr lang="en-IN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dirty="0">
                            <a:latin typeface="Cambria Math" panose="02040503050406030204" pitchFamily="18" charset="0"/>
                          </a:rPr>
                          <m:t>q</m:t>
                        </m:r>
                        <m:r>
                          <a:rPr lang="en-IN" dirty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IN" dirty="0"/>
                  <a:t> is not a WFF.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BCB095AD-981A-A0C5-3A0B-D54784E06F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79" y="3827322"/>
                <a:ext cx="6486071" cy="1815882"/>
              </a:xfrm>
              <a:prstGeom prst="rect">
                <a:avLst/>
              </a:prstGeom>
              <a:blipFill rotWithShape="0">
                <a:blip r:embed="rId4"/>
                <a:stretch>
                  <a:fillRect l="-1880" t="-3020" r="-846" b="-503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001BC97B-3DAC-939B-8002-1D88EE334F9B}"/>
                  </a:ext>
                </a:extLst>
              </p:cNvPr>
              <p:cNvSpPr/>
              <p:nvPr/>
            </p:nvSpPr>
            <p:spPr>
              <a:xfrm>
                <a:off x="6438449" y="2091445"/>
                <a:ext cx="4211320" cy="125277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spAutoFit/>
              </a:bodyPr>
              <a:lstStyle/>
              <a:p>
                <a:pPr marL="514350" marR="0" lvl="0" indent="-514350" algn="just">
                  <a:spcBef>
                    <a:spcPts val="0"/>
                  </a:spcBef>
                  <a:spcAft>
                    <a:spcPts val="0"/>
                  </a:spcAft>
                  <a:buFont typeface="+mj-lt"/>
                  <a:buAutoNum type="arabicPeriod" startAt="4"/>
                  <a:tabLst>
                    <a:tab pos="0" algn="l"/>
                    <a:tab pos="447675" algn="l"/>
                    <a:tab pos="0" algn="l"/>
                    <a:tab pos="330200" algn="l"/>
                    <a:tab pos="447675" algn="l"/>
                  </a:tabLst>
                </a:pPr>
                <a:r>
                  <a:rPr lang="en-US" sz="2800" dirty="0">
                    <a:solidFill>
                      <a:srgbClr val="00206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¬</m:t>
                    </m:r>
                    <m:r>
                      <a:rPr lang="en-IN" sz="2800" b="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80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sz="280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˄ </m:t>
                    </m:r>
                    <m:r>
                      <m:rPr>
                        <m:sty m:val="p"/>
                      </m:rPr>
                      <a:rPr lang="en-US" sz="2800" i="0" dirty="0" err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q</m:t>
                    </m:r>
                    <m:r>
                      <a:rPr lang="en-US" sz="2800" i="0" dirty="0" err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m:rPr>
                        <m:sty m:val="p"/>
                      </m:rPr>
                      <a:rPr lang="en-US" sz="2800" i="0" dirty="0" err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r</m:t>
                    </m:r>
                  </m:oMath>
                </a14:m>
                <a:endParaRPr lang="en-IN" sz="2800" i="0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  <a:p>
                <a:pPr marL="514350" marR="0" lvl="0" indent="-514350" algn="just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Font typeface="+mj-lt"/>
                  <a:buAutoNum type="arabicPeriod" startAt="4"/>
                  <a:tabLst>
                    <a:tab pos="0" algn="l"/>
                    <a:tab pos="447675" algn="l"/>
                    <a:tab pos="0" algn="l"/>
                    <a:tab pos="330200" algn="l"/>
                    <a:tab pos="447675" algn="l"/>
                  </a:tabLst>
                </a:pPr>
                <a:r>
                  <a:rPr lang="en-US" sz="2800" dirty="0">
                    <a:solidFill>
                      <a:srgbClr val="002060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800" b="0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2800" b="0" i="1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sz="2800" b="0" i="0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sz="2800" i="0" dirty="0" err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p</m:t>
                            </m:r>
                            <m:r>
                              <a:rPr lang="en-US" sz="2800" i="0" dirty="0" err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→</m:t>
                            </m:r>
                            <m:r>
                              <m:rPr>
                                <m:sty m:val="p"/>
                              </m:rPr>
                              <a:rPr lang="en-US" sz="2800" i="0" dirty="0" err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q</m:t>
                            </m:r>
                            <m:r>
                              <a:rPr lang="en-IN" sz="2800" b="0" i="0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  <m:r>
                          <a:rPr lang="en-US" sz="2800" i="0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 ˄ </m:t>
                        </m:r>
                        <m:d>
                          <m:dPr>
                            <m:ctrlPr>
                              <a:rPr lang="en-US" sz="2800" i="1" dirty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sz="2800" b="0" i="0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sz="2800" i="0" dirty="0" err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q</m:t>
                            </m:r>
                            <m:r>
                              <a:rPr lang="en-US" sz="2800" i="0" dirty="0" err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→</m:t>
                            </m:r>
                            <m:r>
                              <m:rPr>
                                <m:sty m:val="p"/>
                              </m:rPr>
                              <a:rPr lang="en-US" sz="2800" i="0" dirty="0" err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r</m:t>
                            </m:r>
                            <m:r>
                              <a:rPr lang="en-IN" sz="2800" b="0" i="0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</m:e>
                    </m:d>
                  </m:oMath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001BC97B-3DAC-939B-8002-1D88EE334F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8449" y="2091445"/>
                <a:ext cx="4211320" cy="1252779"/>
              </a:xfrm>
              <a:prstGeom prst="rect">
                <a:avLst/>
              </a:prstGeom>
              <a:blipFill rotWithShape="0">
                <a:blip r:embed="rId5"/>
                <a:stretch>
                  <a:fillRect l="-2894" t="-3883" b="-582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94099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4CEE54-F8D3-E00A-71F1-D3A7AA18A2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D821DDF-FC28-7FA4-840E-3093A4AF3D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 4</a:t>
            </a:r>
            <a:r>
              <a:rPr lang="en-GB" dirty="0"/>
              <a:t> ⇝ Example 1</a:t>
            </a:r>
            <a:endParaRPr lang="en-IN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2573ED7-A941-7F9E-C3E0-02299F79ADCE}"/>
              </a:ext>
            </a:extLst>
          </p:cNvPr>
          <p:cNvSpPr/>
          <p:nvPr/>
        </p:nvSpPr>
        <p:spPr>
          <a:xfrm>
            <a:off x="68979" y="798784"/>
            <a:ext cx="1810115" cy="483098"/>
          </a:xfrm>
          <a:prstGeom prst="roundRect">
            <a:avLst/>
          </a:pr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Question</a:t>
            </a:r>
            <a:endParaRPr kumimoji="0" lang="en-IN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Condensed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FB083363-ADFD-653A-25E4-CDA8F8940C54}"/>
                  </a:ext>
                </a:extLst>
              </p:cNvPr>
              <p:cNvSpPr/>
              <p:nvPr/>
            </p:nvSpPr>
            <p:spPr>
              <a:xfrm>
                <a:off x="1879094" y="798784"/>
                <a:ext cx="6960560" cy="254544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spAutoFit/>
              </a:bodyPr>
              <a:lstStyle/>
              <a:p>
                <a:r>
                  <a:rPr lang="en-US" sz="2800" dirty="0">
                    <a:solidFill>
                      <a:srgbClr val="002060"/>
                    </a:solidFill>
                  </a:rPr>
                  <a:t>Which of the following are well-formed formula?</a:t>
                </a:r>
              </a:p>
              <a:p>
                <a:pPr marL="514350" marR="0" lvl="0" indent="-514350" algn="just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Font typeface="+mj-lt"/>
                  <a:buAutoNum type="arabicPeriod"/>
                  <a:tabLst>
                    <a:tab pos="0" algn="l"/>
                    <a:tab pos="447675" algn="l"/>
                    <a:tab pos="0" algn="l"/>
                    <a:tab pos="330200" algn="l"/>
                    <a:tab pos="447675" algn="l"/>
                  </a:tabLst>
                </a:pPr>
                <a:r>
                  <a:rPr lang="en-US" sz="2800" dirty="0">
                    <a:solidFill>
                      <a:srgbClr val="00206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¬ </m:t>
                    </m:r>
                    <m:d>
                      <m:dPr>
                        <m:ctrlPr>
                          <a:rPr lang="en-US" sz="2800" b="0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b="0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800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p</m:t>
                        </m:r>
                        <m:r>
                          <a:rPr lang="en-US" sz="2800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˄ </m:t>
                        </m:r>
                        <m:r>
                          <m:rPr>
                            <m:sty m:val="p"/>
                          </m:rPr>
                          <a:rPr lang="en-US" sz="2800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q</m:t>
                        </m:r>
                        <m:r>
                          <a:rPr lang="en-IN" sz="2800" b="0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endParaRPr lang="en-IN" sz="2800" dirty="0">
                  <a:solidFill>
                    <a:srgbClr val="002060"/>
                  </a:solidFill>
                  <a:latin typeface="Cambria" panose="02040503050406030204" pitchFamily="18" charset="0"/>
                  <a:ea typeface="Calibri" panose="020F0502020204030204" pitchFamily="34" charset="0"/>
                  <a:cs typeface="Shruti" panose="020B0502040204020203" pitchFamily="34" charset="0"/>
                </a:endParaRPr>
              </a:p>
              <a:p>
                <a:pPr marL="514350" marR="0" lvl="0" indent="-514350" algn="just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Font typeface="+mj-lt"/>
                  <a:buAutoNum type="arabicPeriod"/>
                  <a:tabLst>
                    <a:tab pos="0" algn="l"/>
                    <a:tab pos="447675" algn="l"/>
                    <a:tab pos="0" algn="l"/>
                    <a:tab pos="330200" algn="l"/>
                    <a:tab pos="447675" algn="l"/>
                  </a:tabLst>
                </a:pPr>
                <a:r>
                  <a:rPr lang="en-US" sz="2800" dirty="0">
                    <a:solidFill>
                      <a:srgbClr val="002060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800" i="1" dirty="0" err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b="0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800" dirty="0" err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p</m:t>
                        </m:r>
                        <m:r>
                          <a:rPr lang="en-US" sz="2800" dirty="0" err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sz="2800" dirty="0" err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q</m:t>
                        </m:r>
                        <m:r>
                          <a:rPr lang="en-IN" sz="2800" b="0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sz="2800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ctrlPr>
                          <a:rPr lang="en-US" sz="2800" i="1" dirty="0" err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b="0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800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˄</m:t>
                        </m:r>
                        <m:r>
                          <a:rPr lang="en-IN" sz="2800" b="0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800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q</m:t>
                        </m:r>
                        <m:r>
                          <a:rPr lang="en-IN" sz="2800" b="0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IN" sz="2800" b="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IN" sz="2800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  <a:p>
                <a:pPr marL="514350" marR="0" lvl="0" indent="-514350" algn="just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Font typeface="+mj-lt"/>
                  <a:buAutoNum type="arabicPeriod"/>
                  <a:tabLst>
                    <a:tab pos="0" algn="l"/>
                    <a:tab pos="447675" algn="l"/>
                    <a:tab pos="0" algn="l"/>
                    <a:tab pos="330200" algn="l"/>
                    <a:tab pos="447675" algn="l"/>
                  </a:tabLst>
                </a:pPr>
                <a:r>
                  <a:rPr lang="en-US" sz="2800" b="1" dirty="0">
                    <a:solidFill>
                      <a:srgbClr val="002060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800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𝐩</m:t>
                        </m:r>
                        <m:r>
                          <a:rPr lang="en-US" sz="2800" b="1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→</m:t>
                        </m:r>
                        <m:d>
                          <m:dPr>
                            <m:ctrlPr>
                              <a:rPr lang="en-US" sz="2800" b="1" i="1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sz="2800" b="1" i="1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800" b="1" i="0" dirty="0" err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𝐪</m:t>
                            </m:r>
                            <m:r>
                              <a:rPr lang="en-US" sz="2800" b="1" i="0" dirty="0" err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→</m:t>
                            </m:r>
                            <m:r>
                              <a:rPr lang="en-US" sz="2800" b="1" i="0" dirty="0" err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𝐫</m:t>
                            </m:r>
                            <m:r>
                              <a:rPr lang="en-IN" sz="2800" b="1" i="0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</m:e>
                    </m:d>
                  </m:oMath>
                </a14:m>
                <a:endParaRPr lang="en-IN" sz="2800" b="1" i="0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FB083363-ADFD-653A-25E4-CDA8F8940C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9094" y="798784"/>
                <a:ext cx="6960560" cy="2545440"/>
              </a:xfrm>
              <a:prstGeom prst="rect">
                <a:avLst/>
              </a:prstGeom>
              <a:blipFill rotWithShape="0">
                <a:blip r:embed="rId3"/>
                <a:stretch>
                  <a:fillRect l="-1751" t="-1914" r="-701" b="-263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450FCD01-C3F3-5606-A80B-C55C310A5B77}"/>
              </a:ext>
            </a:extLst>
          </p:cNvPr>
          <p:cNvSpPr/>
          <p:nvPr/>
        </p:nvSpPr>
        <p:spPr>
          <a:xfrm>
            <a:off x="68979" y="3344224"/>
            <a:ext cx="1810115" cy="483098"/>
          </a:xfrm>
          <a:prstGeom prst="roundRect">
            <a:avLst/>
          </a:pr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Solution </a:t>
            </a:r>
            <a:endParaRPr kumimoji="0" lang="en-IN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Condensed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CB095AD-981A-A0C5-3A0B-D54784E06F6A}"/>
                  </a:ext>
                </a:extLst>
              </p:cNvPr>
              <p:cNvSpPr txBox="1"/>
              <p:nvPr/>
            </p:nvSpPr>
            <p:spPr>
              <a:xfrm>
                <a:off x="68979" y="3827322"/>
                <a:ext cx="6700232" cy="280243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spAutoFit/>
              </a:bodyPr>
              <a:lstStyle>
                <a:defPPr>
                  <a:defRPr lang="en-US"/>
                </a:defPPr>
                <a:lvl1pPr algn="ctr">
                  <a:defRPr sz="2800">
                    <a:solidFill>
                      <a:srgbClr val="002060"/>
                    </a:solidFill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pPr marL="514350" indent="-514350" algn="l">
                  <a:buFont typeface="+mj-lt"/>
                  <a:buAutoNum type="arabicPeriod" startAt="3"/>
                </a:pPr>
                <a:r>
                  <a:rPr lang="en-US" b="1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1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1" i="1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1" dirty="0">
                            <a:latin typeface="Cambria Math" panose="02040503050406030204" pitchFamily="18" charset="0"/>
                          </a:rPr>
                          <m:t>𝐩</m:t>
                        </m:r>
                        <m:r>
                          <a:rPr lang="en-US" b="1" dirty="0">
                            <a:latin typeface="Cambria Math" panose="02040503050406030204" pitchFamily="18" charset="0"/>
                          </a:rPr>
                          <m:t>→</m:t>
                        </m:r>
                        <m:d>
                          <m:dPr>
                            <m:ctrlPr>
                              <a:rPr lang="en-US" b="1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b="1" dirty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1" dirty="0" err="1">
                                <a:latin typeface="Cambria Math" panose="02040503050406030204" pitchFamily="18" charset="0"/>
                              </a:rPr>
                              <m:t>𝐪</m:t>
                            </m:r>
                            <m:r>
                              <a:rPr lang="en-US" b="1" dirty="0" err="1">
                                <a:latin typeface="Cambria Math" panose="02040503050406030204" pitchFamily="18" charset="0"/>
                              </a:rPr>
                              <m:t>→</m:t>
                            </m:r>
                            <m:r>
                              <a:rPr lang="en-US" b="1" dirty="0" err="1">
                                <a:latin typeface="Cambria Math" panose="02040503050406030204" pitchFamily="18" charset="0"/>
                              </a:rPr>
                              <m:t>𝐫</m:t>
                            </m:r>
                            <m:r>
                              <a:rPr lang="en-IN" b="1" dirty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</m:e>
                    </m:d>
                  </m:oMath>
                </a14:m>
                <a:endParaRPr lang="en-IN" b="1" dirty="0"/>
              </a:p>
              <a:p>
                <a:pPr marL="1071563" indent="-457200" algn="l">
                  <a:lnSpc>
                    <a:spcPct val="125000"/>
                  </a:lnSpc>
                  <a:buFont typeface="Arial" panose="020B0604020202020204" pitchFamily="34" charset="0"/>
                  <a:buChar char="•"/>
                </a:pPr>
                <a:r>
                  <a:rPr lang="en-IN" dirty="0"/>
                  <a:t>Since,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IN">
                            <a:latin typeface="Cambria Math" panose="02040503050406030204" pitchFamily="18" charset="0"/>
                          </a:rPr>
                          <m:t>q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IN">
                            <a:latin typeface="Cambria Math" panose="02040503050406030204" pitchFamily="18" charset="0"/>
                          </a:rPr>
                          <m:t>r</m:t>
                        </m:r>
                        <m:r>
                          <a:rPr lang="en-IN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IN" dirty="0"/>
                  <a:t> is a WFF.</a:t>
                </a:r>
              </a:p>
              <a:p>
                <a:pPr marL="1071563" indent="-457200" algn="l">
                  <a:lnSpc>
                    <a:spcPct val="125000"/>
                  </a:lnSpc>
                  <a:buFont typeface="Arial" panose="020B0604020202020204" pitchFamily="34" charset="0"/>
                  <a:buChar char="•"/>
                </a:pPr>
                <a:r>
                  <a:rPr lang="en-IN" dirty="0"/>
                  <a:t>Let,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IN">
                            <a:latin typeface="Cambria Math" panose="02040503050406030204" pitchFamily="18" charset="0"/>
                          </a:rPr>
                          <m:t>q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IN">
                            <a:latin typeface="Cambria Math" panose="02040503050406030204" pitchFamily="18" charset="0"/>
                          </a:rPr>
                          <m:t>r</m:t>
                        </m:r>
                        <m:r>
                          <a:rPr lang="en-IN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IN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IN">
                        <a:latin typeface="Cambria Math" panose="02040503050406030204" pitchFamily="18" charset="0"/>
                      </a:rPr>
                      <m:t>t</m:t>
                    </m:r>
                  </m:oMath>
                </a14:m>
                <a:endParaRPr lang="en-IN" dirty="0"/>
              </a:p>
              <a:p>
                <a:pPr marL="1071563" indent="-457200" algn="l">
                  <a:lnSpc>
                    <a:spcPct val="125000"/>
                  </a:lnSpc>
                  <a:buFont typeface="Arial" panose="020B0604020202020204" pitchFamily="34" charset="0"/>
                  <a:buChar char="•"/>
                </a:pPr>
                <a:r>
                  <a:rPr lang="en-IN" dirty="0"/>
                  <a:t>So, We have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i="1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dirty="0">
                            <a:latin typeface="Cambria Math" panose="02040503050406030204" pitchFamily="18" charset="0"/>
                          </a:rPr>
                          <m:t>p</m:t>
                        </m:r>
                        <m:r>
                          <a:rPr lang="en-US" dirty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IN" dirty="0">
                            <a:latin typeface="Cambria Math" panose="02040503050406030204" pitchFamily="18" charset="0"/>
                          </a:rPr>
                          <m:t>t</m:t>
                        </m:r>
                        <m:r>
                          <a:rPr lang="en-IN" dirty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IN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dirty="0"/>
                  <a:t> which is a WFF.</a:t>
                </a:r>
              </a:p>
              <a:p>
                <a:pPr marL="1071563" indent="-457200" algn="l">
                  <a:lnSpc>
                    <a:spcPct val="125000"/>
                  </a:lnSpc>
                  <a:buFont typeface="Arial" panose="020B0604020202020204" pitchFamily="34" charset="0"/>
                  <a:buChar char="•"/>
                </a:pPr>
                <a:r>
                  <a:rPr lang="en-IN" dirty="0"/>
                  <a:t>Hence,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i="1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i="1" dirty="0">
                            <a:latin typeface="Cambria Math" panose="02040503050406030204" pitchFamily="18" charset="0"/>
                          </a:rPr>
                          <m:t>p</m:t>
                        </m:r>
                        <m:r>
                          <a:rPr lang="en-US" dirty="0">
                            <a:latin typeface="Cambria Math" panose="02040503050406030204" pitchFamily="18" charset="0"/>
                          </a:rPr>
                          <m:t>→</m:t>
                        </m:r>
                        <m:d>
                          <m:d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i="1" dirty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i="1" dirty="0" err="1">
                                <a:latin typeface="Cambria Math" panose="02040503050406030204" pitchFamily="18" charset="0"/>
                              </a:rPr>
                              <m:t>q</m:t>
                            </m:r>
                            <m:r>
                              <a:rPr lang="en-US" dirty="0" err="1">
                                <a:latin typeface="Cambria Math" panose="02040503050406030204" pitchFamily="18" charset="0"/>
                              </a:rPr>
                              <m:t>→</m:t>
                            </m:r>
                            <m:r>
                              <m:rPr>
                                <m:sty m:val="p"/>
                              </m:rPr>
                              <a:rPr lang="en-US" i="1" dirty="0" err="1">
                                <a:latin typeface="Cambria Math" panose="02040503050406030204" pitchFamily="18" charset="0"/>
                              </a:rPr>
                              <m:t>r</m:t>
                            </m:r>
                            <m:r>
                              <a:rPr lang="en-IN" i="1" dirty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</m:e>
                    </m:d>
                  </m:oMath>
                </a14:m>
                <a:r>
                  <a:rPr lang="en-IN" dirty="0"/>
                  <a:t> is a WFF.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BCB095AD-981A-A0C5-3A0B-D54784E06F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79" y="3827322"/>
                <a:ext cx="6700232" cy="2802434"/>
              </a:xfrm>
              <a:prstGeom prst="rect">
                <a:avLst/>
              </a:prstGeom>
              <a:blipFill rotWithShape="0">
                <a:blip r:embed="rId4"/>
                <a:stretch>
                  <a:fillRect l="-1820" t="-652" r="-819" b="-347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001BC97B-3DAC-939B-8002-1D88EE334F9B}"/>
                  </a:ext>
                </a:extLst>
              </p:cNvPr>
              <p:cNvSpPr/>
              <p:nvPr/>
            </p:nvSpPr>
            <p:spPr>
              <a:xfrm>
                <a:off x="6438449" y="2091445"/>
                <a:ext cx="4211320" cy="125277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spAutoFit/>
              </a:bodyPr>
              <a:lstStyle/>
              <a:p>
                <a:pPr marL="514350" marR="0" lvl="0" indent="-514350" algn="just">
                  <a:spcBef>
                    <a:spcPts val="0"/>
                  </a:spcBef>
                  <a:spcAft>
                    <a:spcPts val="0"/>
                  </a:spcAft>
                  <a:buFont typeface="+mj-lt"/>
                  <a:buAutoNum type="arabicPeriod" startAt="4"/>
                  <a:tabLst>
                    <a:tab pos="0" algn="l"/>
                    <a:tab pos="447675" algn="l"/>
                    <a:tab pos="0" algn="l"/>
                    <a:tab pos="330200" algn="l"/>
                    <a:tab pos="447675" algn="l"/>
                  </a:tabLst>
                </a:pPr>
                <a:r>
                  <a:rPr lang="en-US" sz="2800" dirty="0">
                    <a:solidFill>
                      <a:srgbClr val="00206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¬</m:t>
                    </m:r>
                    <m:r>
                      <a:rPr lang="en-IN" sz="2800" b="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80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sz="280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˄ </m:t>
                    </m:r>
                    <m:r>
                      <m:rPr>
                        <m:sty m:val="p"/>
                      </m:rPr>
                      <a:rPr lang="en-US" sz="2800" i="0" dirty="0" err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q</m:t>
                    </m:r>
                    <m:r>
                      <a:rPr lang="en-US" sz="2800" i="0" dirty="0" err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m:rPr>
                        <m:sty m:val="p"/>
                      </m:rPr>
                      <a:rPr lang="en-US" sz="2800" i="0" dirty="0" err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r</m:t>
                    </m:r>
                  </m:oMath>
                </a14:m>
                <a:endParaRPr lang="en-IN" sz="2800" i="0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  <a:p>
                <a:pPr marL="514350" marR="0" lvl="0" indent="-514350" algn="just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Font typeface="+mj-lt"/>
                  <a:buAutoNum type="arabicPeriod" startAt="4"/>
                  <a:tabLst>
                    <a:tab pos="0" algn="l"/>
                    <a:tab pos="447675" algn="l"/>
                    <a:tab pos="0" algn="l"/>
                    <a:tab pos="330200" algn="l"/>
                    <a:tab pos="447675" algn="l"/>
                  </a:tabLst>
                </a:pPr>
                <a:r>
                  <a:rPr lang="en-US" sz="2800" dirty="0">
                    <a:solidFill>
                      <a:srgbClr val="002060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800" b="0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2800" b="0" i="1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sz="2800" b="0" i="0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sz="2800" i="0" dirty="0" err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p</m:t>
                            </m:r>
                            <m:r>
                              <a:rPr lang="en-US" sz="2800" i="0" dirty="0" err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→</m:t>
                            </m:r>
                            <m:r>
                              <m:rPr>
                                <m:sty m:val="p"/>
                              </m:rPr>
                              <a:rPr lang="en-US" sz="2800" i="0" dirty="0" err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q</m:t>
                            </m:r>
                            <m:r>
                              <a:rPr lang="en-IN" sz="2800" b="0" i="0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  <m:r>
                          <a:rPr lang="en-US" sz="2800" i="0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 ˄ </m:t>
                        </m:r>
                        <m:d>
                          <m:dPr>
                            <m:ctrlPr>
                              <a:rPr lang="en-US" sz="2800" i="1" dirty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sz="2800" b="0" i="0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sz="2800" i="0" dirty="0" err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q</m:t>
                            </m:r>
                            <m:r>
                              <a:rPr lang="en-US" sz="2800" i="0" dirty="0" err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→</m:t>
                            </m:r>
                            <m:r>
                              <m:rPr>
                                <m:sty m:val="p"/>
                              </m:rPr>
                              <a:rPr lang="en-US" sz="2800" i="0" dirty="0" err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r</m:t>
                            </m:r>
                            <m:r>
                              <a:rPr lang="en-IN" sz="2800" b="0" i="0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</m:e>
                    </m:d>
                  </m:oMath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001BC97B-3DAC-939B-8002-1D88EE334F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8449" y="2091445"/>
                <a:ext cx="4211320" cy="1252779"/>
              </a:xfrm>
              <a:prstGeom prst="rect">
                <a:avLst/>
              </a:prstGeom>
              <a:blipFill rotWithShape="0">
                <a:blip r:embed="rId5"/>
                <a:stretch>
                  <a:fillRect l="-2894" t="-3883" b="-582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14528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4CEE54-F8D3-E00A-71F1-D3A7AA18A2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D821DDF-FC28-7FA4-840E-3093A4AF3D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 4</a:t>
            </a:r>
            <a:r>
              <a:rPr lang="en-GB" dirty="0"/>
              <a:t> ⇝ Example 1</a:t>
            </a:r>
            <a:endParaRPr lang="en-IN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2573ED7-A941-7F9E-C3E0-02299F79ADCE}"/>
              </a:ext>
            </a:extLst>
          </p:cNvPr>
          <p:cNvSpPr/>
          <p:nvPr/>
        </p:nvSpPr>
        <p:spPr>
          <a:xfrm>
            <a:off x="68979" y="798784"/>
            <a:ext cx="1810115" cy="483098"/>
          </a:xfrm>
          <a:prstGeom prst="roundRect">
            <a:avLst/>
          </a:pr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Question</a:t>
            </a:r>
            <a:endParaRPr kumimoji="0" lang="en-IN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Condensed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FB083363-ADFD-653A-25E4-CDA8F8940C54}"/>
                  </a:ext>
                </a:extLst>
              </p:cNvPr>
              <p:cNvSpPr/>
              <p:nvPr/>
            </p:nvSpPr>
            <p:spPr>
              <a:xfrm>
                <a:off x="1879094" y="798784"/>
                <a:ext cx="6960560" cy="254544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spAutoFit/>
              </a:bodyPr>
              <a:lstStyle/>
              <a:p>
                <a:r>
                  <a:rPr lang="en-US" sz="2800" dirty="0">
                    <a:solidFill>
                      <a:srgbClr val="002060"/>
                    </a:solidFill>
                  </a:rPr>
                  <a:t>Which of the following are well-formed formula?</a:t>
                </a:r>
              </a:p>
              <a:p>
                <a:pPr marL="514350" marR="0" lvl="0" indent="-514350" algn="just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Font typeface="+mj-lt"/>
                  <a:buAutoNum type="arabicPeriod"/>
                  <a:tabLst>
                    <a:tab pos="0" algn="l"/>
                    <a:tab pos="447675" algn="l"/>
                    <a:tab pos="0" algn="l"/>
                    <a:tab pos="330200" algn="l"/>
                    <a:tab pos="447675" algn="l"/>
                  </a:tabLst>
                </a:pPr>
                <a:r>
                  <a:rPr lang="en-US" sz="2800" dirty="0">
                    <a:solidFill>
                      <a:srgbClr val="00206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¬ </m:t>
                    </m:r>
                    <m:d>
                      <m:dPr>
                        <m:ctrlPr>
                          <a:rPr lang="en-US" sz="2800" b="0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b="0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800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p</m:t>
                        </m:r>
                        <m:r>
                          <a:rPr lang="en-US" sz="2800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˄ </m:t>
                        </m:r>
                        <m:r>
                          <m:rPr>
                            <m:sty m:val="p"/>
                          </m:rPr>
                          <a:rPr lang="en-US" sz="2800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q</m:t>
                        </m:r>
                        <m:r>
                          <a:rPr lang="en-IN" sz="2800" b="0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endParaRPr lang="en-IN" sz="2800" dirty="0">
                  <a:solidFill>
                    <a:srgbClr val="002060"/>
                  </a:solidFill>
                  <a:latin typeface="Cambria" panose="02040503050406030204" pitchFamily="18" charset="0"/>
                  <a:ea typeface="Calibri" panose="020F0502020204030204" pitchFamily="34" charset="0"/>
                  <a:cs typeface="Shruti" panose="020B0502040204020203" pitchFamily="34" charset="0"/>
                </a:endParaRPr>
              </a:p>
              <a:p>
                <a:pPr marL="514350" marR="0" lvl="0" indent="-514350" algn="just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Font typeface="+mj-lt"/>
                  <a:buAutoNum type="arabicPeriod"/>
                  <a:tabLst>
                    <a:tab pos="0" algn="l"/>
                    <a:tab pos="447675" algn="l"/>
                    <a:tab pos="0" algn="l"/>
                    <a:tab pos="330200" algn="l"/>
                    <a:tab pos="447675" algn="l"/>
                  </a:tabLst>
                </a:pPr>
                <a:r>
                  <a:rPr lang="en-US" sz="2800" dirty="0">
                    <a:solidFill>
                      <a:srgbClr val="002060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800" i="1" dirty="0" err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b="0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800" dirty="0" err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p</m:t>
                        </m:r>
                        <m:r>
                          <a:rPr lang="en-US" sz="2800" dirty="0" err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sz="2800" dirty="0" err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q</m:t>
                        </m:r>
                        <m:r>
                          <a:rPr lang="en-IN" sz="2800" b="0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sz="2800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ctrlPr>
                          <a:rPr lang="en-US" sz="2800" i="1" dirty="0" err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b="0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800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˄</m:t>
                        </m:r>
                        <m:r>
                          <a:rPr lang="en-IN" sz="2800" b="0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800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q</m:t>
                        </m:r>
                        <m:r>
                          <a:rPr lang="en-IN" sz="2800" b="0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IN" sz="2800" b="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IN" sz="2800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  <a:p>
                <a:pPr marL="514350" marR="0" lvl="0" indent="-514350" algn="just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Font typeface="+mj-lt"/>
                  <a:buAutoNum type="arabicPeriod"/>
                  <a:tabLst>
                    <a:tab pos="0" algn="l"/>
                    <a:tab pos="447675" algn="l"/>
                    <a:tab pos="0" algn="l"/>
                    <a:tab pos="330200" algn="l"/>
                    <a:tab pos="447675" algn="l"/>
                  </a:tabLst>
                </a:pPr>
                <a:r>
                  <a:rPr lang="en-US" sz="2800" dirty="0">
                    <a:solidFill>
                      <a:srgbClr val="002060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800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800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p</m:t>
                        </m:r>
                        <m:r>
                          <a:rPr lang="en-US" sz="2800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→</m:t>
                        </m:r>
                        <m:d>
                          <m:dPr>
                            <m:ctrlPr>
                              <a:rPr lang="en-US" sz="2800" i="1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sz="2800" b="0" i="1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sz="2800" i="0" dirty="0" err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q</m:t>
                            </m:r>
                            <m:r>
                              <a:rPr lang="en-US" sz="2800" i="0" dirty="0" err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→</m:t>
                            </m:r>
                            <m:r>
                              <m:rPr>
                                <m:sty m:val="p"/>
                              </m:rPr>
                              <a:rPr lang="en-US" sz="2800" i="0" dirty="0" err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r</m:t>
                            </m:r>
                            <m:r>
                              <a:rPr lang="en-IN" sz="2800" b="0" i="0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</m:e>
                    </m:d>
                  </m:oMath>
                </a14:m>
                <a:endParaRPr lang="en-IN" sz="2800" i="0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FB083363-ADFD-653A-25E4-CDA8F8940C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9094" y="798784"/>
                <a:ext cx="6960560" cy="2545440"/>
              </a:xfrm>
              <a:prstGeom prst="rect">
                <a:avLst/>
              </a:prstGeom>
              <a:blipFill rotWithShape="0">
                <a:blip r:embed="rId3"/>
                <a:stretch>
                  <a:fillRect l="-1751" t="-1914" r="-701" b="-263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450FCD01-C3F3-5606-A80B-C55C310A5B77}"/>
              </a:ext>
            </a:extLst>
          </p:cNvPr>
          <p:cNvSpPr/>
          <p:nvPr/>
        </p:nvSpPr>
        <p:spPr>
          <a:xfrm>
            <a:off x="68979" y="3344224"/>
            <a:ext cx="1810115" cy="483098"/>
          </a:xfrm>
          <a:prstGeom prst="roundRect">
            <a:avLst/>
          </a:pr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Solution </a:t>
            </a:r>
            <a:endParaRPr kumimoji="0" lang="en-IN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Condensed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CB095AD-981A-A0C5-3A0B-D54784E06F6A}"/>
                  </a:ext>
                </a:extLst>
              </p:cNvPr>
              <p:cNvSpPr txBox="1"/>
              <p:nvPr/>
            </p:nvSpPr>
            <p:spPr>
              <a:xfrm>
                <a:off x="68979" y="3828884"/>
                <a:ext cx="8392362" cy="181588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spAutoFit/>
              </a:bodyPr>
              <a:lstStyle>
                <a:defPPr>
                  <a:defRPr lang="en-US"/>
                </a:defPPr>
                <a:lvl1pPr algn="ctr">
                  <a:defRPr sz="2800">
                    <a:solidFill>
                      <a:srgbClr val="002060"/>
                    </a:solidFill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pPr marL="514350" indent="-514350" algn="l">
                  <a:buFont typeface="+mj-lt"/>
                  <a:buAutoNum type="arabicPeriod" startAt="4"/>
                </a:pPr>
                <a:r>
                  <a:rPr lang="en-US" b="1" dirty="0"/>
                  <a:t> </a:t>
                </a:r>
                <a14:m>
                  <m:oMath xmlns:m="http://schemas.openxmlformats.org/officeDocument/2006/math">
                    <m:r>
                      <a:rPr lang="en-US" b="1" dirty="0">
                        <a:latin typeface="Cambria Math" panose="02040503050406030204" pitchFamily="18" charset="0"/>
                      </a:rPr>
                      <m:t>¬</m:t>
                    </m:r>
                    <m:r>
                      <a:rPr lang="en-IN" b="1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𝐩</m:t>
                    </m:r>
                    <m:r>
                      <a:rPr lang="en-US" b="1" dirty="0">
                        <a:latin typeface="Cambria Math" panose="02040503050406030204" pitchFamily="18" charset="0"/>
                      </a:rPr>
                      <m:t> ˄ </m:t>
                    </m:r>
                    <m:r>
                      <a:rPr lang="en-US" b="1" i="1" dirty="0" err="1">
                        <a:latin typeface="Cambria Math" panose="02040503050406030204" pitchFamily="18" charset="0"/>
                      </a:rPr>
                      <m:t>𝐪</m:t>
                    </m:r>
                    <m:r>
                      <a:rPr lang="en-US" b="1" dirty="0" err="1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1" i="1" dirty="0" err="1">
                        <a:latin typeface="Cambria Math" panose="02040503050406030204" pitchFamily="18" charset="0"/>
                      </a:rPr>
                      <m:t>𝐫</m:t>
                    </m:r>
                  </m:oMath>
                </a14:m>
                <a:endParaRPr lang="en-IN" b="1" dirty="0"/>
              </a:p>
              <a:p>
                <a:pPr marL="1071563" indent="-457200" algn="l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IN" dirty="0"/>
                  <a:t>Since, There is no parenthesis given in the formula.</a:t>
                </a:r>
              </a:p>
              <a:p>
                <a:pPr marL="1071563" indent="-457200" algn="l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IN" dirty="0"/>
                  <a:t>So, It is not a WFF.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BCB095AD-981A-A0C5-3A0B-D54784E06F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79" y="3828884"/>
                <a:ext cx="8392362" cy="1815882"/>
              </a:xfrm>
              <a:prstGeom prst="rect">
                <a:avLst/>
              </a:prstGeom>
              <a:blipFill rotWithShape="0">
                <a:blip r:embed="rId4"/>
                <a:stretch>
                  <a:fillRect l="-1452" t="-3020" r="-1452" b="-536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001BC97B-3DAC-939B-8002-1D88EE334F9B}"/>
                  </a:ext>
                </a:extLst>
              </p:cNvPr>
              <p:cNvSpPr/>
              <p:nvPr/>
            </p:nvSpPr>
            <p:spPr>
              <a:xfrm>
                <a:off x="6438449" y="2091445"/>
                <a:ext cx="4211320" cy="125277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spAutoFit/>
              </a:bodyPr>
              <a:lstStyle/>
              <a:p>
                <a:pPr marL="514350" marR="0" lvl="0" indent="-514350" algn="just">
                  <a:spcBef>
                    <a:spcPts val="0"/>
                  </a:spcBef>
                  <a:spcAft>
                    <a:spcPts val="0"/>
                  </a:spcAft>
                  <a:buFont typeface="+mj-lt"/>
                  <a:buAutoNum type="arabicPeriod" startAt="4"/>
                  <a:tabLst>
                    <a:tab pos="0" algn="l"/>
                    <a:tab pos="447675" algn="l"/>
                    <a:tab pos="0" algn="l"/>
                    <a:tab pos="330200" algn="l"/>
                    <a:tab pos="447675" algn="l"/>
                  </a:tabLst>
                </a:pPr>
                <a:r>
                  <a:rPr lang="en-US" sz="2800" b="1" dirty="0">
                    <a:solidFill>
                      <a:srgbClr val="00206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¬</m:t>
                    </m:r>
                    <m:r>
                      <a:rPr lang="en-IN" sz="28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𝐩</m:t>
                    </m:r>
                    <m:r>
                      <a:rPr lang="en-US" sz="28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˄ </m:t>
                    </m:r>
                    <m:r>
                      <a:rPr lang="en-US" sz="2800" b="1" i="0" dirty="0" err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𝐪</m:t>
                    </m:r>
                    <m:r>
                      <a:rPr lang="en-US" sz="2800" b="1" i="0" dirty="0" err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2800" b="1" i="0" dirty="0" err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𝐫</m:t>
                    </m:r>
                  </m:oMath>
                </a14:m>
                <a:endParaRPr lang="en-IN" sz="2800" b="1" i="0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  <a:p>
                <a:pPr marL="514350" marR="0" lvl="0" indent="-514350" algn="just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Font typeface="+mj-lt"/>
                  <a:buAutoNum type="arabicPeriod" startAt="4"/>
                  <a:tabLst>
                    <a:tab pos="0" algn="l"/>
                    <a:tab pos="447675" algn="l"/>
                    <a:tab pos="0" algn="l"/>
                    <a:tab pos="330200" algn="l"/>
                    <a:tab pos="447675" algn="l"/>
                  </a:tabLst>
                </a:pPr>
                <a:r>
                  <a:rPr lang="en-US" sz="2800" dirty="0">
                    <a:solidFill>
                      <a:srgbClr val="002060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800" b="0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2800" b="0" i="1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sz="2800" b="0" i="0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sz="2800" i="0" dirty="0" err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p</m:t>
                            </m:r>
                            <m:r>
                              <a:rPr lang="en-US" sz="2800" i="0" dirty="0" err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→</m:t>
                            </m:r>
                            <m:r>
                              <m:rPr>
                                <m:sty m:val="p"/>
                              </m:rPr>
                              <a:rPr lang="en-US" sz="2800" i="0" dirty="0" err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q</m:t>
                            </m:r>
                            <m:r>
                              <a:rPr lang="en-IN" sz="2800" b="0" i="0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  <m:r>
                          <a:rPr lang="en-US" sz="2800" i="0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 ˄ </m:t>
                        </m:r>
                        <m:d>
                          <m:dPr>
                            <m:ctrlPr>
                              <a:rPr lang="en-US" sz="2800" i="1" dirty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sz="2800" b="0" i="0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sz="2800" i="0" dirty="0" err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q</m:t>
                            </m:r>
                            <m:r>
                              <a:rPr lang="en-US" sz="2800" i="0" dirty="0" err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→</m:t>
                            </m:r>
                            <m:r>
                              <m:rPr>
                                <m:sty m:val="p"/>
                              </m:rPr>
                              <a:rPr lang="en-US" sz="2800" i="0" dirty="0" err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r</m:t>
                            </m:r>
                            <m:r>
                              <a:rPr lang="en-IN" sz="2800" b="0" i="0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</m:e>
                    </m:d>
                  </m:oMath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001BC97B-3DAC-939B-8002-1D88EE334F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8449" y="2091445"/>
                <a:ext cx="4211320" cy="1252779"/>
              </a:xfrm>
              <a:prstGeom prst="rect">
                <a:avLst/>
              </a:prstGeom>
              <a:blipFill rotWithShape="0">
                <a:blip r:embed="rId5"/>
                <a:stretch>
                  <a:fillRect l="-2894" t="-3883" b="-582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58535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4CEE54-F8D3-E00A-71F1-D3A7AA18A2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D821DDF-FC28-7FA4-840E-3093A4AF3D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 4</a:t>
            </a:r>
            <a:r>
              <a:rPr lang="en-GB" dirty="0"/>
              <a:t> ⇝ Example 1</a:t>
            </a:r>
            <a:endParaRPr lang="en-IN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2573ED7-A941-7F9E-C3E0-02299F79ADCE}"/>
              </a:ext>
            </a:extLst>
          </p:cNvPr>
          <p:cNvSpPr/>
          <p:nvPr/>
        </p:nvSpPr>
        <p:spPr>
          <a:xfrm>
            <a:off x="68979" y="798784"/>
            <a:ext cx="1810115" cy="483098"/>
          </a:xfrm>
          <a:prstGeom prst="roundRect">
            <a:avLst/>
          </a:pr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Question</a:t>
            </a:r>
            <a:endParaRPr kumimoji="0" lang="en-IN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Condensed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FB083363-ADFD-653A-25E4-CDA8F8940C54}"/>
                  </a:ext>
                </a:extLst>
              </p:cNvPr>
              <p:cNvSpPr/>
              <p:nvPr/>
            </p:nvSpPr>
            <p:spPr>
              <a:xfrm>
                <a:off x="1879094" y="798784"/>
                <a:ext cx="6960560" cy="254544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spAutoFit/>
              </a:bodyPr>
              <a:lstStyle/>
              <a:p>
                <a:r>
                  <a:rPr lang="en-US" sz="2800" dirty="0">
                    <a:solidFill>
                      <a:srgbClr val="002060"/>
                    </a:solidFill>
                  </a:rPr>
                  <a:t>Which of the following are well-formed formula?</a:t>
                </a:r>
              </a:p>
              <a:p>
                <a:pPr marL="514350" marR="0" lvl="0" indent="-514350" algn="just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Font typeface="+mj-lt"/>
                  <a:buAutoNum type="arabicPeriod"/>
                  <a:tabLst>
                    <a:tab pos="0" algn="l"/>
                    <a:tab pos="447675" algn="l"/>
                    <a:tab pos="0" algn="l"/>
                    <a:tab pos="330200" algn="l"/>
                    <a:tab pos="447675" algn="l"/>
                  </a:tabLst>
                </a:pPr>
                <a:r>
                  <a:rPr lang="en-US" sz="2800" dirty="0">
                    <a:solidFill>
                      <a:srgbClr val="00206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¬ </m:t>
                    </m:r>
                    <m:d>
                      <m:dPr>
                        <m:ctrlPr>
                          <a:rPr lang="en-US" sz="2800" b="0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b="0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800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p</m:t>
                        </m:r>
                        <m:r>
                          <a:rPr lang="en-US" sz="2800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˄ </m:t>
                        </m:r>
                        <m:r>
                          <m:rPr>
                            <m:sty m:val="p"/>
                          </m:rPr>
                          <a:rPr lang="en-US" sz="2800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q</m:t>
                        </m:r>
                        <m:r>
                          <a:rPr lang="en-IN" sz="2800" b="0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endParaRPr lang="en-IN" sz="2800" dirty="0">
                  <a:solidFill>
                    <a:srgbClr val="002060"/>
                  </a:solidFill>
                  <a:latin typeface="Cambria" panose="02040503050406030204" pitchFamily="18" charset="0"/>
                  <a:ea typeface="Calibri" panose="020F0502020204030204" pitchFamily="34" charset="0"/>
                  <a:cs typeface="Shruti" panose="020B0502040204020203" pitchFamily="34" charset="0"/>
                </a:endParaRPr>
              </a:p>
              <a:p>
                <a:pPr marL="514350" marR="0" lvl="0" indent="-514350" algn="just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Font typeface="+mj-lt"/>
                  <a:buAutoNum type="arabicPeriod"/>
                  <a:tabLst>
                    <a:tab pos="0" algn="l"/>
                    <a:tab pos="447675" algn="l"/>
                    <a:tab pos="0" algn="l"/>
                    <a:tab pos="330200" algn="l"/>
                    <a:tab pos="447675" algn="l"/>
                  </a:tabLst>
                </a:pPr>
                <a:r>
                  <a:rPr lang="en-US" sz="2800" dirty="0">
                    <a:solidFill>
                      <a:srgbClr val="002060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800" i="1" dirty="0" err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b="0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800" dirty="0" err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p</m:t>
                        </m:r>
                        <m:r>
                          <a:rPr lang="en-US" sz="2800" dirty="0" err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sz="2800" dirty="0" err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q</m:t>
                        </m:r>
                        <m:r>
                          <a:rPr lang="en-IN" sz="2800" b="0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sz="2800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ctrlPr>
                          <a:rPr lang="en-US" sz="2800" i="1" dirty="0" err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b="0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800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˄</m:t>
                        </m:r>
                        <m:r>
                          <a:rPr lang="en-IN" sz="2800" b="0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800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q</m:t>
                        </m:r>
                        <m:r>
                          <a:rPr lang="en-IN" sz="2800" b="0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IN" sz="2800" b="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IN" sz="2800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  <a:p>
                <a:pPr marL="514350" marR="0" lvl="0" indent="-514350" algn="just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Font typeface="+mj-lt"/>
                  <a:buAutoNum type="arabicPeriod"/>
                  <a:tabLst>
                    <a:tab pos="0" algn="l"/>
                    <a:tab pos="447675" algn="l"/>
                    <a:tab pos="0" algn="l"/>
                    <a:tab pos="330200" algn="l"/>
                    <a:tab pos="447675" algn="l"/>
                  </a:tabLst>
                </a:pPr>
                <a:r>
                  <a:rPr lang="en-US" sz="2800" dirty="0">
                    <a:solidFill>
                      <a:srgbClr val="002060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800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800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p</m:t>
                        </m:r>
                        <m:r>
                          <a:rPr lang="en-US" sz="2800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→</m:t>
                        </m:r>
                        <m:d>
                          <m:dPr>
                            <m:ctrlPr>
                              <a:rPr lang="en-US" sz="2800" i="1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sz="2800" b="0" i="1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sz="2800" i="0" dirty="0" err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q</m:t>
                            </m:r>
                            <m:r>
                              <a:rPr lang="en-US" sz="2800" i="0" dirty="0" err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→</m:t>
                            </m:r>
                            <m:r>
                              <m:rPr>
                                <m:sty m:val="p"/>
                              </m:rPr>
                              <a:rPr lang="en-US" sz="2800" i="0" dirty="0" err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r</m:t>
                            </m:r>
                            <m:r>
                              <a:rPr lang="en-IN" sz="2800" b="0" i="0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</m:e>
                    </m:d>
                  </m:oMath>
                </a14:m>
                <a:endParaRPr lang="en-IN" sz="2800" i="0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FB083363-ADFD-653A-25E4-CDA8F8940C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9094" y="798784"/>
                <a:ext cx="6960560" cy="2545440"/>
              </a:xfrm>
              <a:prstGeom prst="rect">
                <a:avLst/>
              </a:prstGeom>
              <a:blipFill rotWithShape="0">
                <a:blip r:embed="rId3"/>
                <a:stretch>
                  <a:fillRect l="-1751" t="-1914" r="-701" b="-263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450FCD01-C3F3-5606-A80B-C55C310A5B77}"/>
              </a:ext>
            </a:extLst>
          </p:cNvPr>
          <p:cNvSpPr/>
          <p:nvPr/>
        </p:nvSpPr>
        <p:spPr>
          <a:xfrm>
            <a:off x="68979" y="3344224"/>
            <a:ext cx="1810115" cy="483098"/>
          </a:xfrm>
          <a:prstGeom prst="roundRect">
            <a:avLst/>
          </a:pr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Solution </a:t>
            </a:r>
            <a:endParaRPr kumimoji="0" lang="en-IN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Condensed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CB095AD-981A-A0C5-3A0B-D54784E06F6A}"/>
                  </a:ext>
                </a:extLst>
              </p:cNvPr>
              <p:cNvSpPr txBox="1"/>
              <p:nvPr/>
            </p:nvSpPr>
            <p:spPr>
              <a:xfrm>
                <a:off x="68979" y="3822865"/>
                <a:ext cx="7576113" cy="280243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spAutoFit/>
              </a:bodyPr>
              <a:lstStyle>
                <a:defPPr>
                  <a:defRPr lang="en-US"/>
                </a:defPPr>
                <a:lvl1pPr algn="ctr">
                  <a:defRPr sz="2800">
                    <a:solidFill>
                      <a:srgbClr val="002060"/>
                    </a:solidFill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pPr marL="514350" indent="-514350" algn="l">
                  <a:buFont typeface="+mj-lt"/>
                  <a:buAutoNum type="arabicPeriod" startAt="5"/>
                </a:pPr>
                <a:r>
                  <a:rPr lang="en-US" b="1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1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b="1" i="1" dirty="0" err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b="1" i="1" dirty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1" i="1" dirty="0" err="1">
                                <a:latin typeface="Cambria Math" panose="02040503050406030204" pitchFamily="18" charset="0"/>
                              </a:rPr>
                              <m:t>𝐩</m:t>
                            </m:r>
                            <m:r>
                              <a:rPr lang="en-US" b="1" dirty="0" err="1">
                                <a:latin typeface="Cambria Math" panose="02040503050406030204" pitchFamily="18" charset="0"/>
                              </a:rPr>
                              <m:t>→</m:t>
                            </m:r>
                            <m:r>
                              <a:rPr lang="en-US" b="1" i="1" dirty="0" err="1">
                                <a:latin typeface="Cambria Math" panose="02040503050406030204" pitchFamily="18" charset="0"/>
                              </a:rPr>
                              <m:t>𝐪</m:t>
                            </m:r>
                            <m:r>
                              <a:rPr lang="en-IN" b="1" i="1" dirty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  <m:r>
                          <a:rPr lang="en-US" b="1" dirty="0">
                            <a:latin typeface="Cambria Math" panose="02040503050406030204" pitchFamily="18" charset="0"/>
                          </a:rPr>
                          <m:t> ˄ </m:t>
                        </m:r>
                        <m:d>
                          <m:dPr>
                            <m:ctrlPr>
                              <a:rPr lang="en-US" b="1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b="1" i="1" dirty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1" i="1" dirty="0" err="1">
                                <a:latin typeface="Cambria Math" panose="02040503050406030204" pitchFamily="18" charset="0"/>
                              </a:rPr>
                              <m:t>𝐪</m:t>
                            </m:r>
                            <m:r>
                              <a:rPr lang="en-US" b="1" dirty="0" err="1">
                                <a:latin typeface="Cambria Math" panose="02040503050406030204" pitchFamily="18" charset="0"/>
                              </a:rPr>
                              <m:t>→</m:t>
                            </m:r>
                            <m:r>
                              <a:rPr lang="en-US" b="1" i="1" dirty="0" err="1">
                                <a:latin typeface="Cambria Math" panose="02040503050406030204" pitchFamily="18" charset="0"/>
                              </a:rPr>
                              <m:t>𝐫</m:t>
                            </m:r>
                            <m:r>
                              <a:rPr lang="en-IN" b="1" i="1" dirty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</m:e>
                    </m:d>
                  </m:oMath>
                </a14:m>
                <a:r>
                  <a:rPr lang="en-IN" b="1" dirty="0"/>
                  <a:t> </a:t>
                </a:r>
              </a:p>
              <a:p>
                <a:pPr marL="1071563" indent="-457200" algn="l">
                  <a:lnSpc>
                    <a:spcPct val="125000"/>
                  </a:lnSpc>
                  <a:buFont typeface="Arial" panose="020B0604020202020204" pitchFamily="34" charset="0"/>
                  <a:buChar char="•"/>
                </a:pPr>
                <a:r>
                  <a:rPr lang="en-IN" dirty="0"/>
                  <a:t>Since,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dirty="0" err="1">
                            <a:latin typeface="Cambria Math" panose="02040503050406030204" pitchFamily="18" charset="0"/>
                          </a:rPr>
                          <m:t>p</m:t>
                        </m:r>
                        <m:r>
                          <a:rPr lang="en-US" dirty="0" err="1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dirty="0" err="1">
                            <a:latin typeface="Cambria Math" panose="02040503050406030204" pitchFamily="18" charset="0"/>
                          </a:rPr>
                          <m:t>q</m:t>
                        </m:r>
                        <m:r>
                          <a:rPr lang="en-IN" dirty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IN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dirty="0"/>
                  <a:t>and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dirty="0" err="1">
                            <a:latin typeface="Cambria Math" panose="02040503050406030204" pitchFamily="18" charset="0"/>
                          </a:rPr>
                          <m:t>q</m:t>
                        </m:r>
                        <m:r>
                          <a:rPr lang="en-US" dirty="0" err="1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dirty="0" err="1">
                            <a:latin typeface="Cambria Math" panose="02040503050406030204" pitchFamily="18" charset="0"/>
                          </a:rPr>
                          <m:t>r</m:t>
                        </m:r>
                        <m:r>
                          <a:rPr lang="en-IN" i="1" dirty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IN" dirty="0"/>
                  <a:t> both are WFF.</a:t>
                </a:r>
              </a:p>
              <a:p>
                <a:pPr marL="1071563" indent="-457200" algn="l">
                  <a:lnSpc>
                    <a:spcPct val="125000"/>
                  </a:lnSpc>
                  <a:buFont typeface="Arial" panose="020B0604020202020204" pitchFamily="34" charset="0"/>
                  <a:buChar char="•"/>
                </a:pPr>
                <a:r>
                  <a:rPr lang="en-IN" dirty="0"/>
                  <a:t>Let,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dirty="0" err="1">
                            <a:latin typeface="Cambria Math" panose="02040503050406030204" pitchFamily="18" charset="0"/>
                          </a:rPr>
                          <m:t>p</m:t>
                        </m:r>
                        <m:r>
                          <a:rPr lang="en-US" dirty="0" err="1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dirty="0" err="1">
                            <a:latin typeface="Cambria Math" panose="02040503050406030204" pitchFamily="18" charset="0"/>
                          </a:rPr>
                          <m:t>q</m:t>
                        </m:r>
                        <m:r>
                          <a:rPr lang="en-IN" i="1" dirty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IN" dirty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IN" dirty="0">
                        <a:latin typeface="Cambria Math" panose="02040503050406030204" pitchFamily="18" charset="0"/>
                      </a:rPr>
                      <m:t>t</m:t>
                    </m:r>
                    <m:r>
                      <a:rPr lang="en-IN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dirty="0"/>
                  <a:t> and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i="1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dirty="0" err="1">
                            <a:latin typeface="Cambria Math" panose="02040503050406030204" pitchFamily="18" charset="0"/>
                          </a:rPr>
                          <m:t>q</m:t>
                        </m:r>
                        <m:r>
                          <a:rPr lang="en-US" dirty="0" err="1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dirty="0" err="1">
                            <a:latin typeface="Cambria Math" panose="02040503050406030204" pitchFamily="18" charset="0"/>
                          </a:rPr>
                          <m:t>r</m:t>
                        </m:r>
                        <m:r>
                          <a:rPr lang="en-IN" dirty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IN" dirty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IN" dirty="0">
                        <a:latin typeface="Cambria Math" panose="02040503050406030204" pitchFamily="18" charset="0"/>
                      </a:rPr>
                      <m:t>s</m:t>
                    </m:r>
                  </m:oMath>
                </a14:m>
                <a:r>
                  <a:rPr lang="en-IN" dirty="0"/>
                  <a:t>.</a:t>
                </a:r>
              </a:p>
              <a:p>
                <a:pPr marL="1071563" indent="-457200" algn="l">
                  <a:lnSpc>
                    <a:spcPct val="125000"/>
                  </a:lnSpc>
                  <a:buFont typeface="Arial" panose="020B0604020202020204" pitchFamily="34" charset="0"/>
                  <a:buChar char="•"/>
                </a:pPr>
                <a:r>
                  <a:rPr lang="en-IN" dirty="0"/>
                  <a:t>So, We have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IN" dirty="0">
                            <a:latin typeface="Cambria Math" panose="02040503050406030204" pitchFamily="18" charset="0"/>
                          </a:rPr>
                          <m:t>t</m:t>
                        </m:r>
                        <m:r>
                          <a:rPr lang="en-IN" dirty="0">
                            <a:latin typeface="Cambria Math" panose="02040503050406030204" pitchFamily="18" charset="0"/>
                          </a:rPr>
                          <m:t> ˄ </m:t>
                        </m:r>
                        <m:r>
                          <m:rPr>
                            <m:sty m:val="p"/>
                          </m:rPr>
                          <a:rPr lang="en-IN" dirty="0">
                            <a:latin typeface="Cambria Math" panose="02040503050406030204" pitchFamily="18" charset="0"/>
                          </a:rPr>
                          <m:t>s</m:t>
                        </m:r>
                        <m:r>
                          <a:rPr lang="en-IN" dirty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IN" dirty="0"/>
                  <a:t> which is also a WFF.</a:t>
                </a:r>
              </a:p>
              <a:p>
                <a:pPr marL="1071563" indent="-457200" algn="l">
                  <a:lnSpc>
                    <a:spcPct val="125000"/>
                  </a:lnSpc>
                  <a:buFont typeface="Arial" panose="020B0604020202020204" pitchFamily="34" charset="0"/>
                  <a:buChar char="•"/>
                </a:pPr>
                <a:r>
                  <a:rPr lang="en-IN" dirty="0"/>
                  <a:t>Hence,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dirty="0" err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i="1" dirty="0" err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i="1" dirty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dirty="0" err="1">
                                <a:latin typeface="Cambria Math" panose="02040503050406030204" pitchFamily="18" charset="0"/>
                              </a:rPr>
                              <m:t>p</m:t>
                            </m:r>
                            <m:r>
                              <a:rPr lang="en-US" dirty="0" err="1">
                                <a:latin typeface="Cambria Math" panose="02040503050406030204" pitchFamily="18" charset="0"/>
                              </a:rPr>
                              <m:t>→</m:t>
                            </m:r>
                            <m:r>
                              <m:rPr>
                                <m:sty m:val="p"/>
                              </m:rPr>
                              <a:rPr lang="en-US" dirty="0" err="1">
                                <a:latin typeface="Cambria Math" panose="02040503050406030204" pitchFamily="18" charset="0"/>
                              </a:rPr>
                              <m:t>q</m:t>
                            </m:r>
                            <m:r>
                              <a:rPr lang="en-IN" dirty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  <m:r>
                          <a:rPr lang="en-IN" i="1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dirty="0">
                            <a:latin typeface="Cambria Math" panose="02040503050406030204" pitchFamily="18" charset="0"/>
                          </a:rPr>
                          <m:t>˄ </m:t>
                        </m:r>
                        <m:d>
                          <m:d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i="1" dirty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dirty="0" err="1">
                                <a:latin typeface="Cambria Math" panose="02040503050406030204" pitchFamily="18" charset="0"/>
                              </a:rPr>
                              <m:t>q</m:t>
                            </m:r>
                            <m:r>
                              <a:rPr lang="en-US" dirty="0" err="1">
                                <a:latin typeface="Cambria Math" panose="02040503050406030204" pitchFamily="18" charset="0"/>
                              </a:rPr>
                              <m:t>→</m:t>
                            </m:r>
                            <m:r>
                              <m:rPr>
                                <m:sty m:val="p"/>
                              </m:rPr>
                              <a:rPr lang="en-US" dirty="0" err="1">
                                <a:latin typeface="Cambria Math" panose="02040503050406030204" pitchFamily="18" charset="0"/>
                              </a:rPr>
                              <m:t>r</m:t>
                            </m:r>
                            <m:r>
                              <a:rPr lang="en-IN" dirty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</m:e>
                    </m:d>
                  </m:oMath>
                </a14:m>
                <a:r>
                  <a:rPr lang="en-IN" dirty="0"/>
                  <a:t> a WFF.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BCB095AD-981A-A0C5-3A0B-D54784E06F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79" y="3822865"/>
                <a:ext cx="7576113" cy="2802434"/>
              </a:xfrm>
              <a:prstGeom prst="rect">
                <a:avLst/>
              </a:prstGeom>
              <a:blipFill rotWithShape="0">
                <a:blip r:embed="rId4"/>
                <a:stretch>
                  <a:fillRect l="-1609" t="-652" r="-724" b="-347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001BC97B-3DAC-939B-8002-1D88EE334F9B}"/>
                  </a:ext>
                </a:extLst>
              </p:cNvPr>
              <p:cNvSpPr/>
              <p:nvPr/>
            </p:nvSpPr>
            <p:spPr>
              <a:xfrm>
                <a:off x="6445452" y="2091445"/>
                <a:ext cx="4283673" cy="125277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spAutoFit/>
              </a:bodyPr>
              <a:lstStyle/>
              <a:p>
                <a:pPr marL="514350" marR="0" lvl="0" indent="-514350" algn="just">
                  <a:spcBef>
                    <a:spcPts val="0"/>
                  </a:spcBef>
                  <a:spcAft>
                    <a:spcPts val="0"/>
                  </a:spcAft>
                  <a:buFont typeface="+mj-lt"/>
                  <a:buAutoNum type="arabicPeriod" startAt="4"/>
                  <a:tabLst>
                    <a:tab pos="0" algn="l"/>
                    <a:tab pos="447675" algn="l"/>
                    <a:tab pos="0" algn="l"/>
                    <a:tab pos="330200" algn="l"/>
                    <a:tab pos="447675" algn="l"/>
                  </a:tabLst>
                </a:pPr>
                <a:r>
                  <a:rPr lang="en-US" sz="2800" dirty="0">
                    <a:solidFill>
                      <a:srgbClr val="00206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¬</m:t>
                    </m:r>
                    <m:r>
                      <a:rPr lang="en-IN" sz="2800" b="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80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sz="280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˄ </m:t>
                    </m:r>
                    <m:r>
                      <m:rPr>
                        <m:sty m:val="p"/>
                      </m:rPr>
                      <a:rPr lang="en-US" sz="2800" i="0" dirty="0" err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q</m:t>
                    </m:r>
                    <m:r>
                      <a:rPr lang="en-US" sz="2800" i="0" dirty="0" err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m:rPr>
                        <m:sty m:val="p"/>
                      </m:rPr>
                      <a:rPr lang="en-US" sz="2800" i="0" dirty="0" err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r</m:t>
                    </m:r>
                  </m:oMath>
                </a14:m>
                <a:endParaRPr lang="en-IN" sz="2800" i="0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  <a:p>
                <a:pPr marL="514350" marR="0" lvl="0" indent="-514350" algn="just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Font typeface="+mj-lt"/>
                  <a:buAutoNum type="arabicPeriod" startAt="4"/>
                  <a:tabLst>
                    <a:tab pos="0" algn="l"/>
                    <a:tab pos="447675" algn="l"/>
                    <a:tab pos="0" algn="l"/>
                    <a:tab pos="330200" algn="l"/>
                    <a:tab pos="447675" algn="l"/>
                  </a:tabLst>
                </a:pPr>
                <a:r>
                  <a:rPr lang="en-US" sz="2800" b="1" dirty="0">
                    <a:solidFill>
                      <a:srgbClr val="002060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800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2800" b="1" i="1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sz="2800" b="1" i="0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800" b="1" i="0" dirty="0" err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𝐩</m:t>
                            </m:r>
                            <m:r>
                              <a:rPr lang="en-US" sz="2800" b="1" i="0" dirty="0" err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→</m:t>
                            </m:r>
                            <m:r>
                              <a:rPr lang="en-US" sz="2800" b="1" i="0" dirty="0" err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𝐪</m:t>
                            </m:r>
                            <m:r>
                              <a:rPr lang="en-IN" sz="2800" b="1" i="0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  <m:r>
                          <a:rPr lang="en-US" sz="2800" b="1" i="0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 ˄ </m:t>
                        </m:r>
                        <m:d>
                          <m:dPr>
                            <m:ctrlPr>
                              <a:rPr lang="en-US" sz="2800" b="1" i="1" dirty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sz="2800" b="1" i="0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800" b="1" i="0" dirty="0" err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𝐪</m:t>
                            </m:r>
                            <m:r>
                              <a:rPr lang="en-US" sz="2800" b="1" i="0" dirty="0" err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→</m:t>
                            </m:r>
                            <m:r>
                              <a:rPr lang="en-US" sz="2800" b="1" i="0" dirty="0" err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𝐫</m:t>
                            </m:r>
                            <m:r>
                              <a:rPr lang="en-IN" sz="2800" b="1" i="0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</m:e>
                    </m:d>
                  </m:oMath>
                </a14:m>
                <a:endParaRPr lang="en-US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001BC97B-3DAC-939B-8002-1D88EE334F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5452" y="2091445"/>
                <a:ext cx="4283673" cy="1252779"/>
              </a:xfrm>
              <a:prstGeom prst="rect">
                <a:avLst/>
              </a:prstGeom>
              <a:blipFill rotWithShape="0">
                <a:blip r:embed="rId5"/>
                <a:stretch>
                  <a:fillRect l="-2845" t="-3883" b="-582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82816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49" y="1709738"/>
            <a:ext cx="11165709" cy="2852737"/>
          </a:xfrm>
        </p:spPr>
        <p:txBody>
          <a:bodyPr/>
          <a:lstStyle/>
          <a:p>
            <a:r>
              <a:rPr lang="en-IN" dirty="0"/>
              <a:t>Method 5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F66629-F349-43A0-B5A5-A51D2BBB74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dirty="0">
                <a:effectLst/>
                <a:latin typeface="+mj-lt"/>
                <a:ea typeface="Calibri" panose="020F0502020204030204" pitchFamily="34" charset="0"/>
                <a:cs typeface="Shruti" panose="020B0502040204020203" pitchFamily="34" charset="0"/>
              </a:rPr>
              <a:t>Tautologies</a:t>
            </a:r>
            <a:endParaRPr lang="en-I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875085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FA00D5-A286-E9F1-8A72-C96002079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Tautology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A9E1F8-7887-8DEF-7E3A-BCDEEBFA8AA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>
                  <a:lnSpc>
                    <a:spcPct val="150000"/>
                  </a:lnSpc>
                  <a:buClr>
                    <a:srgbClr val="B84742"/>
                  </a:buClr>
                  <a:defRPr/>
                </a:pPr>
                <a:r>
                  <a:rPr lang="en-US" dirty="0">
                    <a:latin typeface="+mj-lt"/>
                  </a:rPr>
                  <a:t>If a compound proposition is always </a:t>
                </a:r>
                <a:r>
                  <a:rPr lang="en-US" b="1" dirty="0">
                    <a:solidFill>
                      <a:srgbClr val="FF0000"/>
                    </a:solidFill>
                    <a:latin typeface="+mj-lt"/>
                  </a:rPr>
                  <a:t>true</a:t>
                </a:r>
                <a:r>
                  <a:rPr lang="en-US" dirty="0">
                    <a:latin typeface="+mj-lt"/>
                  </a:rPr>
                  <a:t> for all possible truth values of its propositional variables, then compound proposition is known as </a:t>
                </a:r>
                <a:r>
                  <a:rPr lang="en-US" b="1" dirty="0">
                    <a:solidFill>
                      <a:srgbClr val="FF0000"/>
                    </a:solidFill>
                    <a:latin typeface="+mj-lt"/>
                  </a:rPr>
                  <a:t>tautology</a:t>
                </a:r>
                <a:r>
                  <a:rPr lang="en-US" dirty="0">
                    <a:latin typeface="+mj-lt"/>
                  </a:rPr>
                  <a:t>.</a:t>
                </a:r>
              </a:p>
              <a:p>
                <a:pPr>
                  <a:lnSpc>
                    <a:spcPct val="150000"/>
                  </a:lnSpc>
                  <a:buClr>
                    <a:srgbClr val="B84742"/>
                  </a:buClr>
                  <a:defRPr/>
                </a:pPr>
                <a:r>
                  <a:rPr lang="en-US" dirty="0">
                    <a:latin typeface="+mj-lt"/>
                  </a:rPr>
                  <a:t>The truth table of this proposition contains only truth value </a:t>
                </a:r>
                <a14:m>
                  <m:oMath xmlns:m="http://schemas.openxmlformats.org/officeDocument/2006/math">
                    <m:r>
                      <a:rPr lang="en-US" b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𝐓</m:t>
                    </m:r>
                  </m:oMath>
                </a14:m>
                <a:r>
                  <a:rPr lang="en-US" dirty="0">
                    <a:latin typeface="+mj-lt"/>
                  </a:rPr>
                  <a:t> in the last column </a:t>
                </a:r>
              </a:p>
              <a:p>
                <a:pPr>
                  <a:lnSpc>
                    <a:spcPct val="150000"/>
                  </a:lnSpc>
                  <a:buClr>
                    <a:srgbClr val="B84742"/>
                  </a:buClr>
                  <a:defRPr/>
                </a:pPr>
                <a:r>
                  <a:rPr lang="en-GB" b="1" dirty="0">
                    <a:latin typeface="+mj-lt"/>
                    <a:cs typeface="Shruti" panose="020B0502040204020203" pitchFamily="34" charset="0"/>
                  </a:rPr>
                  <a:t>Example:</a:t>
                </a:r>
              </a:p>
              <a:p>
                <a:pPr lvl="1">
                  <a:lnSpc>
                    <a:spcPct val="150000"/>
                  </a:lnSpc>
                  <a:buClr>
                    <a:srgbClr val="B84742"/>
                  </a:buClr>
                  <a:defRPr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I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𝐩</m:t>
                        </m:r>
                        <m:r>
                          <a:rPr lang="en-US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∨</m:t>
                        </m:r>
                        <m:r>
                          <a:rPr lang="en-US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¬</m:t>
                        </m:r>
                        <m:r>
                          <a:rPr lang="en-IN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𝐩</m:t>
                        </m:r>
                        <m:r>
                          <a:rPr lang="en-IN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I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latin typeface="+mj-lt"/>
                  </a:rPr>
                  <a:t>is a tautology. </a:t>
                </a:r>
                <a:endParaRPr lang="en-IN" dirty="0">
                  <a:latin typeface="+mj-lt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A2A9E1F8-7887-8DEF-7E3A-BCDEEBFA8A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971" r="-10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4" name="Table 2">
            <a:extLst>
              <a:ext uri="{FF2B5EF4-FFF2-40B4-BE49-F238E27FC236}">
                <a16:creationId xmlns:a16="http://schemas.microsoft.com/office/drawing/2014/main" id="{AF03985D-C542-20C0-5F51-DE3B280EB5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9080362"/>
              </p:ext>
            </p:extLst>
          </p:nvPr>
        </p:nvGraphicFramePr>
        <p:xfrm>
          <a:off x="5463757" y="3937488"/>
          <a:ext cx="5189003" cy="2039847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665150">
                  <a:extLst>
                    <a:ext uri="{9D8B030D-6E8A-4147-A177-3AD203B41FA5}">
                      <a16:colId xmlns:a16="http://schemas.microsoft.com/office/drawing/2014/main" val="2543531497"/>
                    </a:ext>
                  </a:extLst>
                </a:gridCol>
                <a:gridCol w="1521059">
                  <a:extLst>
                    <a:ext uri="{9D8B030D-6E8A-4147-A177-3AD203B41FA5}">
                      <a16:colId xmlns:a16="http://schemas.microsoft.com/office/drawing/2014/main" val="230489491"/>
                    </a:ext>
                  </a:extLst>
                </a:gridCol>
                <a:gridCol w="2002794">
                  <a:extLst>
                    <a:ext uri="{9D8B030D-6E8A-4147-A177-3AD203B41FA5}">
                      <a16:colId xmlns:a16="http://schemas.microsoft.com/office/drawing/2014/main" val="3726479976"/>
                    </a:ext>
                  </a:extLst>
                </a:gridCol>
              </a:tblGrid>
              <a:tr h="679949">
                <a:tc>
                  <a:txBody>
                    <a:bodyPr/>
                    <a:lstStyle/>
                    <a:p>
                      <a:pPr algn="ctr"/>
                      <a:endParaRPr lang="en-IN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8869193"/>
                  </a:ext>
                </a:extLst>
              </a:tr>
              <a:tr h="679949">
                <a:tc>
                  <a:txBody>
                    <a:bodyPr/>
                    <a:lstStyle/>
                    <a:p>
                      <a:pPr algn="ctr"/>
                      <a:endParaRPr lang="en-IN" sz="280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61066291"/>
                  </a:ext>
                </a:extLst>
              </a:tr>
              <a:tr h="679949">
                <a:tc>
                  <a:txBody>
                    <a:bodyPr/>
                    <a:lstStyle/>
                    <a:p>
                      <a:pPr algn="ctr"/>
                      <a:endParaRPr lang="en-IN" sz="28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2607411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BBA2E48-E845-C698-920A-31F79631CC35}"/>
                  </a:ext>
                </a:extLst>
              </p:cNvPr>
              <p:cNvSpPr txBox="1"/>
              <p:nvPr/>
            </p:nvSpPr>
            <p:spPr>
              <a:xfrm>
                <a:off x="6064692" y="3969628"/>
                <a:ext cx="47752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𝐩</m:t>
                      </m:r>
                    </m:oMath>
                  </m:oMathPara>
                </a14:m>
                <a:endParaRPr lang="en-IN" sz="28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BBA2E48-E845-C698-920A-31F79631CC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4692" y="3969628"/>
                <a:ext cx="477520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F7421DD-431C-3BEF-43E5-16C2973F90B8}"/>
                  </a:ext>
                </a:extLst>
              </p:cNvPr>
              <p:cNvSpPr txBox="1"/>
              <p:nvPr/>
            </p:nvSpPr>
            <p:spPr>
              <a:xfrm>
                <a:off x="7522259" y="3988176"/>
                <a:ext cx="60193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¬</m:t>
                      </m:r>
                      <m:r>
                        <a:rPr lang="en-IN" sz="2800" b="1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IN" sz="2800" b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𝐩</m:t>
                      </m:r>
                    </m:oMath>
                  </m:oMathPara>
                </a14:m>
                <a:endParaRPr lang="en-IN" sz="28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F7421DD-431C-3BEF-43E5-16C2973F90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2259" y="3988176"/>
                <a:ext cx="601935" cy="523220"/>
              </a:xfrm>
              <a:prstGeom prst="rect">
                <a:avLst/>
              </a:prstGeom>
              <a:blipFill>
                <a:blip r:embed="rId5"/>
                <a:stretch>
                  <a:fillRect r="-505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207095B-4BDE-0432-D0B8-A29AD743827B}"/>
                  </a:ext>
                </a:extLst>
              </p:cNvPr>
              <p:cNvSpPr txBox="1"/>
              <p:nvPr/>
            </p:nvSpPr>
            <p:spPr>
              <a:xfrm>
                <a:off x="8684402" y="3988176"/>
                <a:ext cx="196835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d>
                      <m:dPr>
                        <m:ctrlPr>
                          <a:rPr lang="en-IN" sz="28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8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𝐩</m:t>
                        </m:r>
                        <m:r>
                          <a:rPr lang="en-US" sz="2800" b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8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∨</m:t>
                        </m:r>
                        <m:r>
                          <a:rPr lang="en-US" sz="2800" b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¬</m:t>
                        </m:r>
                        <m:r>
                          <a:rPr lang="en-IN" sz="2800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800" b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𝐩</m:t>
                        </m:r>
                        <m:r>
                          <a:rPr lang="en-IN" sz="2800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IN" sz="2800" b="1" dirty="0">
                    <a:solidFill>
                      <a:schemeClr val="bg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B207095B-4BDE-0432-D0B8-A29AD74382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4402" y="3988176"/>
                <a:ext cx="1968358" cy="52322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D816D24-522C-1BB6-8B32-84459C05A84E}"/>
                  </a:ext>
                </a:extLst>
              </p:cNvPr>
              <p:cNvSpPr txBox="1"/>
              <p:nvPr/>
            </p:nvSpPr>
            <p:spPr>
              <a:xfrm>
                <a:off x="6135812" y="4708883"/>
                <a:ext cx="33528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D816D24-522C-1BB6-8B32-84459C05A8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5812" y="4708883"/>
                <a:ext cx="335280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AD24EE1-E29B-4544-2460-B75CDED8CBC0}"/>
                  </a:ext>
                </a:extLst>
              </p:cNvPr>
              <p:cNvSpPr txBox="1"/>
              <p:nvPr/>
            </p:nvSpPr>
            <p:spPr>
              <a:xfrm>
                <a:off x="7737705" y="4708883"/>
                <a:ext cx="33528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AD24EE1-E29B-4544-2460-B75CDED8CB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7705" y="4708883"/>
                <a:ext cx="335280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5B46FFF-117B-33AA-AADE-979B73F3A881}"/>
                  </a:ext>
                </a:extLst>
              </p:cNvPr>
              <p:cNvSpPr txBox="1"/>
              <p:nvPr/>
            </p:nvSpPr>
            <p:spPr>
              <a:xfrm>
                <a:off x="9475064" y="4708883"/>
                <a:ext cx="33528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5B46FFF-117B-33AA-AADE-979B73F3A8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5064" y="4708883"/>
                <a:ext cx="335280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6EFCA46-A5B0-8061-9DA6-4071471CF73C}"/>
                  </a:ext>
                </a:extLst>
              </p:cNvPr>
              <p:cNvSpPr txBox="1"/>
              <p:nvPr/>
            </p:nvSpPr>
            <p:spPr>
              <a:xfrm>
                <a:off x="6135812" y="5421179"/>
                <a:ext cx="33528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6EFCA46-A5B0-8061-9DA6-4071471CF7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5812" y="5421179"/>
                <a:ext cx="335280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B37B26D-84C2-2B9D-E7C6-3355AD532961}"/>
                  </a:ext>
                </a:extLst>
              </p:cNvPr>
              <p:cNvSpPr txBox="1"/>
              <p:nvPr/>
            </p:nvSpPr>
            <p:spPr>
              <a:xfrm>
                <a:off x="7737705" y="5421179"/>
                <a:ext cx="33528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B37B26D-84C2-2B9D-E7C6-3355AD5329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7705" y="5421179"/>
                <a:ext cx="335280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603067D-3410-32AB-F22E-ED2C6E82020E}"/>
                  </a:ext>
                </a:extLst>
              </p:cNvPr>
              <p:cNvSpPr txBox="1"/>
              <p:nvPr/>
            </p:nvSpPr>
            <p:spPr>
              <a:xfrm>
                <a:off x="9475064" y="5421179"/>
                <a:ext cx="33528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603067D-3410-32AB-F22E-ED2C6E8202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5064" y="5421179"/>
                <a:ext cx="335280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4125EB05-16F4-F096-E20D-48E2974B1ABE}"/>
              </a:ext>
            </a:extLst>
          </p:cNvPr>
          <p:cNvSpPr/>
          <p:nvPr/>
        </p:nvSpPr>
        <p:spPr>
          <a:xfrm rot="5400000">
            <a:off x="9025814" y="4977606"/>
            <a:ext cx="1315463" cy="6840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08689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30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FA00D5-A286-E9F1-8A72-C96002079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Contradiction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A9E1F8-7887-8DEF-7E3A-BCDEEBFA8AA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>
                  <a:lnSpc>
                    <a:spcPct val="150000"/>
                  </a:lnSpc>
                  <a:buClr>
                    <a:srgbClr val="B84742"/>
                  </a:buClr>
                </a:pPr>
                <a:r>
                  <a:rPr lang="en-US" dirty="0">
                    <a:latin typeface="+mj-lt"/>
                  </a:rPr>
                  <a:t>If a compound proposition is always </a:t>
                </a:r>
                <a:r>
                  <a:rPr lang="en-US" b="1" dirty="0">
                    <a:solidFill>
                      <a:srgbClr val="FF0000"/>
                    </a:solidFill>
                    <a:latin typeface="+mj-lt"/>
                  </a:rPr>
                  <a:t>False</a:t>
                </a:r>
                <a:r>
                  <a:rPr lang="en-US" dirty="0">
                    <a:latin typeface="+mj-lt"/>
                  </a:rPr>
                  <a:t> for all possible truth values of its propositional variables, then compound proposition is known as </a:t>
                </a:r>
                <a:r>
                  <a:rPr lang="en-US" b="1" dirty="0">
                    <a:solidFill>
                      <a:srgbClr val="FF0000"/>
                    </a:solidFill>
                    <a:latin typeface="+mj-lt"/>
                  </a:rPr>
                  <a:t>Contradiction</a:t>
                </a:r>
                <a:r>
                  <a:rPr lang="en-US" dirty="0">
                    <a:solidFill>
                      <a:srgbClr val="FF0000"/>
                    </a:solidFill>
                    <a:latin typeface="+mj-lt"/>
                  </a:rPr>
                  <a:t>.</a:t>
                </a:r>
              </a:p>
              <a:p>
                <a:pPr lvl="0">
                  <a:lnSpc>
                    <a:spcPct val="150000"/>
                  </a:lnSpc>
                  <a:buClr>
                    <a:srgbClr val="B84742"/>
                  </a:buClr>
                </a:pPr>
                <a:r>
                  <a:rPr lang="en-US" dirty="0">
                    <a:latin typeface="+mj-lt"/>
                  </a:rPr>
                  <a:t>The truth table of this proposition contains only truth value </a:t>
                </a:r>
                <a:r>
                  <a:rPr lang="en-US" b="1" dirty="0">
                    <a:solidFill>
                      <a:srgbClr val="FF0000"/>
                    </a:solidFill>
                    <a:latin typeface="+mj-lt"/>
                    <a:ea typeface="Cambria Math" panose="02040503050406030204" pitchFamily="18" charset="0"/>
                  </a:rPr>
                  <a:t>F</a:t>
                </a:r>
                <a:r>
                  <a:rPr lang="en-US" dirty="0">
                    <a:latin typeface="+mj-lt"/>
                    <a:ea typeface="Cambria Math" panose="02040503050406030204" pitchFamily="18" charset="0"/>
                  </a:rPr>
                  <a:t> </a:t>
                </a:r>
                <a:r>
                  <a:rPr lang="en-US" dirty="0">
                    <a:latin typeface="+mj-lt"/>
                  </a:rPr>
                  <a:t>in the last column.</a:t>
                </a:r>
                <a:endParaRPr lang="en-IN" dirty="0">
                  <a:latin typeface="+mj-lt"/>
                </a:endParaRPr>
              </a:p>
              <a:p>
                <a:pPr>
                  <a:lnSpc>
                    <a:spcPct val="150000"/>
                  </a:lnSpc>
                  <a:buClr>
                    <a:srgbClr val="B84742"/>
                  </a:buClr>
                  <a:defRPr/>
                </a:pPr>
                <a:r>
                  <a:rPr lang="en-GB" b="1" dirty="0">
                    <a:latin typeface="+mj-lt"/>
                    <a:cs typeface="Shruti" panose="020B0502040204020203" pitchFamily="34" charset="0"/>
                  </a:rPr>
                  <a:t>Example:</a:t>
                </a:r>
              </a:p>
              <a:p>
                <a:pPr lvl="1">
                  <a:lnSpc>
                    <a:spcPct val="150000"/>
                  </a:lnSpc>
                  <a:buClr>
                    <a:srgbClr val="B84742"/>
                  </a:buClr>
                  <a:defRPr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IN" b="1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1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1" dirty="0">
                            <a:latin typeface="Cambria Math" panose="02040503050406030204" pitchFamily="18" charset="0"/>
                          </a:rPr>
                          <m:t>𝐩</m:t>
                        </m:r>
                        <m:r>
                          <a:rPr lang="en-US" b="1" dirty="0">
                            <a:latin typeface="Cambria Math" panose="02040503050406030204" pitchFamily="18" charset="0"/>
                          </a:rPr>
                          <m:t> ∧¬ </m:t>
                        </m:r>
                        <m:r>
                          <a:rPr lang="en-US" b="1" dirty="0">
                            <a:latin typeface="Cambria Math" panose="02040503050406030204" pitchFamily="18" charset="0"/>
                          </a:rPr>
                          <m:t>𝐩</m:t>
                        </m:r>
                        <m:r>
                          <a:rPr lang="en-IN" b="1" i="0" dirty="0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US" dirty="0">
                    <a:latin typeface="+mj-lt"/>
                  </a:rPr>
                  <a:t> is a contradiction.</a:t>
                </a:r>
                <a:endParaRPr lang="en-IN" dirty="0">
                  <a:latin typeface="+mj-lt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A2A9E1F8-7887-8DEF-7E3A-BCDEEBFA8A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971" r="-10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Table 2">
            <a:extLst>
              <a:ext uri="{FF2B5EF4-FFF2-40B4-BE49-F238E27FC236}">
                <a16:creationId xmlns:a16="http://schemas.microsoft.com/office/drawing/2014/main" id="{941F6A35-4554-8379-290E-E45F240EC9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6678079"/>
              </p:ext>
            </p:extLst>
          </p:nvPr>
        </p:nvGraphicFramePr>
        <p:xfrm>
          <a:off x="5463757" y="3937488"/>
          <a:ext cx="5153443" cy="2039847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665150">
                  <a:extLst>
                    <a:ext uri="{9D8B030D-6E8A-4147-A177-3AD203B41FA5}">
                      <a16:colId xmlns:a16="http://schemas.microsoft.com/office/drawing/2014/main" val="2543531497"/>
                    </a:ext>
                  </a:extLst>
                </a:gridCol>
                <a:gridCol w="1521059">
                  <a:extLst>
                    <a:ext uri="{9D8B030D-6E8A-4147-A177-3AD203B41FA5}">
                      <a16:colId xmlns:a16="http://schemas.microsoft.com/office/drawing/2014/main" val="230489491"/>
                    </a:ext>
                  </a:extLst>
                </a:gridCol>
                <a:gridCol w="1967234">
                  <a:extLst>
                    <a:ext uri="{9D8B030D-6E8A-4147-A177-3AD203B41FA5}">
                      <a16:colId xmlns:a16="http://schemas.microsoft.com/office/drawing/2014/main" val="3726479976"/>
                    </a:ext>
                  </a:extLst>
                </a:gridCol>
              </a:tblGrid>
              <a:tr h="679949">
                <a:tc>
                  <a:txBody>
                    <a:bodyPr/>
                    <a:lstStyle/>
                    <a:p>
                      <a:pPr algn="ctr"/>
                      <a:endParaRPr lang="en-IN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8869193"/>
                  </a:ext>
                </a:extLst>
              </a:tr>
              <a:tr h="679949">
                <a:tc>
                  <a:txBody>
                    <a:bodyPr/>
                    <a:lstStyle/>
                    <a:p>
                      <a:pPr algn="ctr"/>
                      <a:endParaRPr lang="en-IN" sz="280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61066291"/>
                  </a:ext>
                </a:extLst>
              </a:tr>
              <a:tr h="679949">
                <a:tc>
                  <a:txBody>
                    <a:bodyPr/>
                    <a:lstStyle/>
                    <a:p>
                      <a:pPr algn="ctr"/>
                      <a:endParaRPr lang="en-IN" sz="28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2607411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164BDB5-9FC0-9E2E-54F7-5464E312B299}"/>
                  </a:ext>
                </a:extLst>
              </p:cNvPr>
              <p:cNvSpPr txBox="1"/>
              <p:nvPr/>
            </p:nvSpPr>
            <p:spPr>
              <a:xfrm>
                <a:off x="6064692" y="3969628"/>
                <a:ext cx="47752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𝐩</m:t>
                      </m:r>
                    </m:oMath>
                  </m:oMathPara>
                </a14:m>
                <a:endParaRPr lang="en-IN" sz="28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164BDB5-9FC0-9E2E-54F7-5464E312B2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4692" y="3969628"/>
                <a:ext cx="477520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BA87F07-E294-9693-63A5-768E8AECB876}"/>
                  </a:ext>
                </a:extLst>
              </p:cNvPr>
              <p:cNvSpPr txBox="1"/>
              <p:nvPr/>
            </p:nvSpPr>
            <p:spPr>
              <a:xfrm>
                <a:off x="7522259" y="3988176"/>
                <a:ext cx="60193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¬ </m:t>
                      </m:r>
                      <m:r>
                        <a:rPr lang="en-IN" sz="2800" b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𝐩</m:t>
                      </m:r>
                    </m:oMath>
                  </m:oMathPara>
                </a14:m>
                <a:endParaRPr lang="en-IN" sz="28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BA87F07-E294-9693-63A5-768E8AECB8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2259" y="3988176"/>
                <a:ext cx="601935" cy="523220"/>
              </a:xfrm>
              <a:prstGeom prst="rect">
                <a:avLst/>
              </a:prstGeom>
              <a:blipFill>
                <a:blip r:embed="rId5"/>
                <a:stretch>
                  <a:fillRect r="-505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28A0576-B463-45BB-2620-5185156688F3}"/>
                  </a:ext>
                </a:extLst>
              </p:cNvPr>
              <p:cNvSpPr txBox="1"/>
              <p:nvPr/>
            </p:nvSpPr>
            <p:spPr>
              <a:xfrm>
                <a:off x="8657679" y="4010624"/>
                <a:ext cx="193279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N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𝐩</m:t>
                          </m:r>
                          <m:r>
                            <a:rPr lang="en-IN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b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∧</m:t>
                          </m:r>
                          <m:r>
                            <a:rPr lang="en-US" sz="2800" b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¬</m:t>
                          </m:r>
                          <m:r>
                            <a:rPr lang="en-IN" sz="28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b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𝐩</m:t>
                          </m:r>
                          <m:r>
                            <a:rPr lang="en-IN" sz="28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IN" sz="28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C28A0576-B463-45BB-2620-5185156688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7679" y="4010624"/>
                <a:ext cx="1932798" cy="52322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ADE6FA9-B771-6F99-F2DB-31B46AAAF9E6}"/>
                  </a:ext>
                </a:extLst>
              </p:cNvPr>
              <p:cNvSpPr txBox="1"/>
              <p:nvPr/>
            </p:nvSpPr>
            <p:spPr>
              <a:xfrm>
                <a:off x="6135812" y="4708883"/>
                <a:ext cx="33528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ADE6FA9-B771-6F99-F2DB-31B46AAAF9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5812" y="4708883"/>
                <a:ext cx="335280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51055D3-0FE2-6E5B-94BB-204E52D9775B}"/>
                  </a:ext>
                </a:extLst>
              </p:cNvPr>
              <p:cNvSpPr txBox="1"/>
              <p:nvPr/>
            </p:nvSpPr>
            <p:spPr>
              <a:xfrm>
                <a:off x="7737705" y="4708883"/>
                <a:ext cx="33528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51055D3-0FE2-6E5B-94BB-204E52D977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7705" y="4708883"/>
                <a:ext cx="335280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080EC1D-6504-5C9E-8B86-004478D33036}"/>
                  </a:ext>
                </a:extLst>
              </p:cNvPr>
              <p:cNvSpPr txBox="1"/>
              <p:nvPr/>
            </p:nvSpPr>
            <p:spPr>
              <a:xfrm>
                <a:off x="9288798" y="4708883"/>
                <a:ext cx="33528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080EC1D-6504-5C9E-8B86-004478D330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88798" y="4708883"/>
                <a:ext cx="335280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870EFEF-3DD8-1B3C-DEBA-E5EAECFC11F4}"/>
                  </a:ext>
                </a:extLst>
              </p:cNvPr>
              <p:cNvSpPr txBox="1"/>
              <p:nvPr/>
            </p:nvSpPr>
            <p:spPr>
              <a:xfrm>
                <a:off x="6135812" y="5421179"/>
                <a:ext cx="33528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870EFEF-3DD8-1B3C-DEBA-E5EAECFC11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5812" y="5421179"/>
                <a:ext cx="335280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6C4D4AF-0179-1507-E90D-F8C2D2763229}"/>
                  </a:ext>
                </a:extLst>
              </p:cNvPr>
              <p:cNvSpPr txBox="1"/>
              <p:nvPr/>
            </p:nvSpPr>
            <p:spPr>
              <a:xfrm>
                <a:off x="7737705" y="5421179"/>
                <a:ext cx="33528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6C4D4AF-0179-1507-E90D-F8C2D27632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7705" y="5421179"/>
                <a:ext cx="335280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9CD0CAD-0561-AF18-8F4D-D99A27B338D6}"/>
                  </a:ext>
                </a:extLst>
              </p:cNvPr>
              <p:cNvSpPr txBox="1"/>
              <p:nvPr/>
            </p:nvSpPr>
            <p:spPr>
              <a:xfrm>
                <a:off x="9288798" y="5421179"/>
                <a:ext cx="33528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9CD0CAD-0561-AF18-8F4D-D99A27B338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88798" y="5421179"/>
                <a:ext cx="335280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08283B39-1417-D805-B099-D718D15F2BD6}"/>
              </a:ext>
            </a:extLst>
          </p:cNvPr>
          <p:cNvSpPr/>
          <p:nvPr/>
        </p:nvSpPr>
        <p:spPr>
          <a:xfrm rot="5400000">
            <a:off x="8839548" y="4977606"/>
            <a:ext cx="1315463" cy="6840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60436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FA00D5-A286-E9F1-8A72-C96002079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Contingency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A9E1F8-7887-8DEF-7E3A-BCDEEBFA8AA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>
                  <a:lnSpc>
                    <a:spcPct val="150000"/>
                  </a:lnSpc>
                  <a:buClr>
                    <a:srgbClr val="B84742"/>
                  </a:buClr>
                </a:pPr>
                <a:r>
                  <a:rPr lang="en-US" dirty="0"/>
                  <a:t>A compound proposition which is </a:t>
                </a:r>
                <a:r>
                  <a:rPr lang="en-US" b="1" dirty="0">
                    <a:solidFill>
                      <a:srgbClr val="FF0000"/>
                    </a:solidFill>
                  </a:rPr>
                  <a:t>neither tautology nor contradiction</a:t>
                </a:r>
                <a:r>
                  <a:rPr lang="en-US" dirty="0"/>
                  <a:t> is known as </a:t>
                </a:r>
                <a:r>
                  <a:rPr lang="en-US" b="1" dirty="0">
                    <a:solidFill>
                      <a:srgbClr val="FF0000"/>
                    </a:solidFill>
                  </a:rPr>
                  <a:t>Contingency</a:t>
                </a:r>
                <a:r>
                  <a:rPr lang="en-US" dirty="0"/>
                  <a:t>.</a:t>
                </a:r>
              </a:p>
              <a:p>
                <a:pPr lvl="0">
                  <a:lnSpc>
                    <a:spcPct val="150000"/>
                  </a:lnSpc>
                  <a:buClr>
                    <a:srgbClr val="B84742"/>
                  </a:buClr>
                </a:pPr>
                <a:r>
                  <a:rPr lang="en-US" dirty="0"/>
                  <a:t>The truth table of this proposition contains  </a:t>
                </a:r>
                <a:r>
                  <a:rPr lang="en-US" b="1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T</a:t>
                </a:r>
                <a:r>
                  <a:rPr lang="en-US" b="1" dirty="0">
                    <a:solidFill>
                      <a:srgbClr val="FF0000"/>
                    </a:solidFill>
                  </a:rPr>
                  <a:t> and </a:t>
                </a:r>
                <a:r>
                  <a:rPr lang="en-US" b="1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F</a:t>
                </a:r>
                <a:r>
                  <a:rPr lang="en-US" dirty="0"/>
                  <a:t>  in the last column.</a:t>
                </a:r>
                <a:endParaRPr lang="en-IN" dirty="0"/>
              </a:p>
              <a:p>
                <a:pPr>
                  <a:lnSpc>
                    <a:spcPct val="150000"/>
                  </a:lnSpc>
                  <a:buClr>
                    <a:srgbClr val="B84742"/>
                  </a:buClr>
                  <a:defRPr/>
                </a:pPr>
                <a:r>
                  <a:rPr lang="en-GB" b="1" dirty="0">
                    <a:cs typeface="Shruti" panose="020B0502040204020203" pitchFamily="34" charset="0"/>
                  </a:rPr>
                  <a:t>Example:</a:t>
                </a:r>
              </a:p>
              <a:p>
                <a:pPr lvl="1">
                  <a:lnSpc>
                    <a:spcPct val="150000"/>
                  </a:lnSpc>
                  <a:buClr>
                    <a:srgbClr val="B84742"/>
                  </a:buClr>
                  <a:defRPr/>
                </a:pPr>
                <a14:m>
                  <m:oMath xmlns:m="http://schemas.openxmlformats.org/officeDocument/2006/math">
                    <m:r>
                      <a:rPr lang="en-IN" b="1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IN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dirty="0">
                        <a:latin typeface="Cambria Math" panose="02040503050406030204" pitchFamily="18" charset="0"/>
                      </a:rPr>
                      <m:t>𝐩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b="1" dirty="0">
                        <a:latin typeface="Cambria Math" panose="02040503050406030204" pitchFamily="18" charset="0"/>
                      </a:rPr>
                      <m:t>¬</m:t>
                    </m:r>
                    <m:r>
                      <a:rPr lang="en-IN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dirty="0">
                        <a:latin typeface="Cambria Math" panose="02040503050406030204" pitchFamily="18" charset="0"/>
                      </a:rPr>
                      <m:t>𝐩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a contingency.</a:t>
                </a:r>
                <a:endParaRPr lang="en-I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A2A9E1F8-7887-8DEF-7E3A-BCDEEBFA8A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971" r="-10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4" name="Table 2">
            <a:extLst>
              <a:ext uri="{FF2B5EF4-FFF2-40B4-BE49-F238E27FC236}">
                <a16:creationId xmlns:a16="http://schemas.microsoft.com/office/drawing/2014/main" id="{053AD331-6272-5CE6-EC6C-563CE77FDC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3758130"/>
              </p:ext>
            </p:extLst>
          </p:nvPr>
        </p:nvGraphicFramePr>
        <p:xfrm>
          <a:off x="5463757" y="3937488"/>
          <a:ext cx="5166143" cy="2039847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665150">
                  <a:extLst>
                    <a:ext uri="{9D8B030D-6E8A-4147-A177-3AD203B41FA5}">
                      <a16:colId xmlns:a16="http://schemas.microsoft.com/office/drawing/2014/main" val="2543531497"/>
                    </a:ext>
                  </a:extLst>
                </a:gridCol>
                <a:gridCol w="1521059">
                  <a:extLst>
                    <a:ext uri="{9D8B030D-6E8A-4147-A177-3AD203B41FA5}">
                      <a16:colId xmlns:a16="http://schemas.microsoft.com/office/drawing/2014/main" val="230489491"/>
                    </a:ext>
                  </a:extLst>
                </a:gridCol>
                <a:gridCol w="1979934">
                  <a:extLst>
                    <a:ext uri="{9D8B030D-6E8A-4147-A177-3AD203B41FA5}">
                      <a16:colId xmlns:a16="http://schemas.microsoft.com/office/drawing/2014/main" val="3726479976"/>
                    </a:ext>
                  </a:extLst>
                </a:gridCol>
              </a:tblGrid>
              <a:tr h="679949">
                <a:tc>
                  <a:txBody>
                    <a:bodyPr/>
                    <a:lstStyle/>
                    <a:p>
                      <a:pPr algn="ctr"/>
                      <a:endParaRPr lang="en-IN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8869193"/>
                  </a:ext>
                </a:extLst>
              </a:tr>
              <a:tr h="679949">
                <a:tc>
                  <a:txBody>
                    <a:bodyPr/>
                    <a:lstStyle/>
                    <a:p>
                      <a:pPr algn="ctr"/>
                      <a:endParaRPr lang="en-IN" sz="280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61066291"/>
                  </a:ext>
                </a:extLst>
              </a:tr>
              <a:tr h="679949">
                <a:tc>
                  <a:txBody>
                    <a:bodyPr/>
                    <a:lstStyle/>
                    <a:p>
                      <a:pPr algn="ctr"/>
                      <a:endParaRPr lang="en-IN" sz="28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2607411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5467667-7449-E288-27B7-0C033AF6FB9F}"/>
                  </a:ext>
                </a:extLst>
              </p:cNvPr>
              <p:cNvSpPr txBox="1"/>
              <p:nvPr/>
            </p:nvSpPr>
            <p:spPr>
              <a:xfrm>
                <a:off x="6064692" y="3969628"/>
                <a:ext cx="47752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𝐩</m:t>
                      </m:r>
                    </m:oMath>
                  </m:oMathPara>
                </a14:m>
                <a:endParaRPr lang="en-IN" sz="28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5467667-7449-E288-27B7-0C033AF6FB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4692" y="3969628"/>
                <a:ext cx="477520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72C1C87-6BF6-EAAE-AF61-72F6EC7E0D34}"/>
                  </a:ext>
                </a:extLst>
              </p:cNvPr>
              <p:cNvSpPr txBox="1"/>
              <p:nvPr/>
            </p:nvSpPr>
            <p:spPr>
              <a:xfrm>
                <a:off x="7522259" y="3988176"/>
                <a:ext cx="60193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¬ </m:t>
                      </m:r>
                      <m:r>
                        <a:rPr lang="en-IN" sz="2800" b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𝐩</m:t>
                      </m:r>
                    </m:oMath>
                  </m:oMathPara>
                </a14:m>
                <a:endParaRPr lang="en-IN" sz="28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72C1C87-6BF6-EAAE-AF61-72F6EC7E0D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2259" y="3988176"/>
                <a:ext cx="601935" cy="523220"/>
              </a:xfrm>
              <a:prstGeom prst="rect">
                <a:avLst/>
              </a:prstGeom>
              <a:blipFill>
                <a:blip r:embed="rId5"/>
                <a:stretch>
                  <a:fillRect r="-505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1D1AF54-EAA4-783D-C4C9-7F46B2209AB0}"/>
                  </a:ext>
                </a:extLst>
              </p:cNvPr>
              <p:cNvSpPr txBox="1"/>
              <p:nvPr/>
            </p:nvSpPr>
            <p:spPr>
              <a:xfrm>
                <a:off x="8691749" y="3987047"/>
                <a:ext cx="191069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N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𝐩</m:t>
                          </m:r>
                          <m:r>
                            <a:rPr lang="en-US" sz="2800" i="1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r>
                            <a:rPr lang="en-US" sz="2800" b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¬</m:t>
                          </m:r>
                          <m:r>
                            <a:rPr lang="en-IN" sz="28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b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𝐩</m:t>
                          </m:r>
                          <m:r>
                            <a:rPr lang="en-IN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IN" sz="28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31D1AF54-EAA4-783D-C4C9-7F46B2209A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1749" y="3987047"/>
                <a:ext cx="1910693" cy="52322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A31DCBE-CAC1-E060-21B9-4331C4E26BBB}"/>
                  </a:ext>
                </a:extLst>
              </p:cNvPr>
              <p:cNvSpPr txBox="1"/>
              <p:nvPr/>
            </p:nvSpPr>
            <p:spPr>
              <a:xfrm>
                <a:off x="6135812" y="4708883"/>
                <a:ext cx="33528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A31DCBE-CAC1-E060-21B9-4331C4E26B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5812" y="4708883"/>
                <a:ext cx="335280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B0F021F-9094-BCC6-A575-0A09132D854F}"/>
                  </a:ext>
                </a:extLst>
              </p:cNvPr>
              <p:cNvSpPr txBox="1"/>
              <p:nvPr/>
            </p:nvSpPr>
            <p:spPr>
              <a:xfrm>
                <a:off x="7737705" y="4708883"/>
                <a:ext cx="33528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B0F021F-9094-BCC6-A575-0A09132D85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7705" y="4708883"/>
                <a:ext cx="335280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32CF37B-CBB3-C37B-0F95-FCF1EAF78E8A}"/>
                  </a:ext>
                </a:extLst>
              </p:cNvPr>
              <p:cNvSpPr txBox="1"/>
              <p:nvPr/>
            </p:nvSpPr>
            <p:spPr>
              <a:xfrm>
                <a:off x="9466598" y="4708883"/>
                <a:ext cx="33528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32CF37B-CBB3-C37B-0F95-FCF1EAF78E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6598" y="4708883"/>
                <a:ext cx="335280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473B253-0652-7887-831D-CC55C2DCA197}"/>
                  </a:ext>
                </a:extLst>
              </p:cNvPr>
              <p:cNvSpPr txBox="1"/>
              <p:nvPr/>
            </p:nvSpPr>
            <p:spPr>
              <a:xfrm>
                <a:off x="6135812" y="5421179"/>
                <a:ext cx="33528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473B253-0652-7887-831D-CC55C2DCA1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5812" y="5421179"/>
                <a:ext cx="335280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095E987-F8E9-5414-9EB1-4D34CAD6E1D8}"/>
                  </a:ext>
                </a:extLst>
              </p:cNvPr>
              <p:cNvSpPr txBox="1"/>
              <p:nvPr/>
            </p:nvSpPr>
            <p:spPr>
              <a:xfrm>
                <a:off x="7737705" y="5421179"/>
                <a:ext cx="33528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095E987-F8E9-5414-9EB1-4D34CAD6E1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7705" y="5421179"/>
                <a:ext cx="335280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E919079-0E97-21AC-DF96-A402A4318201}"/>
                  </a:ext>
                </a:extLst>
              </p:cNvPr>
              <p:cNvSpPr txBox="1"/>
              <p:nvPr/>
            </p:nvSpPr>
            <p:spPr>
              <a:xfrm>
                <a:off x="9466598" y="5421179"/>
                <a:ext cx="33528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E919079-0E97-21AC-DF96-A402A43182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6598" y="5421179"/>
                <a:ext cx="335280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649E7EF1-16EC-2A9F-B84C-5C71C230D7DA}"/>
              </a:ext>
            </a:extLst>
          </p:cNvPr>
          <p:cNvSpPr/>
          <p:nvPr/>
        </p:nvSpPr>
        <p:spPr>
          <a:xfrm rot="5400000">
            <a:off x="9017348" y="4977606"/>
            <a:ext cx="1315463" cy="6840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88498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4CEE54-F8D3-E00A-71F1-D3A7AA18A2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2">
            <a:extLst>
              <a:ext uri="{FF2B5EF4-FFF2-40B4-BE49-F238E27FC236}">
                <a16:creationId xmlns:a16="http://schemas.microsoft.com/office/drawing/2014/main" id="{DEE3836D-0C30-0A6C-D673-C35537FA1E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7667984"/>
              </p:ext>
            </p:extLst>
          </p:nvPr>
        </p:nvGraphicFramePr>
        <p:xfrm>
          <a:off x="1999419" y="1956783"/>
          <a:ext cx="9750484" cy="339974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57794">
                  <a:extLst>
                    <a:ext uri="{9D8B030D-6E8A-4147-A177-3AD203B41FA5}">
                      <a16:colId xmlns:a16="http://schemas.microsoft.com/office/drawing/2014/main" val="2543531497"/>
                    </a:ext>
                  </a:extLst>
                </a:gridCol>
                <a:gridCol w="957794">
                  <a:extLst>
                    <a:ext uri="{9D8B030D-6E8A-4147-A177-3AD203B41FA5}">
                      <a16:colId xmlns:a16="http://schemas.microsoft.com/office/drawing/2014/main" val="230489491"/>
                    </a:ext>
                  </a:extLst>
                </a:gridCol>
                <a:gridCol w="1874363">
                  <a:extLst>
                    <a:ext uri="{9D8B030D-6E8A-4147-A177-3AD203B41FA5}">
                      <a16:colId xmlns:a16="http://schemas.microsoft.com/office/drawing/2014/main" val="844060273"/>
                    </a:ext>
                  </a:extLst>
                </a:gridCol>
                <a:gridCol w="959403">
                  <a:extLst>
                    <a:ext uri="{9D8B030D-6E8A-4147-A177-3AD203B41FA5}">
                      <a16:colId xmlns:a16="http://schemas.microsoft.com/office/drawing/2014/main" val="378897886"/>
                    </a:ext>
                  </a:extLst>
                </a:gridCol>
                <a:gridCol w="924430">
                  <a:extLst>
                    <a:ext uri="{9D8B030D-6E8A-4147-A177-3AD203B41FA5}">
                      <a16:colId xmlns:a16="http://schemas.microsoft.com/office/drawing/2014/main" val="3475719055"/>
                    </a:ext>
                  </a:extLst>
                </a:gridCol>
                <a:gridCol w="2603500">
                  <a:extLst>
                    <a:ext uri="{9D8B030D-6E8A-4147-A177-3AD203B41FA5}">
                      <a16:colId xmlns:a16="http://schemas.microsoft.com/office/drawing/2014/main" val="1254533878"/>
                    </a:ext>
                  </a:extLst>
                </a:gridCol>
                <a:gridCol w="1473200">
                  <a:extLst>
                    <a:ext uri="{9D8B030D-6E8A-4147-A177-3AD203B41FA5}">
                      <a16:colId xmlns:a16="http://schemas.microsoft.com/office/drawing/2014/main" val="2342788026"/>
                    </a:ext>
                  </a:extLst>
                </a:gridCol>
              </a:tblGrid>
              <a:tr h="679949">
                <a:tc>
                  <a:txBody>
                    <a:bodyPr/>
                    <a:lstStyle/>
                    <a:p>
                      <a:pPr algn="ctr"/>
                      <a:endParaRPr lang="en-IN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8869193"/>
                  </a:ext>
                </a:extLst>
              </a:tr>
              <a:tr h="679949">
                <a:tc>
                  <a:txBody>
                    <a:bodyPr/>
                    <a:lstStyle/>
                    <a:p>
                      <a:pPr algn="ctr"/>
                      <a:endParaRPr lang="en-IN" sz="280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61066291"/>
                  </a:ext>
                </a:extLst>
              </a:tr>
              <a:tr h="679949">
                <a:tc>
                  <a:txBody>
                    <a:bodyPr/>
                    <a:lstStyle/>
                    <a:p>
                      <a:pPr algn="ctr"/>
                      <a:endParaRPr lang="en-IN" sz="28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2607411"/>
                  </a:ext>
                </a:extLst>
              </a:tr>
              <a:tr h="679949">
                <a:tc>
                  <a:txBody>
                    <a:bodyPr/>
                    <a:lstStyle/>
                    <a:p>
                      <a:pPr algn="ctr"/>
                      <a:endParaRPr lang="en-IN" sz="280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29497343"/>
                  </a:ext>
                </a:extLst>
              </a:tr>
              <a:tr h="679949">
                <a:tc>
                  <a:txBody>
                    <a:bodyPr/>
                    <a:lstStyle/>
                    <a:p>
                      <a:pPr algn="ctr"/>
                      <a:endParaRPr lang="en-IN" sz="28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0946856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C71A7963-4AE3-049E-3F56-BCC028FFE41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51103975"/>
                  </p:ext>
                </p:extLst>
              </p:nvPr>
            </p:nvGraphicFramePr>
            <p:xfrm>
              <a:off x="2012118" y="2648644"/>
              <a:ext cx="932451" cy="2707884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932451">
                      <a:extLst>
                        <a:ext uri="{9D8B030D-6E8A-4147-A177-3AD203B41FA5}">
                          <a16:colId xmlns:a16="http://schemas.microsoft.com/office/drawing/2014/main" val="3532356644"/>
                        </a:ext>
                      </a:extLst>
                    </a:gridCol>
                  </a:tblGrid>
                  <a:tr h="67697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IN" sz="2800" b="0" i="0" dirty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T</m:t>
                                </m:r>
                              </m:oMath>
                            </m:oMathPara>
                          </a14:m>
                          <a:endParaRPr lang="en-IN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9918738"/>
                      </a:ext>
                    </a:extLst>
                  </a:tr>
                  <a:tr h="67697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IN" sz="2800" b="0" i="0" dirty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T</m:t>
                                </m:r>
                              </m:oMath>
                            </m:oMathPara>
                          </a14:m>
                          <a:endParaRPr lang="en-IN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934534138"/>
                      </a:ext>
                    </a:extLst>
                  </a:tr>
                  <a:tr h="67697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kumimoji="0" lang="en-IN" sz="2800" b="0" i="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srgbClr val="00206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F</m:t>
                                </m:r>
                              </m:oMath>
                            </m:oMathPara>
                          </a14:m>
                          <a:endParaRPr kumimoji="0" lang="en-IN" sz="2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Roboto Condensed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25418007"/>
                      </a:ext>
                    </a:extLst>
                  </a:tr>
                  <a:tr h="67697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kumimoji="0" lang="en-IN" sz="2800" b="0" i="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srgbClr val="00206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F</m:t>
                                </m:r>
                              </m:oMath>
                            </m:oMathPara>
                          </a14:m>
                          <a:endParaRPr kumimoji="0" lang="en-IN" sz="2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Roboto Condensed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2433299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C71A7963-4AE3-049E-3F56-BCC028FFE41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51103975"/>
                  </p:ext>
                </p:extLst>
              </p:nvPr>
            </p:nvGraphicFramePr>
            <p:xfrm>
              <a:off x="2012118" y="2648644"/>
              <a:ext cx="932451" cy="2707884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932451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3532356644"/>
                        </a:ext>
                      </a:extLst>
                    </a:gridCol>
                  </a:tblGrid>
                  <a:tr h="67697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3"/>
                          <a:stretch>
                            <a:fillRect b="-30090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219918738"/>
                      </a:ext>
                    </a:extLst>
                  </a:tr>
                  <a:tr h="67697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3"/>
                          <a:stretch>
                            <a:fillRect t="-99107" b="-19821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934534138"/>
                      </a:ext>
                    </a:extLst>
                  </a:tr>
                  <a:tr h="67697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3"/>
                          <a:stretch>
                            <a:fillRect t="-200901" b="-1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2025418007"/>
                      </a:ext>
                    </a:extLst>
                  </a:tr>
                  <a:tr h="67697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3"/>
                          <a:stretch>
                            <a:fillRect t="-30090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392433299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Title 3">
            <a:extLst>
              <a:ext uri="{FF2B5EF4-FFF2-40B4-BE49-F238E27FC236}">
                <a16:creationId xmlns:a16="http://schemas.microsoft.com/office/drawing/2014/main" id="{CD821DDF-FC28-7FA4-840E-3093A4AF3D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 5</a:t>
            </a:r>
            <a:r>
              <a:rPr lang="en-GB" dirty="0"/>
              <a:t> ⇝ Example 1</a:t>
            </a:r>
            <a:endParaRPr lang="en-IN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2573ED7-A941-7F9E-C3E0-02299F79ADCE}"/>
              </a:ext>
            </a:extLst>
          </p:cNvPr>
          <p:cNvSpPr/>
          <p:nvPr/>
        </p:nvSpPr>
        <p:spPr>
          <a:xfrm>
            <a:off x="74142" y="798563"/>
            <a:ext cx="1810115" cy="483098"/>
          </a:xfrm>
          <a:prstGeom prst="roundRect">
            <a:avLst/>
          </a:pr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Question</a:t>
            </a:r>
            <a:endParaRPr lang="en-IN" sz="28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FB083363-ADFD-653A-25E4-CDA8F8940C54}"/>
                  </a:ext>
                </a:extLst>
              </p:cNvPr>
              <p:cNvSpPr/>
              <p:nvPr/>
            </p:nvSpPr>
            <p:spPr>
              <a:xfrm>
                <a:off x="1884256" y="796846"/>
                <a:ext cx="7010252" cy="95410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spAutoFit/>
              </a:bodyPr>
              <a:lstStyle/>
              <a:p>
                <a:r>
                  <a:rPr lang="en-US" sz="2800" dirty="0">
                    <a:solidFill>
                      <a:srgbClr val="002060"/>
                    </a:solidFill>
                  </a:rPr>
                  <a:t>Show that the following proposition is tautology: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 i="0" dirty="0" err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p</m:t>
                          </m:r>
                          <m:r>
                            <a:rPr lang="en-US" sz="2800" i="0" dirty="0" err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m:rPr>
                              <m:sty m:val="p"/>
                            </m:rPr>
                            <a:rPr lang="en-US" sz="2800" i="0" dirty="0" err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q</m:t>
                          </m:r>
                          <m: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sz="2800" i="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⇄</m:t>
                      </m:r>
                      <m:d>
                        <m:dPr>
                          <m:ctrlPr>
                            <a:rPr lang="en-US" sz="2800" b="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i="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¬</m:t>
                          </m:r>
                          <m: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 i="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q</m:t>
                          </m:r>
                          <m:r>
                            <a:rPr lang="en-US" sz="2800" i="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→¬ </m:t>
                          </m:r>
                          <m:r>
                            <m:rPr>
                              <m:sty m:val="p"/>
                            </m:rPr>
                            <a:rPr lang="en-US" sz="2800" i="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p</m:t>
                          </m:r>
                          <m: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FB083363-ADFD-653A-25E4-CDA8F8940C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4256" y="796846"/>
                <a:ext cx="7010252" cy="954107"/>
              </a:xfrm>
              <a:prstGeom prst="rect">
                <a:avLst/>
              </a:prstGeom>
              <a:blipFill rotWithShape="0">
                <a:blip r:embed="rId4"/>
                <a:stretch>
                  <a:fillRect l="-1739" t="-6410" r="-78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D9A5CF2E-4393-3E3E-61D4-F53B99E8003A}"/>
              </a:ext>
            </a:extLst>
          </p:cNvPr>
          <p:cNvSpPr/>
          <p:nvPr/>
        </p:nvSpPr>
        <p:spPr>
          <a:xfrm>
            <a:off x="74141" y="1936487"/>
            <a:ext cx="1810115" cy="483098"/>
          </a:xfrm>
          <a:prstGeom prst="roundRect">
            <a:avLst/>
          </a:pr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Solution </a:t>
            </a:r>
            <a:endParaRPr lang="en-IN" sz="28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BE2A951-3D4D-7A51-1DF8-9BC8323372AE}"/>
                  </a:ext>
                </a:extLst>
              </p:cNvPr>
              <p:cNvSpPr txBox="1"/>
              <p:nvPr/>
            </p:nvSpPr>
            <p:spPr>
              <a:xfrm>
                <a:off x="2255631" y="1983918"/>
                <a:ext cx="47752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𝐩</m:t>
                      </m:r>
                    </m:oMath>
                  </m:oMathPara>
                </a14:m>
                <a:endParaRPr lang="en-IN" sz="28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2BE2A951-3D4D-7A51-1DF8-9BC8323372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5631" y="1983918"/>
                <a:ext cx="477520" cy="52322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1C8B912-2E67-6677-F7B3-98F829D2E2F0}"/>
                  </a:ext>
                </a:extLst>
              </p:cNvPr>
              <p:cNvSpPr txBox="1"/>
              <p:nvPr/>
            </p:nvSpPr>
            <p:spPr>
              <a:xfrm>
                <a:off x="3235554" y="1983756"/>
                <a:ext cx="47752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𝐪</m:t>
                      </m:r>
                    </m:oMath>
                  </m:oMathPara>
                </a14:m>
                <a:endParaRPr lang="en-IN" sz="28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21C8B912-2E67-6677-F7B3-98F829D2E2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554" y="1983756"/>
                <a:ext cx="477520" cy="52322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647A6565-D8EA-9460-46DA-9B00006D259B}"/>
              </a:ext>
            </a:extLst>
          </p:cNvPr>
          <p:cNvSpPr/>
          <p:nvPr/>
        </p:nvSpPr>
        <p:spPr>
          <a:xfrm>
            <a:off x="2150758" y="2728391"/>
            <a:ext cx="612000" cy="2520000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22A6A60-E414-0ED4-A50C-88D2283BABC1}"/>
                  </a:ext>
                </a:extLst>
              </p:cNvPr>
              <p:cNvSpPr txBox="1"/>
              <p:nvPr/>
            </p:nvSpPr>
            <p:spPr>
              <a:xfrm>
                <a:off x="3940179" y="2023779"/>
                <a:ext cx="185465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𝐏</m:t>
                      </m:r>
                      <m:r>
                        <a:rPr lang="en-IN" sz="2800" b="1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𝐩</m:t>
                      </m:r>
                      <m:r>
                        <a:rPr lang="en-US" sz="28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28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𝐪</m:t>
                      </m:r>
                    </m:oMath>
                  </m:oMathPara>
                </a14:m>
                <a:endParaRPr lang="en-IN" sz="28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222A6A60-E414-0ED4-A50C-88D2283BAB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0179" y="2023779"/>
                <a:ext cx="1854656" cy="523220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le 9">
                <a:extLst>
                  <a:ext uri="{FF2B5EF4-FFF2-40B4-BE49-F238E27FC236}">
                    <a16:creationId xmlns:a16="http://schemas.microsoft.com/office/drawing/2014/main" id="{4DC26917-F03C-D027-B15D-5200D03ABF6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82989993"/>
                  </p:ext>
                </p:extLst>
              </p:nvPr>
            </p:nvGraphicFramePr>
            <p:xfrm>
              <a:off x="2957268" y="2648644"/>
              <a:ext cx="951597" cy="2707884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951597">
                      <a:extLst>
                        <a:ext uri="{9D8B030D-6E8A-4147-A177-3AD203B41FA5}">
                          <a16:colId xmlns:a16="http://schemas.microsoft.com/office/drawing/2014/main" val="3532356644"/>
                        </a:ext>
                      </a:extLst>
                    </a:gridCol>
                  </a:tblGrid>
                  <a:tr h="67697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IN" sz="2800" b="0" i="0" dirty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T</m:t>
                                </m:r>
                              </m:oMath>
                            </m:oMathPara>
                          </a14:m>
                          <a:endParaRPr lang="en-IN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9918738"/>
                      </a:ext>
                    </a:extLst>
                  </a:tr>
                  <a:tr h="67697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IN" sz="2800" b="0" i="0" dirty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F</m:t>
                                </m:r>
                              </m:oMath>
                            </m:oMathPara>
                          </a14:m>
                          <a:endParaRPr lang="en-IN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934534138"/>
                      </a:ext>
                    </a:extLst>
                  </a:tr>
                  <a:tr h="67697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kumimoji="0" lang="en-IN" sz="2800" b="0" i="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srgbClr val="00206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T</m:t>
                                </m:r>
                              </m:oMath>
                            </m:oMathPara>
                          </a14:m>
                          <a:endParaRPr kumimoji="0" lang="en-IN" sz="2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Roboto Condensed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25418007"/>
                      </a:ext>
                    </a:extLst>
                  </a:tr>
                  <a:tr h="67697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kumimoji="0" lang="en-IN" sz="2800" b="0" i="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srgbClr val="00206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F</m:t>
                                </m:r>
                              </m:oMath>
                            </m:oMathPara>
                          </a14:m>
                          <a:endParaRPr kumimoji="0" lang="en-IN" sz="2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Roboto Condensed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2433299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le 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4DC26917-F03C-D027-B15D-5200D03ABF6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82989993"/>
                  </p:ext>
                </p:extLst>
              </p:nvPr>
            </p:nvGraphicFramePr>
            <p:xfrm>
              <a:off x="2957268" y="2648644"/>
              <a:ext cx="951597" cy="2707884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951597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3532356644"/>
                        </a:ext>
                      </a:extLst>
                    </a:gridCol>
                  </a:tblGrid>
                  <a:tr h="67697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8"/>
                          <a:stretch>
                            <a:fillRect b="-30090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219918738"/>
                      </a:ext>
                    </a:extLst>
                  </a:tr>
                  <a:tr h="67697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8"/>
                          <a:stretch>
                            <a:fillRect t="-99107" b="-19821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934534138"/>
                      </a:ext>
                    </a:extLst>
                  </a:tr>
                  <a:tr h="67697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8"/>
                          <a:stretch>
                            <a:fillRect t="-200901" b="-1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2025418007"/>
                      </a:ext>
                    </a:extLst>
                  </a:tr>
                  <a:tr h="67697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8"/>
                          <a:stretch>
                            <a:fillRect t="-30090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392433299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8AEFF2FB-ACE2-AA7A-719A-F2A6CCE1DAAC}"/>
              </a:ext>
            </a:extLst>
          </p:cNvPr>
          <p:cNvSpPr/>
          <p:nvPr/>
        </p:nvSpPr>
        <p:spPr>
          <a:xfrm>
            <a:off x="3077432" y="2742586"/>
            <a:ext cx="612000" cy="2520000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3" name="Table 12">
                <a:extLst>
                  <a:ext uri="{FF2B5EF4-FFF2-40B4-BE49-F238E27FC236}">
                    <a16:creationId xmlns:a16="http://schemas.microsoft.com/office/drawing/2014/main" id="{611FED03-2F7F-AE6A-9B48-FAFFEF3FAC9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40712083"/>
                  </p:ext>
                </p:extLst>
              </p:nvPr>
            </p:nvGraphicFramePr>
            <p:xfrm>
              <a:off x="4391708" y="2634449"/>
              <a:ext cx="951597" cy="2707884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951597">
                      <a:extLst>
                        <a:ext uri="{9D8B030D-6E8A-4147-A177-3AD203B41FA5}">
                          <a16:colId xmlns:a16="http://schemas.microsoft.com/office/drawing/2014/main" val="3532356644"/>
                        </a:ext>
                      </a:extLst>
                    </a:gridCol>
                  </a:tblGrid>
                  <a:tr h="676971">
                    <a:tc>
                      <a:txBody>
                        <a:bodyPr/>
                        <a:lstStyle/>
                        <a:p>
                          <a:pPr algn="ctr"/>
                          <a:endParaRPr lang="en-IN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9918738"/>
                      </a:ext>
                    </a:extLst>
                  </a:tr>
                  <a:tr h="67697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IN" sz="2800" b="0" i="0" dirty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F</m:t>
                                </m:r>
                              </m:oMath>
                            </m:oMathPara>
                          </a14:m>
                          <a:endParaRPr lang="en-IN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934534138"/>
                      </a:ext>
                    </a:extLst>
                  </a:tr>
                  <a:tr h="67697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IN" sz="2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Roboto Condensed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25418007"/>
                      </a:ext>
                    </a:extLst>
                  </a:tr>
                  <a:tr h="67697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IN" sz="2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Roboto Condensed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2433299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3" name="Table 1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611FED03-2F7F-AE6A-9B48-FAFFEF3FAC9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40712083"/>
                  </p:ext>
                </p:extLst>
              </p:nvPr>
            </p:nvGraphicFramePr>
            <p:xfrm>
              <a:off x="4391708" y="2634449"/>
              <a:ext cx="951597" cy="2707884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951597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3532356644"/>
                        </a:ext>
                      </a:extLst>
                    </a:gridCol>
                  </a:tblGrid>
                  <a:tr h="676971">
                    <a:tc>
                      <a:txBody>
                        <a:bodyPr/>
                        <a:lstStyle/>
                        <a:p>
                          <a:pPr algn="ctr"/>
                          <a:endParaRPr lang="en-IN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219918738"/>
                      </a:ext>
                    </a:extLst>
                  </a:tr>
                  <a:tr h="67697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9"/>
                          <a:stretch>
                            <a:fillRect t="-99107" b="-19821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934534138"/>
                      </a:ext>
                    </a:extLst>
                  </a:tr>
                  <a:tr h="67697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IN" sz="2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Roboto Condensed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2025418007"/>
                      </a:ext>
                    </a:extLst>
                  </a:tr>
                  <a:tr h="67697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IN" sz="2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Roboto Condensed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392433299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" name="Table 13">
                <a:extLst>
                  <a:ext uri="{FF2B5EF4-FFF2-40B4-BE49-F238E27FC236}">
                    <a16:creationId xmlns:a16="http://schemas.microsoft.com/office/drawing/2014/main" id="{D12F925F-6EF8-2919-0474-D180725889A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81880795"/>
                  </p:ext>
                </p:extLst>
              </p:nvPr>
            </p:nvGraphicFramePr>
            <p:xfrm>
              <a:off x="4383696" y="2634449"/>
              <a:ext cx="951597" cy="2707884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951597">
                      <a:extLst>
                        <a:ext uri="{9D8B030D-6E8A-4147-A177-3AD203B41FA5}">
                          <a16:colId xmlns:a16="http://schemas.microsoft.com/office/drawing/2014/main" val="3532356644"/>
                        </a:ext>
                      </a:extLst>
                    </a:gridCol>
                  </a:tblGrid>
                  <a:tr h="67697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IN" sz="2800" b="0" i="0" dirty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T</m:t>
                                </m:r>
                              </m:oMath>
                            </m:oMathPara>
                          </a14:m>
                          <a:endParaRPr lang="en-IN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9918738"/>
                      </a:ext>
                    </a:extLst>
                  </a:tr>
                  <a:tr h="67697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IN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934534138"/>
                      </a:ext>
                    </a:extLst>
                  </a:tr>
                  <a:tr h="67697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kumimoji="0" lang="en-IN" sz="2800" b="0" i="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srgbClr val="00206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T</m:t>
                                </m:r>
                              </m:oMath>
                            </m:oMathPara>
                          </a14:m>
                          <a:endParaRPr kumimoji="0" lang="en-IN" sz="2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Roboto Condensed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25418007"/>
                      </a:ext>
                    </a:extLst>
                  </a:tr>
                  <a:tr h="67697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kumimoji="0" lang="en-IN" sz="2800" b="0" i="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srgbClr val="00206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T</m:t>
                                </m:r>
                              </m:oMath>
                            </m:oMathPara>
                          </a14:m>
                          <a:endParaRPr kumimoji="0" lang="en-IN" sz="2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Roboto Condensed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2433299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" name="Table 1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D12F925F-6EF8-2919-0474-D180725889A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81880795"/>
                  </p:ext>
                </p:extLst>
              </p:nvPr>
            </p:nvGraphicFramePr>
            <p:xfrm>
              <a:off x="4383696" y="2634449"/>
              <a:ext cx="951597" cy="2707884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951597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3532356644"/>
                        </a:ext>
                      </a:extLst>
                    </a:gridCol>
                  </a:tblGrid>
                  <a:tr h="67697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10"/>
                          <a:stretch>
                            <a:fillRect b="-30090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219918738"/>
                      </a:ext>
                    </a:extLst>
                  </a:tr>
                  <a:tr h="67697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IN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934534138"/>
                      </a:ext>
                    </a:extLst>
                  </a:tr>
                  <a:tr h="67697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10"/>
                          <a:stretch>
                            <a:fillRect t="-200901" b="-1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2025418007"/>
                      </a:ext>
                    </a:extLst>
                  </a:tr>
                  <a:tr h="67697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10"/>
                          <a:stretch>
                            <a:fillRect t="-30090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392433299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D21DE5A-5E89-0FFA-EEB8-1214F29B01A7}"/>
                  </a:ext>
                </a:extLst>
              </p:cNvPr>
              <p:cNvSpPr txBox="1"/>
              <p:nvPr/>
            </p:nvSpPr>
            <p:spPr>
              <a:xfrm>
                <a:off x="6022907" y="2023779"/>
                <a:ext cx="47752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¬ </m:t>
                      </m:r>
                      <m:r>
                        <a:rPr lang="en-IN" sz="2800" b="1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𝐪</m:t>
                      </m:r>
                    </m:oMath>
                  </m:oMathPara>
                </a14:m>
                <a:endParaRPr lang="en-IN" sz="28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4D21DE5A-5E89-0FFA-EEB8-1214F29B01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2907" y="2023779"/>
                <a:ext cx="477520" cy="523220"/>
              </a:xfrm>
              <a:prstGeom prst="rect">
                <a:avLst/>
              </a:prstGeom>
              <a:blipFill rotWithShape="0">
                <a:blip r:embed="rId11"/>
                <a:stretch>
                  <a:fillRect l="-12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B720E03-2575-E50F-29AC-328814EDD6AF}"/>
                  </a:ext>
                </a:extLst>
              </p:cNvPr>
              <p:cNvSpPr txBox="1"/>
              <p:nvPr/>
            </p:nvSpPr>
            <p:spPr>
              <a:xfrm>
                <a:off x="6976994" y="2017883"/>
                <a:ext cx="47752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¬ </m:t>
                      </m:r>
                      <m:r>
                        <a:rPr lang="en-IN" sz="2800" b="1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𝐩</m:t>
                      </m:r>
                    </m:oMath>
                  </m:oMathPara>
                </a14:m>
                <a:endParaRPr lang="en-IN" sz="28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4B720E03-2575-E50F-29AC-328814EDD6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6994" y="2017883"/>
                <a:ext cx="477520" cy="523220"/>
              </a:xfrm>
              <a:prstGeom prst="rect">
                <a:avLst/>
              </a:prstGeom>
              <a:blipFill rotWithShape="0">
                <a:blip r:embed="rId12"/>
                <a:stretch>
                  <a:fillRect l="-12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5189A55-2C2E-E8B2-5498-13BA6A139555}"/>
                  </a:ext>
                </a:extLst>
              </p:cNvPr>
              <p:cNvSpPr txBox="1"/>
              <p:nvPr/>
            </p:nvSpPr>
            <p:spPr>
              <a:xfrm>
                <a:off x="7670460" y="2017883"/>
                <a:ext cx="254872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𝐐</m:t>
                      </m:r>
                      <m:r>
                        <a:rPr lang="en-IN" sz="2800" b="1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b="1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¬</m:t>
                      </m:r>
                      <m:r>
                        <a:rPr lang="en-IN" sz="28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IN" sz="2800" b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𝐪</m:t>
                      </m:r>
                      <m:r>
                        <a:rPr lang="en-US" sz="28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IN" sz="2800" b="1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¬</m:t>
                      </m:r>
                      <m:r>
                        <a:rPr lang="en-IN" sz="28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IN" sz="2800" b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𝐩</m:t>
                      </m:r>
                    </m:oMath>
                  </m:oMathPara>
                </a14:m>
                <a:endParaRPr lang="en-IN" sz="28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25189A55-2C2E-E8B2-5498-13BA6A1395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0460" y="2017883"/>
                <a:ext cx="2548722" cy="523220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717C811-B15B-14F0-BAC7-58B8A071BE38}"/>
                  </a:ext>
                </a:extLst>
              </p:cNvPr>
              <p:cNvSpPr txBox="1"/>
              <p:nvPr/>
            </p:nvSpPr>
            <p:spPr>
              <a:xfrm>
                <a:off x="10442922" y="2035969"/>
                <a:ext cx="116622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𝐏</m:t>
                      </m:r>
                      <m:r>
                        <a:rPr lang="en-IN" sz="2800" b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⇄</m:t>
                      </m:r>
                      <m:r>
                        <a:rPr lang="en-IN" sz="2800" b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𝐐</m:t>
                      </m:r>
                    </m:oMath>
                  </m:oMathPara>
                </a14:m>
                <a:endParaRPr lang="en-IN" sz="28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7717C811-B15B-14F0-BAC7-58B8A071BE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2922" y="2035969"/>
                <a:ext cx="1166221" cy="523220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5" name="Table 24">
                <a:extLst>
                  <a:ext uri="{FF2B5EF4-FFF2-40B4-BE49-F238E27FC236}">
                    <a16:creationId xmlns:a16="http://schemas.microsoft.com/office/drawing/2014/main" id="{192E87A6-D224-701C-242A-12AFCC8A32B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23034683"/>
                  </p:ext>
                </p:extLst>
              </p:nvPr>
            </p:nvGraphicFramePr>
            <p:xfrm>
              <a:off x="5943757" y="2634449"/>
              <a:ext cx="698770" cy="2707884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698770">
                      <a:extLst>
                        <a:ext uri="{9D8B030D-6E8A-4147-A177-3AD203B41FA5}">
                          <a16:colId xmlns:a16="http://schemas.microsoft.com/office/drawing/2014/main" val="3532356644"/>
                        </a:ext>
                      </a:extLst>
                    </a:gridCol>
                  </a:tblGrid>
                  <a:tr h="67697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IN" sz="2800" b="0" i="0" dirty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F</m:t>
                                </m:r>
                              </m:oMath>
                            </m:oMathPara>
                          </a14:m>
                          <a:endParaRPr lang="en-IN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9918738"/>
                      </a:ext>
                    </a:extLst>
                  </a:tr>
                  <a:tr h="67697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IN" sz="2800" b="0" i="1" dirty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T</m:t>
                                </m:r>
                              </m:oMath>
                            </m:oMathPara>
                          </a14:m>
                          <a:endParaRPr lang="en-IN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934534138"/>
                      </a:ext>
                    </a:extLst>
                  </a:tr>
                  <a:tr h="67697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kumimoji="0" lang="en-IN" sz="2800" b="0" i="1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srgbClr val="00206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F</m:t>
                                </m:r>
                              </m:oMath>
                            </m:oMathPara>
                          </a14:m>
                          <a:endParaRPr kumimoji="0" lang="en-IN" sz="2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Roboto Condensed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25418007"/>
                      </a:ext>
                    </a:extLst>
                  </a:tr>
                  <a:tr h="67697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kumimoji="0" lang="en-IN" sz="2800" b="0" i="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srgbClr val="00206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T</m:t>
                                </m:r>
                              </m:oMath>
                            </m:oMathPara>
                          </a14:m>
                          <a:endParaRPr kumimoji="0" lang="en-IN" sz="2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Roboto Condensed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2433299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5" name="Table 2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192E87A6-D224-701C-242A-12AFCC8A32B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23034683"/>
                  </p:ext>
                </p:extLst>
              </p:nvPr>
            </p:nvGraphicFramePr>
            <p:xfrm>
              <a:off x="5943757" y="2634449"/>
              <a:ext cx="698770" cy="2707884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698770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3532356644"/>
                        </a:ext>
                      </a:extLst>
                    </a:gridCol>
                  </a:tblGrid>
                  <a:tr h="67697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15"/>
                          <a:stretch>
                            <a:fillRect b="-30090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219918738"/>
                      </a:ext>
                    </a:extLst>
                  </a:tr>
                  <a:tr h="67697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15"/>
                          <a:stretch>
                            <a:fillRect t="-99107" b="-19821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934534138"/>
                      </a:ext>
                    </a:extLst>
                  </a:tr>
                  <a:tr h="67697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15"/>
                          <a:stretch>
                            <a:fillRect t="-200901" b="-1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2025418007"/>
                      </a:ext>
                    </a:extLst>
                  </a:tr>
                  <a:tr h="67697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15"/>
                          <a:stretch>
                            <a:fillRect t="-30090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392433299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7" name="Table 26">
                <a:extLst>
                  <a:ext uri="{FF2B5EF4-FFF2-40B4-BE49-F238E27FC236}">
                    <a16:creationId xmlns:a16="http://schemas.microsoft.com/office/drawing/2014/main" id="{FD55D4F6-2F5D-5538-11A3-6F1870D94AF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32067230"/>
                  </p:ext>
                </p:extLst>
              </p:nvPr>
            </p:nvGraphicFramePr>
            <p:xfrm>
              <a:off x="6912227" y="2634449"/>
              <a:ext cx="661504" cy="2707884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661504">
                      <a:extLst>
                        <a:ext uri="{9D8B030D-6E8A-4147-A177-3AD203B41FA5}">
                          <a16:colId xmlns:a16="http://schemas.microsoft.com/office/drawing/2014/main" val="3532356644"/>
                        </a:ext>
                      </a:extLst>
                    </a:gridCol>
                  </a:tblGrid>
                  <a:tr h="67697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F</m:t>
                                </m:r>
                              </m:oMath>
                            </m:oMathPara>
                          </a14:m>
                          <a:endParaRPr lang="en-IN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9918738"/>
                      </a:ext>
                    </a:extLst>
                  </a:tr>
                  <a:tr h="67697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IN" sz="2800" b="0" i="0" dirty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F</m:t>
                                </m:r>
                              </m:oMath>
                            </m:oMathPara>
                          </a14:m>
                          <a:endParaRPr lang="en-IN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934534138"/>
                      </a:ext>
                    </a:extLst>
                  </a:tr>
                  <a:tr h="67697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kumimoji="0" lang="en-IN" sz="2800" b="0" i="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srgbClr val="00206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T</m:t>
                                </m:r>
                              </m:oMath>
                            </m:oMathPara>
                          </a14:m>
                          <a:endParaRPr kumimoji="0" lang="en-IN" sz="2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Roboto Condensed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25418007"/>
                      </a:ext>
                    </a:extLst>
                  </a:tr>
                  <a:tr h="67697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kumimoji="0" lang="en-IN" sz="2800" b="0" i="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srgbClr val="00206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T</m:t>
                                </m:r>
                              </m:oMath>
                            </m:oMathPara>
                          </a14:m>
                          <a:endParaRPr kumimoji="0" lang="en-IN" sz="2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Roboto Condensed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2433299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7" name="Table 26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FD55D4F6-2F5D-5538-11A3-6F1870D94AF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32067230"/>
                  </p:ext>
                </p:extLst>
              </p:nvPr>
            </p:nvGraphicFramePr>
            <p:xfrm>
              <a:off x="6912227" y="2634449"/>
              <a:ext cx="661504" cy="2707884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661504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3532356644"/>
                        </a:ext>
                      </a:extLst>
                    </a:gridCol>
                  </a:tblGrid>
                  <a:tr h="67697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16"/>
                          <a:stretch>
                            <a:fillRect b="-30090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219918738"/>
                      </a:ext>
                    </a:extLst>
                  </a:tr>
                  <a:tr h="67697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16"/>
                          <a:stretch>
                            <a:fillRect t="-99107" b="-19821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934534138"/>
                      </a:ext>
                    </a:extLst>
                  </a:tr>
                  <a:tr h="67697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16"/>
                          <a:stretch>
                            <a:fillRect t="-200901" b="-1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2025418007"/>
                      </a:ext>
                    </a:extLst>
                  </a:tr>
                  <a:tr h="67697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16"/>
                          <a:stretch>
                            <a:fillRect t="-30090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392433299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B889F5D3-A592-2361-8A21-94D8ABD3B5B3}"/>
              </a:ext>
            </a:extLst>
          </p:cNvPr>
          <p:cNvSpPr/>
          <p:nvPr/>
        </p:nvSpPr>
        <p:spPr>
          <a:xfrm>
            <a:off x="5955667" y="2766491"/>
            <a:ext cx="612000" cy="2520000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31EC8340-6B7D-2196-0D77-A5FC4EA52523}"/>
              </a:ext>
            </a:extLst>
          </p:cNvPr>
          <p:cNvSpPr/>
          <p:nvPr/>
        </p:nvSpPr>
        <p:spPr>
          <a:xfrm>
            <a:off x="6912227" y="2760595"/>
            <a:ext cx="612000" cy="2520000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0" name="Table 29">
                <a:extLst>
                  <a:ext uri="{FF2B5EF4-FFF2-40B4-BE49-F238E27FC236}">
                    <a16:creationId xmlns:a16="http://schemas.microsoft.com/office/drawing/2014/main" id="{3B3FCC11-B8CF-F749-0490-94BF628035A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32582107"/>
                  </p:ext>
                </p:extLst>
              </p:nvPr>
            </p:nvGraphicFramePr>
            <p:xfrm>
              <a:off x="8520419" y="2641335"/>
              <a:ext cx="661504" cy="2707884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661504">
                      <a:extLst>
                        <a:ext uri="{9D8B030D-6E8A-4147-A177-3AD203B41FA5}">
                          <a16:colId xmlns:a16="http://schemas.microsoft.com/office/drawing/2014/main" val="3532356644"/>
                        </a:ext>
                      </a:extLst>
                    </a:gridCol>
                  </a:tblGrid>
                  <a:tr h="67697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IN" sz="2800" b="0" i="0" dirty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T</m:t>
                                </m:r>
                              </m:oMath>
                            </m:oMathPara>
                          </a14:m>
                          <a:endParaRPr lang="en-IN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9918738"/>
                      </a:ext>
                    </a:extLst>
                  </a:tr>
                  <a:tr h="67697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IN" sz="2800" b="0" i="0" dirty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F</m:t>
                                </m:r>
                              </m:oMath>
                            </m:oMathPara>
                          </a14:m>
                          <a:endParaRPr lang="en-IN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934534138"/>
                      </a:ext>
                    </a:extLst>
                  </a:tr>
                  <a:tr h="67697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kumimoji="0" lang="en-IN" sz="2800" b="0" i="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srgbClr val="00206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T</m:t>
                                </m:r>
                              </m:oMath>
                            </m:oMathPara>
                          </a14:m>
                          <a:endParaRPr kumimoji="0" lang="en-IN" sz="2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Roboto Condensed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25418007"/>
                      </a:ext>
                    </a:extLst>
                  </a:tr>
                  <a:tr h="67697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kumimoji="0" lang="en-IN" sz="2800" b="0" i="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srgbClr val="00206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T</m:t>
                                </m:r>
                              </m:oMath>
                            </m:oMathPara>
                          </a14:m>
                          <a:endParaRPr kumimoji="0" lang="en-IN" sz="2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Roboto Condensed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2433299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0" name="Table 2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3B3FCC11-B8CF-F749-0490-94BF628035A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32582107"/>
                  </p:ext>
                </p:extLst>
              </p:nvPr>
            </p:nvGraphicFramePr>
            <p:xfrm>
              <a:off x="8520419" y="2641335"/>
              <a:ext cx="661504" cy="2707884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661504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3532356644"/>
                        </a:ext>
                      </a:extLst>
                    </a:gridCol>
                  </a:tblGrid>
                  <a:tr h="67697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17"/>
                          <a:stretch>
                            <a:fillRect b="-30090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219918738"/>
                      </a:ext>
                    </a:extLst>
                  </a:tr>
                  <a:tr h="67697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17"/>
                          <a:stretch>
                            <a:fillRect t="-99107" b="-19821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934534138"/>
                      </a:ext>
                    </a:extLst>
                  </a:tr>
                  <a:tr h="67697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17"/>
                          <a:stretch>
                            <a:fillRect t="-200901" b="-1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2025418007"/>
                      </a:ext>
                    </a:extLst>
                  </a:tr>
                  <a:tr h="67697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17"/>
                          <a:stretch>
                            <a:fillRect t="-30090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392433299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4DD77F8D-4F0D-E469-FA7F-2CE2F18F08FA}"/>
              </a:ext>
            </a:extLst>
          </p:cNvPr>
          <p:cNvSpPr/>
          <p:nvPr/>
        </p:nvSpPr>
        <p:spPr>
          <a:xfrm>
            <a:off x="4516461" y="2704403"/>
            <a:ext cx="612000" cy="2520000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3CC00C08-38A2-795F-8AA4-4B7CE88790F3}"/>
              </a:ext>
            </a:extLst>
          </p:cNvPr>
          <p:cNvSpPr/>
          <p:nvPr/>
        </p:nvSpPr>
        <p:spPr>
          <a:xfrm>
            <a:off x="8517001" y="2742586"/>
            <a:ext cx="612000" cy="2520000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7" name="Table 36">
                <a:extLst>
                  <a:ext uri="{FF2B5EF4-FFF2-40B4-BE49-F238E27FC236}">
                    <a16:creationId xmlns:a16="http://schemas.microsoft.com/office/drawing/2014/main" id="{DB8A362A-767D-A8A4-DFED-948BD1B707A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08128214"/>
                  </p:ext>
                </p:extLst>
              </p:nvPr>
            </p:nvGraphicFramePr>
            <p:xfrm>
              <a:off x="10695280" y="2641335"/>
              <a:ext cx="661504" cy="2707884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661504">
                      <a:extLst>
                        <a:ext uri="{9D8B030D-6E8A-4147-A177-3AD203B41FA5}">
                          <a16:colId xmlns:a16="http://schemas.microsoft.com/office/drawing/2014/main" val="3532356644"/>
                        </a:ext>
                      </a:extLst>
                    </a:gridCol>
                  </a:tblGrid>
                  <a:tr h="67697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IN" sz="2800" b="0" i="0" dirty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T</m:t>
                                </m:r>
                              </m:oMath>
                            </m:oMathPara>
                          </a14:m>
                          <a:endParaRPr lang="en-IN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9918738"/>
                      </a:ext>
                    </a:extLst>
                  </a:tr>
                  <a:tr h="67697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IN" sz="2800" b="0" i="0" dirty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T</m:t>
                                </m:r>
                              </m:oMath>
                            </m:oMathPara>
                          </a14:m>
                          <a:endParaRPr lang="en-IN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934534138"/>
                      </a:ext>
                    </a:extLst>
                  </a:tr>
                  <a:tr h="67697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kumimoji="0" lang="en-IN" sz="2800" b="0" i="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srgbClr val="00206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T</m:t>
                                </m:r>
                              </m:oMath>
                            </m:oMathPara>
                          </a14:m>
                          <a:endParaRPr kumimoji="0" lang="en-IN" sz="2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Roboto Condensed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25418007"/>
                      </a:ext>
                    </a:extLst>
                  </a:tr>
                  <a:tr h="67697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kumimoji="0" lang="en-IN" sz="2800" b="0" i="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srgbClr val="00206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T</m:t>
                                </m:r>
                              </m:oMath>
                            </m:oMathPara>
                          </a14:m>
                          <a:endParaRPr kumimoji="0" lang="en-IN" sz="2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Roboto Condensed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2433299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7" name="Table 36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DB8A362A-767D-A8A4-DFED-948BD1B707A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08128214"/>
                  </p:ext>
                </p:extLst>
              </p:nvPr>
            </p:nvGraphicFramePr>
            <p:xfrm>
              <a:off x="10695280" y="2641335"/>
              <a:ext cx="661504" cy="2707884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661504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3532356644"/>
                        </a:ext>
                      </a:extLst>
                    </a:gridCol>
                  </a:tblGrid>
                  <a:tr h="67697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18"/>
                          <a:stretch>
                            <a:fillRect b="-30090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219918738"/>
                      </a:ext>
                    </a:extLst>
                  </a:tr>
                  <a:tr h="67697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18"/>
                          <a:stretch>
                            <a:fillRect t="-99107" b="-19821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934534138"/>
                      </a:ext>
                    </a:extLst>
                  </a:tr>
                  <a:tr h="67697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18"/>
                          <a:stretch>
                            <a:fillRect t="-200901" b="-1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2025418007"/>
                      </a:ext>
                    </a:extLst>
                  </a:tr>
                  <a:tr h="67697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18"/>
                          <a:stretch>
                            <a:fillRect t="-30090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392433299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F0D5B051-E44C-2F11-1115-3F2D0025D09C}"/>
              </a:ext>
            </a:extLst>
          </p:cNvPr>
          <p:cNvSpPr/>
          <p:nvPr/>
        </p:nvSpPr>
        <p:spPr>
          <a:xfrm>
            <a:off x="10686144" y="2728391"/>
            <a:ext cx="612000" cy="25200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5741AA9B-5243-21CB-66D1-D70D6249F407}"/>
                  </a:ext>
                </a:extLst>
              </p:cNvPr>
              <p:cNvSpPr/>
              <p:nvPr/>
            </p:nvSpPr>
            <p:spPr>
              <a:xfrm>
                <a:off x="74141" y="5512811"/>
                <a:ext cx="8372043" cy="52322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800" dirty="0">
                    <a:solidFill>
                      <a:srgbClr val="002060"/>
                    </a:solidFill>
                  </a:rPr>
                  <a:t>So, proposition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800" b="0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b="0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800" dirty="0" err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p</m:t>
                        </m:r>
                        <m:r>
                          <a:rPr lang="en-US" sz="2800" dirty="0" err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sz="2800" dirty="0" err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q</m:t>
                        </m:r>
                        <m:r>
                          <a:rPr lang="en-IN" sz="2800" b="0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sz="2800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⇄</m:t>
                    </m:r>
                    <m:d>
                      <m:dPr>
                        <m:ctrlPr>
                          <a:rPr lang="en-US" sz="2800" b="0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b="0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800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¬</m:t>
                        </m:r>
                        <m:r>
                          <a:rPr lang="en-IN" sz="2800" b="0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800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q</m:t>
                        </m:r>
                        <m:r>
                          <a:rPr lang="en-US" sz="2800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→¬ </m:t>
                        </m:r>
                        <m:r>
                          <m:rPr>
                            <m:sty m:val="p"/>
                          </m:rPr>
                          <a:rPr lang="en-US" sz="2800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p</m:t>
                        </m:r>
                        <m:r>
                          <a:rPr lang="en-IN" sz="2800" b="0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 is tautology.</a:t>
                </a:r>
              </a:p>
            </p:txBody>
          </p:sp>
        </mc:Choice>
        <mc:Fallback xmlns="">
          <p:sp>
            <p:nvSpPr>
              <p:cNvPr id="56" name="Rectangle 55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5741AA9B-5243-21CB-66D1-D70D6249F4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41" y="5512811"/>
                <a:ext cx="8372043" cy="523221"/>
              </a:xfrm>
              <a:prstGeom prst="rect">
                <a:avLst/>
              </a:prstGeom>
              <a:blipFill rotWithShape="0">
                <a:blip r:embed="rId19"/>
                <a:stretch>
                  <a:fillRect l="-1456" t="-11628" b="-3255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237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xit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" grpId="0"/>
      <p:bldP spid="19" grpId="0" animBg="1"/>
      <p:bldP spid="20" grpId="0"/>
      <p:bldP spid="26" grpId="0"/>
      <p:bldP spid="55" grpId="0" animBg="1"/>
      <p:bldP spid="55" grpId="1" animBg="1"/>
      <p:bldP spid="55" grpId="2" animBg="1"/>
      <p:bldP spid="55" grpId="3" animBg="1"/>
      <p:bldP spid="57" grpId="0"/>
      <p:bldP spid="12" grpId="0" animBg="1"/>
      <p:bldP spid="12" grpId="1" animBg="1"/>
      <p:bldP spid="12" grpId="2" animBg="1"/>
      <p:bldP spid="12" grpId="3" animBg="1"/>
      <p:bldP spid="15" grpId="0"/>
      <p:bldP spid="16" grpId="0"/>
      <p:bldP spid="17" grpId="0"/>
      <p:bldP spid="18" grpId="0"/>
      <p:bldP spid="28" grpId="0" animBg="1"/>
      <p:bldP spid="28" grpId="1" animBg="1"/>
      <p:bldP spid="29" grpId="0" animBg="1"/>
      <p:bldP spid="29" grpId="1" animBg="1"/>
      <p:bldP spid="33" grpId="0" animBg="1"/>
      <p:bldP spid="33" grpId="1" animBg="1"/>
      <p:bldP spid="36" grpId="0" animBg="1"/>
      <p:bldP spid="36" grpId="1" animBg="1"/>
      <p:bldP spid="42" grpId="0" animBg="1"/>
      <p:bldP spid="42" grpId="1" animBg="1"/>
      <p:bldP spid="56" grpId="0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4CEE54-F8D3-E00A-71F1-D3A7AA18A2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D821DDF-FC28-7FA4-840E-3093A4AF3D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 5</a:t>
            </a:r>
            <a:r>
              <a:rPr lang="en-GB" dirty="0"/>
              <a:t> ⇝ Example 2</a:t>
            </a:r>
            <a:endParaRPr lang="en-IN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2573ED7-A941-7F9E-C3E0-02299F79ADCE}"/>
              </a:ext>
            </a:extLst>
          </p:cNvPr>
          <p:cNvSpPr/>
          <p:nvPr/>
        </p:nvSpPr>
        <p:spPr>
          <a:xfrm>
            <a:off x="74142" y="798563"/>
            <a:ext cx="1810115" cy="483098"/>
          </a:xfrm>
          <a:prstGeom prst="roundRect">
            <a:avLst/>
          </a:pr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Question</a:t>
            </a:r>
            <a:endParaRPr lang="en-IN" sz="28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FB083363-ADFD-653A-25E4-CDA8F8940C54}"/>
                  </a:ext>
                </a:extLst>
              </p:cNvPr>
              <p:cNvSpPr/>
              <p:nvPr/>
            </p:nvSpPr>
            <p:spPr>
              <a:xfrm>
                <a:off x="1884256" y="792699"/>
                <a:ext cx="7803128" cy="95410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spAutoFit/>
              </a:bodyPr>
              <a:lstStyle/>
              <a:p>
                <a:r>
                  <a:rPr lang="en-US" sz="2800" dirty="0">
                    <a:solidFill>
                      <a:srgbClr val="002060"/>
                    </a:solidFill>
                  </a:rPr>
                  <a:t>Show that the following proposition is contradiction: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p</m:t>
                          </m:r>
                          <m:r>
                            <a:rPr lang="en-US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˅ </m:t>
                          </m:r>
                          <m:r>
                            <m:rPr>
                              <m:sty m:val="p"/>
                            </m:rPr>
                            <a:rPr lang="en-US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q</m:t>
                          </m:r>
                          <m:r>
                            <a:rPr lang="en-IN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sz="280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˄ </m:t>
                      </m:r>
                      <m:d>
                        <m:dPr>
                          <m:ctrlPr>
                            <a:rPr lang="en-US" sz="2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¬</m:t>
                          </m:r>
                          <m:r>
                            <a:rPr lang="en-IN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p</m:t>
                          </m:r>
                          <m:r>
                            <a:rPr lang="en-US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˄ ¬ </m:t>
                          </m:r>
                          <m:r>
                            <m:rPr>
                              <m:sty m:val="p"/>
                            </m:rPr>
                            <a:rPr lang="en-US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q</m:t>
                          </m:r>
                          <m:r>
                            <a:rPr lang="en-IN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IN" sz="2800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FB083363-ADFD-653A-25E4-CDA8F8940C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4256" y="792699"/>
                <a:ext cx="7803128" cy="954107"/>
              </a:xfrm>
              <a:prstGeom prst="rect">
                <a:avLst/>
              </a:prstGeom>
              <a:blipFill rotWithShape="0">
                <a:blip r:embed="rId3"/>
                <a:stretch>
                  <a:fillRect l="-1563" t="-636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D9A5CF2E-4393-3E3E-61D4-F53B99E8003A}"/>
              </a:ext>
            </a:extLst>
          </p:cNvPr>
          <p:cNvSpPr/>
          <p:nvPr/>
        </p:nvSpPr>
        <p:spPr>
          <a:xfrm>
            <a:off x="74141" y="1936487"/>
            <a:ext cx="1810115" cy="483098"/>
          </a:xfrm>
          <a:prstGeom prst="roundRect">
            <a:avLst/>
          </a:pr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Solution </a:t>
            </a:r>
            <a:endParaRPr lang="en-IN" sz="2800" b="1" dirty="0">
              <a:solidFill>
                <a:schemeClr val="bg1"/>
              </a:solidFill>
            </a:endParaRPr>
          </a:p>
        </p:txBody>
      </p:sp>
      <p:graphicFrame>
        <p:nvGraphicFramePr>
          <p:cNvPr id="31" name="Table 2">
            <a:extLst>
              <a:ext uri="{FF2B5EF4-FFF2-40B4-BE49-F238E27FC236}">
                <a16:creationId xmlns:a16="http://schemas.microsoft.com/office/drawing/2014/main" id="{DEE3836D-0C30-0A6C-D673-C35537FA1E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8262875"/>
              </p:ext>
            </p:extLst>
          </p:nvPr>
        </p:nvGraphicFramePr>
        <p:xfrm>
          <a:off x="1974705" y="1936487"/>
          <a:ext cx="9750484" cy="339974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57794">
                  <a:extLst>
                    <a:ext uri="{9D8B030D-6E8A-4147-A177-3AD203B41FA5}">
                      <a16:colId xmlns:a16="http://schemas.microsoft.com/office/drawing/2014/main" val="2543531497"/>
                    </a:ext>
                  </a:extLst>
                </a:gridCol>
                <a:gridCol w="957794">
                  <a:extLst>
                    <a:ext uri="{9D8B030D-6E8A-4147-A177-3AD203B41FA5}">
                      <a16:colId xmlns:a16="http://schemas.microsoft.com/office/drawing/2014/main" val="230489491"/>
                    </a:ext>
                  </a:extLst>
                </a:gridCol>
                <a:gridCol w="1874363">
                  <a:extLst>
                    <a:ext uri="{9D8B030D-6E8A-4147-A177-3AD203B41FA5}">
                      <a16:colId xmlns:a16="http://schemas.microsoft.com/office/drawing/2014/main" val="844060273"/>
                    </a:ext>
                  </a:extLst>
                </a:gridCol>
                <a:gridCol w="959403">
                  <a:extLst>
                    <a:ext uri="{9D8B030D-6E8A-4147-A177-3AD203B41FA5}">
                      <a16:colId xmlns:a16="http://schemas.microsoft.com/office/drawing/2014/main" val="378897886"/>
                    </a:ext>
                  </a:extLst>
                </a:gridCol>
                <a:gridCol w="924430">
                  <a:extLst>
                    <a:ext uri="{9D8B030D-6E8A-4147-A177-3AD203B41FA5}">
                      <a16:colId xmlns:a16="http://schemas.microsoft.com/office/drawing/2014/main" val="3475719055"/>
                    </a:ext>
                  </a:extLst>
                </a:gridCol>
                <a:gridCol w="2400300">
                  <a:extLst>
                    <a:ext uri="{9D8B030D-6E8A-4147-A177-3AD203B41FA5}">
                      <a16:colId xmlns:a16="http://schemas.microsoft.com/office/drawing/2014/main" val="1254533878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2342788026"/>
                    </a:ext>
                  </a:extLst>
                </a:gridCol>
              </a:tblGrid>
              <a:tr h="679949">
                <a:tc>
                  <a:txBody>
                    <a:bodyPr/>
                    <a:lstStyle/>
                    <a:p>
                      <a:pPr algn="ctr"/>
                      <a:endParaRPr lang="en-IN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8869193"/>
                  </a:ext>
                </a:extLst>
              </a:tr>
              <a:tr h="679949">
                <a:tc>
                  <a:txBody>
                    <a:bodyPr/>
                    <a:lstStyle/>
                    <a:p>
                      <a:pPr algn="ctr"/>
                      <a:endParaRPr lang="en-IN" sz="280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61066291"/>
                  </a:ext>
                </a:extLst>
              </a:tr>
              <a:tr h="679949">
                <a:tc>
                  <a:txBody>
                    <a:bodyPr/>
                    <a:lstStyle/>
                    <a:p>
                      <a:pPr algn="ctr"/>
                      <a:endParaRPr lang="en-IN" sz="28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2607411"/>
                  </a:ext>
                </a:extLst>
              </a:tr>
              <a:tr h="679949">
                <a:tc>
                  <a:txBody>
                    <a:bodyPr/>
                    <a:lstStyle/>
                    <a:p>
                      <a:pPr algn="ctr"/>
                      <a:endParaRPr lang="en-IN" sz="280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29497343"/>
                  </a:ext>
                </a:extLst>
              </a:tr>
              <a:tr h="679949">
                <a:tc>
                  <a:txBody>
                    <a:bodyPr/>
                    <a:lstStyle/>
                    <a:p>
                      <a:pPr algn="ctr"/>
                      <a:endParaRPr lang="en-IN" sz="28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0946856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2" name="Table 31">
                <a:extLst>
                  <a:ext uri="{FF2B5EF4-FFF2-40B4-BE49-F238E27FC236}">
                    <a16:creationId xmlns:a16="http://schemas.microsoft.com/office/drawing/2014/main" id="{611FED03-2F7F-AE6A-9B48-FAFFEF3FAC9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89475001"/>
                  </p:ext>
                </p:extLst>
              </p:nvPr>
            </p:nvGraphicFramePr>
            <p:xfrm>
              <a:off x="4366994" y="2614153"/>
              <a:ext cx="951597" cy="2707884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951597">
                      <a:extLst>
                        <a:ext uri="{9D8B030D-6E8A-4147-A177-3AD203B41FA5}">
                          <a16:colId xmlns:a16="http://schemas.microsoft.com/office/drawing/2014/main" val="3532356644"/>
                        </a:ext>
                      </a:extLst>
                    </a:gridCol>
                  </a:tblGrid>
                  <a:tr h="676971">
                    <a:tc>
                      <a:txBody>
                        <a:bodyPr/>
                        <a:lstStyle/>
                        <a:p>
                          <a:pPr algn="ctr"/>
                          <a:endParaRPr lang="en-IN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9918738"/>
                      </a:ext>
                    </a:extLst>
                  </a:tr>
                  <a:tr h="67697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IN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934534138"/>
                      </a:ext>
                    </a:extLst>
                  </a:tr>
                  <a:tr h="67697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IN" sz="2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Roboto Condensed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25418007"/>
                      </a:ext>
                    </a:extLst>
                  </a:tr>
                  <a:tr h="67697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IN" sz="2800" b="0" i="0" dirty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F</m:t>
                                </m:r>
                              </m:oMath>
                            </m:oMathPara>
                          </a14:m>
                          <a:endParaRPr lang="en-IN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2433299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2" name="Table 31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611FED03-2F7F-AE6A-9B48-FAFFEF3FAC9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89475001"/>
                  </p:ext>
                </p:extLst>
              </p:nvPr>
            </p:nvGraphicFramePr>
            <p:xfrm>
              <a:off x="4366994" y="2614153"/>
              <a:ext cx="951597" cy="2707884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951597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3532356644"/>
                        </a:ext>
                      </a:extLst>
                    </a:gridCol>
                  </a:tblGrid>
                  <a:tr h="676971">
                    <a:tc>
                      <a:txBody>
                        <a:bodyPr/>
                        <a:lstStyle/>
                        <a:p>
                          <a:pPr algn="ctr"/>
                          <a:endParaRPr lang="en-IN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219918738"/>
                      </a:ext>
                    </a:extLst>
                  </a:tr>
                  <a:tr h="67697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IN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934534138"/>
                      </a:ext>
                    </a:extLst>
                  </a:tr>
                  <a:tr h="67697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IN" sz="2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Roboto Condensed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2025418007"/>
                      </a:ext>
                    </a:extLst>
                  </a:tr>
                  <a:tr h="67697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4"/>
                          <a:stretch>
                            <a:fillRect t="-30180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392433299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4" name="Table 33">
                <a:extLst>
                  <a:ext uri="{FF2B5EF4-FFF2-40B4-BE49-F238E27FC236}">
                    <a16:creationId xmlns:a16="http://schemas.microsoft.com/office/drawing/2014/main" id="{D12F925F-6EF8-2919-0474-D180725889A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30110094"/>
                  </p:ext>
                </p:extLst>
              </p:nvPr>
            </p:nvGraphicFramePr>
            <p:xfrm>
              <a:off x="4358982" y="2614153"/>
              <a:ext cx="951597" cy="2707884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951597">
                      <a:extLst>
                        <a:ext uri="{9D8B030D-6E8A-4147-A177-3AD203B41FA5}">
                          <a16:colId xmlns:a16="http://schemas.microsoft.com/office/drawing/2014/main" val="3532356644"/>
                        </a:ext>
                      </a:extLst>
                    </a:gridCol>
                  </a:tblGrid>
                  <a:tr h="67697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IN" sz="2800" b="0" i="0" dirty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T</m:t>
                                </m:r>
                              </m:oMath>
                            </m:oMathPara>
                          </a14:m>
                          <a:endParaRPr lang="en-IN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9918738"/>
                      </a:ext>
                    </a:extLst>
                  </a:tr>
                  <a:tr h="67697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kumimoji="0" lang="en-IN" sz="2800" b="0" i="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srgbClr val="00206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T</m:t>
                                </m:r>
                              </m:oMath>
                            </m:oMathPara>
                          </a14:m>
                          <a:endParaRPr lang="en-IN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934534138"/>
                      </a:ext>
                    </a:extLst>
                  </a:tr>
                  <a:tr h="67697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kumimoji="0" lang="en-IN" sz="2800" b="0" i="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srgbClr val="00206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T</m:t>
                                </m:r>
                              </m:oMath>
                            </m:oMathPara>
                          </a14:m>
                          <a:endParaRPr kumimoji="0" lang="en-IN" sz="2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Roboto Condensed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25418007"/>
                      </a:ext>
                    </a:extLst>
                  </a:tr>
                  <a:tr h="67697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IN" sz="2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Roboto Condensed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2433299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4" name="Table 3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D12F925F-6EF8-2919-0474-D180725889A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30110094"/>
                  </p:ext>
                </p:extLst>
              </p:nvPr>
            </p:nvGraphicFramePr>
            <p:xfrm>
              <a:off x="4358982" y="2614153"/>
              <a:ext cx="951597" cy="2707884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951597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3532356644"/>
                        </a:ext>
                      </a:extLst>
                    </a:gridCol>
                  </a:tblGrid>
                  <a:tr h="67697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5"/>
                          <a:stretch>
                            <a:fillRect b="-29821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219918738"/>
                      </a:ext>
                    </a:extLst>
                  </a:tr>
                  <a:tr h="67697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5"/>
                          <a:stretch>
                            <a:fillRect t="-100901" b="-20090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934534138"/>
                      </a:ext>
                    </a:extLst>
                  </a:tr>
                  <a:tr h="67697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5"/>
                          <a:stretch>
                            <a:fillRect t="-199107" b="-9910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2025418007"/>
                      </a:ext>
                    </a:extLst>
                  </a:tr>
                  <a:tr h="67697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IN" sz="2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Roboto Condensed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392433299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5" name="Table 34">
                <a:extLst>
                  <a:ext uri="{FF2B5EF4-FFF2-40B4-BE49-F238E27FC236}">
                    <a16:creationId xmlns:a16="http://schemas.microsoft.com/office/drawing/2014/main" id="{C71A7963-4AE3-049E-3F56-BCC028FFE41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52936015"/>
                  </p:ext>
                </p:extLst>
              </p:nvPr>
            </p:nvGraphicFramePr>
            <p:xfrm>
              <a:off x="1987404" y="2628348"/>
              <a:ext cx="932451" cy="2707884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932451">
                      <a:extLst>
                        <a:ext uri="{9D8B030D-6E8A-4147-A177-3AD203B41FA5}">
                          <a16:colId xmlns:a16="http://schemas.microsoft.com/office/drawing/2014/main" val="3532356644"/>
                        </a:ext>
                      </a:extLst>
                    </a:gridCol>
                  </a:tblGrid>
                  <a:tr h="67697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IN" sz="2800" b="0" i="0" dirty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T</m:t>
                                </m:r>
                              </m:oMath>
                            </m:oMathPara>
                          </a14:m>
                          <a:endParaRPr lang="en-IN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9918738"/>
                      </a:ext>
                    </a:extLst>
                  </a:tr>
                  <a:tr h="67697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IN" sz="2800" b="0" i="0" dirty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T</m:t>
                                </m:r>
                              </m:oMath>
                            </m:oMathPara>
                          </a14:m>
                          <a:endParaRPr lang="en-IN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934534138"/>
                      </a:ext>
                    </a:extLst>
                  </a:tr>
                  <a:tr h="67697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kumimoji="0" lang="en-IN" sz="2800" b="0" i="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srgbClr val="00206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F</m:t>
                                </m:r>
                              </m:oMath>
                            </m:oMathPara>
                          </a14:m>
                          <a:endParaRPr kumimoji="0" lang="en-IN" sz="2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Roboto Condensed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25418007"/>
                      </a:ext>
                    </a:extLst>
                  </a:tr>
                  <a:tr h="67697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kumimoji="0" lang="en-IN" sz="2800" b="0" i="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srgbClr val="00206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F</m:t>
                                </m:r>
                              </m:oMath>
                            </m:oMathPara>
                          </a14:m>
                          <a:endParaRPr kumimoji="0" lang="en-IN" sz="2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Roboto Condensed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2433299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5" name="Table 3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C71A7963-4AE3-049E-3F56-BCC028FFE41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52936015"/>
                  </p:ext>
                </p:extLst>
              </p:nvPr>
            </p:nvGraphicFramePr>
            <p:xfrm>
              <a:off x="1987404" y="2628348"/>
              <a:ext cx="932451" cy="2707884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932451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3532356644"/>
                        </a:ext>
                      </a:extLst>
                    </a:gridCol>
                  </a:tblGrid>
                  <a:tr h="67697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6"/>
                          <a:stretch>
                            <a:fillRect b="-30090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219918738"/>
                      </a:ext>
                    </a:extLst>
                  </a:tr>
                  <a:tr h="67697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6"/>
                          <a:stretch>
                            <a:fillRect t="-99107" b="-19821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934534138"/>
                      </a:ext>
                    </a:extLst>
                  </a:tr>
                  <a:tr h="67697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6"/>
                          <a:stretch>
                            <a:fillRect t="-200901" b="-1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2025418007"/>
                      </a:ext>
                    </a:extLst>
                  </a:tr>
                  <a:tr h="67697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6"/>
                          <a:stretch>
                            <a:fillRect t="-30090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392433299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2BE2A951-3D4D-7A51-1DF8-9BC8323372AE}"/>
                  </a:ext>
                </a:extLst>
              </p:cNvPr>
              <p:cNvSpPr txBox="1"/>
              <p:nvPr/>
            </p:nvSpPr>
            <p:spPr>
              <a:xfrm>
                <a:off x="2230917" y="1951265"/>
                <a:ext cx="47752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𝐩</m:t>
                      </m:r>
                    </m:oMath>
                  </m:oMathPara>
                </a14:m>
                <a:endParaRPr lang="en-IN" sz="28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2BE2A951-3D4D-7A51-1DF8-9BC8323372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0917" y="1951265"/>
                <a:ext cx="477520" cy="523220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1C8B912-2E67-6677-F7B3-98F829D2E2F0}"/>
                  </a:ext>
                </a:extLst>
              </p:cNvPr>
              <p:cNvSpPr txBox="1"/>
              <p:nvPr/>
            </p:nvSpPr>
            <p:spPr>
              <a:xfrm>
                <a:off x="3210840" y="1951103"/>
                <a:ext cx="47752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𝐪</m:t>
                      </m:r>
                    </m:oMath>
                  </m:oMathPara>
                </a14:m>
                <a:endParaRPr lang="en-IN" sz="28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21C8B912-2E67-6677-F7B3-98F829D2E2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0840" y="1951103"/>
                <a:ext cx="477520" cy="523220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Rectangle: Rounded Corners 54">
            <a:extLst>
              <a:ext uri="{FF2B5EF4-FFF2-40B4-BE49-F238E27FC236}">
                <a16:creationId xmlns:a16="http://schemas.microsoft.com/office/drawing/2014/main" id="{647A6565-D8EA-9460-46DA-9B00006D259B}"/>
              </a:ext>
            </a:extLst>
          </p:cNvPr>
          <p:cNvSpPr/>
          <p:nvPr/>
        </p:nvSpPr>
        <p:spPr>
          <a:xfrm>
            <a:off x="2126044" y="2708095"/>
            <a:ext cx="612000" cy="2520000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22A6A60-E414-0ED4-A50C-88D2283BABC1}"/>
                  </a:ext>
                </a:extLst>
              </p:cNvPr>
              <p:cNvSpPr txBox="1"/>
              <p:nvPr/>
            </p:nvSpPr>
            <p:spPr>
              <a:xfrm>
                <a:off x="3915465" y="2003483"/>
                <a:ext cx="185465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𝐏</m:t>
                      </m:r>
                      <m:r>
                        <a:rPr lang="en-IN" sz="2800" b="1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𝐩</m:t>
                      </m:r>
                      <m:r>
                        <a:rPr lang="en-IN" sz="28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1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˅</m:t>
                      </m:r>
                      <m:r>
                        <a:rPr lang="en-IN" sz="28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8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𝐪</m:t>
                      </m:r>
                    </m:oMath>
                  </m:oMathPara>
                </a14:m>
                <a:endParaRPr lang="en-IN" sz="28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222A6A60-E414-0ED4-A50C-88D2283BAB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5465" y="2003483"/>
                <a:ext cx="1854656" cy="523220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3" name="Table 42">
                <a:extLst>
                  <a:ext uri="{FF2B5EF4-FFF2-40B4-BE49-F238E27FC236}">
                    <a16:creationId xmlns:a16="http://schemas.microsoft.com/office/drawing/2014/main" id="{4DC26917-F03C-D027-B15D-5200D03ABF6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70330291"/>
                  </p:ext>
                </p:extLst>
              </p:nvPr>
            </p:nvGraphicFramePr>
            <p:xfrm>
              <a:off x="2932554" y="2628348"/>
              <a:ext cx="951597" cy="2707884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951597">
                      <a:extLst>
                        <a:ext uri="{9D8B030D-6E8A-4147-A177-3AD203B41FA5}">
                          <a16:colId xmlns:a16="http://schemas.microsoft.com/office/drawing/2014/main" val="3532356644"/>
                        </a:ext>
                      </a:extLst>
                    </a:gridCol>
                  </a:tblGrid>
                  <a:tr h="67697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IN" sz="2800" b="0" i="0" dirty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T</m:t>
                                </m:r>
                              </m:oMath>
                            </m:oMathPara>
                          </a14:m>
                          <a:endParaRPr lang="en-IN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9918738"/>
                      </a:ext>
                    </a:extLst>
                  </a:tr>
                  <a:tr h="67697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IN" sz="2800" b="0" i="0" dirty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F</m:t>
                                </m:r>
                              </m:oMath>
                            </m:oMathPara>
                          </a14:m>
                          <a:endParaRPr lang="en-IN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934534138"/>
                      </a:ext>
                    </a:extLst>
                  </a:tr>
                  <a:tr h="67697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kumimoji="0" lang="en-IN" sz="2800" b="0" i="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srgbClr val="00206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T</m:t>
                                </m:r>
                              </m:oMath>
                            </m:oMathPara>
                          </a14:m>
                          <a:endParaRPr kumimoji="0" lang="en-IN" sz="2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Roboto Condensed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25418007"/>
                      </a:ext>
                    </a:extLst>
                  </a:tr>
                  <a:tr h="67697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kumimoji="0" lang="en-IN" sz="2800" b="0" i="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srgbClr val="00206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F</m:t>
                                </m:r>
                              </m:oMath>
                            </m:oMathPara>
                          </a14:m>
                          <a:endParaRPr kumimoji="0" lang="en-IN" sz="2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Roboto Condensed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2433299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3" name="Table 4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4DC26917-F03C-D027-B15D-5200D03ABF6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70330291"/>
                  </p:ext>
                </p:extLst>
              </p:nvPr>
            </p:nvGraphicFramePr>
            <p:xfrm>
              <a:off x="2932554" y="2628348"/>
              <a:ext cx="951597" cy="2707884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951597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3532356644"/>
                        </a:ext>
                      </a:extLst>
                    </a:gridCol>
                  </a:tblGrid>
                  <a:tr h="67697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10"/>
                          <a:stretch>
                            <a:fillRect b="-30090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219918738"/>
                      </a:ext>
                    </a:extLst>
                  </a:tr>
                  <a:tr h="67697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10"/>
                          <a:stretch>
                            <a:fillRect t="-99107" b="-19821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934534138"/>
                      </a:ext>
                    </a:extLst>
                  </a:tr>
                  <a:tr h="67697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10"/>
                          <a:stretch>
                            <a:fillRect t="-200901" b="-1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2025418007"/>
                      </a:ext>
                    </a:extLst>
                  </a:tr>
                  <a:tr h="67697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10"/>
                          <a:stretch>
                            <a:fillRect t="-30090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392433299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4" name="Rectangle: Rounded Corners 11">
            <a:extLst>
              <a:ext uri="{FF2B5EF4-FFF2-40B4-BE49-F238E27FC236}">
                <a16:creationId xmlns:a16="http://schemas.microsoft.com/office/drawing/2014/main" id="{8AEFF2FB-ACE2-AA7A-719A-F2A6CCE1DAAC}"/>
              </a:ext>
            </a:extLst>
          </p:cNvPr>
          <p:cNvSpPr/>
          <p:nvPr/>
        </p:nvSpPr>
        <p:spPr>
          <a:xfrm>
            <a:off x="3052718" y="2722290"/>
            <a:ext cx="612000" cy="2520000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4D21DE5A-5E89-0FFA-EEB8-1214F29B01A7}"/>
                  </a:ext>
                </a:extLst>
              </p:cNvPr>
              <p:cNvSpPr txBox="1"/>
              <p:nvPr/>
            </p:nvSpPr>
            <p:spPr>
              <a:xfrm>
                <a:off x="5998193" y="2003483"/>
                <a:ext cx="47752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¬</m:t>
                      </m:r>
                      <m:r>
                        <a:rPr lang="en-IN" sz="2800" b="1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IN" sz="2800" b="1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𝐩</m:t>
                      </m:r>
                    </m:oMath>
                  </m:oMathPara>
                </a14:m>
                <a:endParaRPr lang="en-IN" sz="28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4D21DE5A-5E89-0FFA-EEB8-1214F29B01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8193" y="2003483"/>
                <a:ext cx="477520" cy="523220"/>
              </a:xfrm>
              <a:prstGeom prst="rect">
                <a:avLst/>
              </a:prstGeom>
              <a:blipFill rotWithShape="0">
                <a:blip r:embed="rId11"/>
                <a:stretch>
                  <a:fillRect l="-12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B720E03-2575-E50F-29AC-328814EDD6AF}"/>
                  </a:ext>
                </a:extLst>
              </p:cNvPr>
              <p:cNvSpPr txBox="1"/>
              <p:nvPr/>
            </p:nvSpPr>
            <p:spPr>
              <a:xfrm>
                <a:off x="6952280" y="1997587"/>
                <a:ext cx="47752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¬ </m:t>
                      </m:r>
                      <m:r>
                        <a:rPr lang="en-IN" sz="2800" b="1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𝐪</m:t>
                      </m:r>
                    </m:oMath>
                  </m:oMathPara>
                </a14:m>
                <a:endParaRPr lang="en-IN" sz="28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4B720E03-2575-E50F-29AC-328814EDD6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2280" y="1997587"/>
                <a:ext cx="477520" cy="523220"/>
              </a:xfrm>
              <a:prstGeom prst="rect">
                <a:avLst/>
              </a:prstGeom>
              <a:blipFill rotWithShape="0">
                <a:blip r:embed="rId12"/>
                <a:stretch>
                  <a:fillRect l="-113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5189A55-2C2E-E8B2-5498-13BA6A139555}"/>
                  </a:ext>
                </a:extLst>
              </p:cNvPr>
              <p:cNvSpPr txBox="1"/>
              <p:nvPr/>
            </p:nvSpPr>
            <p:spPr>
              <a:xfrm>
                <a:off x="7709246" y="1997587"/>
                <a:ext cx="238870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𝐐</m:t>
                      </m:r>
                      <m:r>
                        <a:rPr lang="en-IN" sz="2800" b="1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b="1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¬</m:t>
                      </m:r>
                      <m:r>
                        <a:rPr lang="en-IN" sz="2800" b="1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IN" sz="2800" b="1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𝐩</m:t>
                      </m:r>
                      <m:r>
                        <a:rPr lang="en-IN" sz="2800" b="1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1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˄</m:t>
                      </m:r>
                      <m:r>
                        <a:rPr lang="en-IN" sz="28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IN" sz="2800" b="1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¬</m:t>
                      </m:r>
                      <m:r>
                        <a:rPr lang="en-IN" sz="2800" b="1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IN" sz="2800" b="1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𝐪</m:t>
                      </m:r>
                    </m:oMath>
                  </m:oMathPara>
                </a14:m>
                <a:endParaRPr lang="en-IN" sz="28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25189A55-2C2E-E8B2-5498-13BA6A1395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9246" y="1997587"/>
                <a:ext cx="2388709" cy="523220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7717C811-B15B-14F0-BAC7-58B8A071BE38}"/>
                  </a:ext>
                </a:extLst>
              </p:cNvPr>
              <p:cNvSpPr txBox="1"/>
              <p:nvPr/>
            </p:nvSpPr>
            <p:spPr>
              <a:xfrm>
                <a:off x="10316608" y="2003316"/>
                <a:ext cx="116622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𝐏</m:t>
                      </m:r>
                      <m:r>
                        <a:rPr lang="en-IN" sz="2800" b="1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1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˄</m:t>
                      </m:r>
                      <m:r>
                        <a:rPr lang="en-IN" sz="28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IN" sz="2800" b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𝐐</m:t>
                      </m:r>
                    </m:oMath>
                  </m:oMathPara>
                </a14:m>
                <a:endParaRPr lang="en-IN" sz="28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7717C811-B15B-14F0-BAC7-58B8A071BE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16608" y="2003316"/>
                <a:ext cx="1166221" cy="523220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9" name="Table 48">
                <a:extLst>
                  <a:ext uri="{FF2B5EF4-FFF2-40B4-BE49-F238E27FC236}">
                    <a16:creationId xmlns:a16="http://schemas.microsoft.com/office/drawing/2014/main" id="{192E87A6-D224-701C-242A-12AFCC8A32B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73497376"/>
                  </p:ext>
                </p:extLst>
              </p:nvPr>
            </p:nvGraphicFramePr>
            <p:xfrm>
              <a:off x="5919043" y="2614153"/>
              <a:ext cx="698770" cy="2707884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698770">
                      <a:extLst>
                        <a:ext uri="{9D8B030D-6E8A-4147-A177-3AD203B41FA5}">
                          <a16:colId xmlns:a16="http://schemas.microsoft.com/office/drawing/2014/main" val="3532356644"/>
                        </a:ext>
                      </a:extLst>
                    </a:gridCol>
                  </a:tblGrid>
                  <a:tr h="67697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IN" sz="2800" b="0" i="0" dirty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F</m:t>
                                </m:r>
                              </m:oMath>
                            </m:oMathPara>
                          </a14:m>
                          <a:endParaRPr lang="en-IN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9918738"/>
                      </a:ext>
                    </a:extLst>
                  </a:tr>
                  <a:tr h="67697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IN" sz="2800" b="0" i="0" dirty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F</m:t>
                                </m:r>
                              </m:oMath>
                            </m:oMathPara>
                          </a14:m>
                          <a:endParaRPr lang="en-IN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934534138"/>
                      </a:ext>
                    </a:extLst>
                  </a:tr>
                  <a:tr h="67697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kumimoji="0" lang="en-IN" sz="2800" b="0" i="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srgbClr val="00206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T</m:t>
                                </m:r>
                              </m:oMath>
                            </m:oMathPara>
                          </a14:m>
                          <a:endParaRPr kumimoji="0" lang="en-IN" sz="2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Roboto Condensed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25418007"/>
                      </a:ext>
                    </a:extLst>
                  </a:tr>
                  <a:tr h="67697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kumimoji="0" lang="en-IN" sz="2800" b="0" i="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srgbClr val="00206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T</m:t>
                                </m:r>
                              </m:oMath>
                            </m:oMathPara>
                          </a14:m>
                          <a:endParaRPr kumimoji="0" lang="en-IN" sz="2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Roboto Condensed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2433299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9" name="Table 48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192E87A6-D224-701C-242A-12AFCC8A32B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73497376"/>
                  </p:ext>
                </p:extLst>
              </p:nvPr>
            </p:nvGraphicFramePr>
            <p:xfrm>
              <a:off x="5919043" y="2614153"/>
              <a:ext cx="698770" cy="2707884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698770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3532356644"/>
                        </a:ext>
                      </a:extLst>
                    </a:gridCol>
                  </a:tblGrid>
                  <a:tr h="67697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15"/>
                          <a:stretch>
                            <a:fillRect b="-29821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219918738"/>
                      </a:ext>
                    </a:extLst>
                  </a:tr>
                  <a:tr h="67697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15"/>
                          <a:stretch>
                            <a:fillRect t="-100901" b="-20090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934534138"/>
                      </a:ext>
                    </a:extLst>
                  </a:tr>
                  <a:tr h="67697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15"/>
                          <a:stretch>
                            <a:fillRect t="-199107" b="-9910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2025418007"/>
                      </a:ext>
                    </a:extLst>
                  </a:tr>
                  <a:tr h="67697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15"/>
                          <a:stretch>
                            <a:fillRect t="-30180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392433299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0" name="Table 49">
                <a:extLst>
                  <a:ext uri="{FF2B5EF4-FFF2-40B4-BE49-F238E27FC236}">
                    <a16:creationId xmlns:a16="http://schemas.microsoft.com/office/drawing/2014/main" id="{FD55D4F6-2F5D-5538-11A3-6F1870D94AF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85075907"/>
                  </p:ext>
                </p:extLst>
              </p:nvPr>
            </p:nvGraphicFramePr>
            <p:xfrm>
              <a:off x="6887513" y="2614153"/>
              <a:ext cx="661504" cy="2707884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661504">
                      <a:extLst>
                        <a:ext uri="{9D8B030D-6E8A-4147-A177-3AD203B41FA5}">
                          <a16:colId xmlns:a16="http://schemas.microsoft.com/office/drawing/2014/main" val="3532356644"/>
                        </a:ext>
                      </a:extLst>
                    </a:gridCol>
                  </a:tblGrid>
                  <a:tr h="67697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F</m:t>
                                </m:r>
                              </m:oMath>
                            </m:oMathPara>
                          </a14:m>
                          <a:endParaRPr lang="en-IN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9918738"/>
                      </a:ext>
                    </a:extLst>
                  </a:tr>
                  <a:tr h="67697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IN" sz="2800" b="0" i="0" dirty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T</m:t>
                                </m:r>
                              </m:oMath>
                            </m:oMathPara>
                          </a14:m>
                          <a:endParaRPr lang="en-IN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934534138"/>
                      </a:ext>
                    </a:extLst>
                  </a:tr>
                  <a:tr h="67697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kumimoji="0" lang="en-IN" sz="2800" b="0" i="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srgbClr val="00206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F</m:t>
                                </m:r>
                              </m:oMath>
                            </m:oMathPara>
                          </a14:m>
                          <a:endParaRPr kumimoji="0" lang="en-IN" sz="2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Roboto Condensed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25418007"/>
                      </a:ext>
                    </a:extLst>
                  </a:tr>
                  <a:tr h="67697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kumimoji="0" lang="en-IN" sz="2800" b="0" i="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srgbClr val="00206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T</m:t>
                                </m:r>
                              </m:oMath>
                            </m:oMathPara>
                          </a14:m>
                          <a:endParaRPr kumimoji="0" lang="en-IN" sz="2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Roboto Condensed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2433299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0" name="Table 4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FD55D4F6-2F5D-5538-11A3-6F1870D94AF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85075907"/>
                  </p:ext>
                </p:extLst>
              </p:nvPr>
            </p:nvGraphicFramePr>
            <p:xfrm>
              <a:off x="6887513" y="2614153"/>
              <a:ext cx="661504" cy="2707884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661504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3532356644"/>
                        </a:ext>
                      </a:extLst>
                    </a:gridCol>
                  </a:tblGrid>
                  <a:tr h="67697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16"/>
                          <a:stretch>
                            <a:fillRect b="-29821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219918738"/>
                      </a:ext>
                    </a:extLst>
                  </a:tr>
                  <a:tr h="67697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16"/>
                          <a:stretch>
                            <a:fillRect t="-100901" b="-20090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934534138"/>
                      </a:ext>
                    </a:extLst>
                  </a:tr>
                  <a:tr h="67697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16"/>
                          <a:stretch>
                            <a:fillRect t="-199107" b="-9910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2025418007"/>
                      </a:ext>
                    </a:extLst>
                  </a:tr>
                  <a:tr h="67697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16"/>
                          <a:stretch>
                            <a:fillRect t="-30180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392433299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1" name="Rectangle: Rounded Corners 27">
            <a:extLst>
              <a:ext uri="{FF2B5EF4-FFF2-40B4-BE49-F238E27FC236}">
                <a16:creationId xmlns:a16="http://schemas.microsoft.com/office/drawing/2014/main" id="{B889F5D3-A592-2361-8A21-94D8ABD3B5B3}"/>
              </a:ext>
            </a:extLst>
          </p:cNvPr>
          <p:cNvSpPr/>
          <p:nvPr/>
        </p:nvSpPr>
        <p:spPr>
          <a:xfrm>
            <a:off x="5930953" y="2746195"/>
            <a:ext cx="612000" cy="2520000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2" name="Rectangle: Rounded Corners 28">
            <a:extLst>
              <a:ext uri="{FF2B5EF4-FFF2-40B4-BE49-F238E27FC236}">
                <a16:creationId xmlns:a16="http://schemas.microsoft.com/office/drawing/2014/main" id="{31EC8340-6B7D-2196-0D77-A5FC4EA52523}"/>
              </a:ext>
            </a:extLst>
          </p:cNvPr>
          <p:cNvSpPr/>
          <p:nvPr/>
        </p:nvSpPr>
        <p:spPr>
          <a:xfrm>
            <a:off x="6887513" y="2740299"/>
            <a:ext cx="612000" cy="2520000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3" name="Table 52">
                <a:extLst>
                  <a:ext uri="{FF2B5EF4-FFF2-40B4-BE49-F238E27FC236}">
                    <a16:creationId xmlns:a16="http://schemas.microsoft.com/office/drawing/2014/main" id="{3B3FCC11-B8CF-F749-0490-94BF628035A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49947861"/>
                  </p:ext>
                </p:extLst>
              </p:nvPr>
            </p:nvGraphicFramePr>
            <p:xfrm>
              <a:off x="8495705" y="2621039"/>
              <a:ext cx="661504" cy="2707884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661504">
                      <a:extLst>
                        <a:ext uri="{9D8B030D-6E8A-4147-A177-3AD203B41FA5}">
                          <a16:colId xmlns:a16="http://schemas.microsoft.com/office/drawing/2014/main" val="3532356644"/>
                        </a:ext>
                      </a:extLst>
                    </a:gridCol>
                  </a:tblGrid>
                  <a:tr h="676971">
                    <a:tc>
                      <a:txBody>
                        <a:bodyPr/>
                        <a:lstStyle/>
                        <a:p>
                          <a:pPr algn="ctr"/>
                          <a:endParaRPr lang="en-IN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9918738"/>
                      </a:ext>
                    </a:extLst>
                  </a:tr>
                  <a:tr h="67697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IN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934534138"/>
                      </a:ext>
                    </a:extLst>
                  </a:tr>
                  <a:tr h="67697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IN" sz="2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Roboto Condensed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25418007"/>
                      </a:ext>
                    </a:extLst>
                  </a:tr>
                  <a:tr h="67697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kumimoji="0" lang="en-IN" sz="2800" b="0" i="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srgbClr val="00206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T</m:t>
                                </m:r>
                              </m:oMath>
                            </m:oMathPara>
                          </a14:m>
                          <a:endParaRPr kumimoji="0" lang="en-IN" sz="2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Roboto Condensed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2433299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3" name="Table 5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3B3FCC11-B8CF-F749-0490-94BF628035A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49947861"/>
                  </p:ext>
                </p:extLst>
              </p:nvPr>
            </p:nvGraphicFramePr>
            <p:xfrm>
              <a:off x="8495705" y="2621039"/>
              <a:ext cx="661504" cy="2707884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661504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3532356644"/>
                        </a:ext>
                      </a:extLst>
                    </a:gridCol>
                  </a:tblGrid>
                  <a:tr h="676971">
                    <a:tc>
                      <a:txBody>
                        <a:bodyPr/>
                        <a:lstStyle/>
                        <a:p>
                          <a:pPr algn="ctr"/>
                          <a:endParaRPr lang="en-IN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219918738"/>
                      </a:ext>
                    </a:extLst>
                  </a:tr>
                  <a:tr h="67697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IN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934534138"/>
                      </a:ext>
                    </a:extLst>
                  </a:tr>
                  <a:tr h="67697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IN" sz="2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Roboto Condensed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2025418007"/>
                      </a:ext>
                    </a:extLst>
                  </a:tr>
                  <a:tr h="67697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17"/>
                          <a:stretch>
                            <a:fillRect t="-30180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392433299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4" name="Rectangle: Rounded Corners 32">
            <a:extLst>
              <a:ext uri="{FF2B5EF4-FFF2-40B4-BE49-F238E27FC236}">
                <a16:creationId xmlns:a16="http://schemas.microsoft.com/office/drawing/2014/main" id="{4DD77F8D-4F0D-E469-FA7F-2CE2F18F08FA}"/>
              </a:ext>
            </a:extLst>
          </p:cNvPr>
          <p:cNvSpPr/>
          <p:nvPr/>
        </p:nvSpPr>
        <p:spPr>
          <a:xfrm>
            <a:off x="4491747" y="2684107"/>
            <a:ext cx="612000" cy="2520000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8" name="Rectangle: Rounded Corners 35">
            <a:extLst>
              <a:ext uri="{FF2B5EF4-FFF2-40B4-BE49-F238E27FC236}">
                <a16:creationId xmlns:a16="http://schemas.microsoft.com/office/drawing/2014/main" id="{3CC00C08-38A2-795F-8AA4-4B7CE88790F3}"/>
              </a:ext>
            </a:extLst>
          </p:cNvPr>
          <p:cNvSpPr/>
          <p:nvPr/>
        </p:nvSpPr>
        <p:spPr>
          <a:xfrm>
            <a:off x="8492287" y="2722290"/>
            <a:ext cx="612000" cy="2520000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9" name="Table 58">
                <a:extLst>
                  <a:ext uri="{FF2B5EF4-FFF2-40B4-BE49-F238E27FC236}">
                    <a16:creationId xmlns:a16="http://schemas.microsoft.com/office/drawing/2014/main" id="{DB8A362A-767D-A8A4-DFED-948BD1B707A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82075705"/>
                  </p:ext>
                </p:extLst>
              </p:nvPr>
            </p:nvGraphicFramePr>
            <p:xfrm>
              <a:off x="10568966" y="2621039"/>
              <a:ext cx="661504" cy="2707884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661504">
                      <a:extLst>
                        <a:ext uri="{9D8B030D-6E8A-4147-A177-3AD203B41FA5}">
                          <a16:colId xmlns:a16="http://schemas.microsoft.com/office/drawing/2014/main" val="3532356644"/>
                        </a:ext>
                      </a:extLst>
                    </a:gridCol>
                  </a:tblGrid>
                  <a:tr h="67697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IN" sz="2800" b="0" i="0" dirty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F</m:t>
                                </m:r>
                              </m:oMath>
                            </m:oMathPara>
                          </a14:m>
                          <a:endParaRPr lang="en-IN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9918738"/>
                      </a:ext>
                    </a:extLst>
                  </a:tr>
                  <a:tr h="67697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IN" sz="2800" b="0" i="0" dirty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F</m:t>
                                </m:r>
                              </m:oMath>
                            </m:oMathPara>
                          </a14:m>
                          <a:endParaRPr lang="en-IN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934534138"/>
                      </a:ext>
                    </a:extLst>
                  </a:tr>
                  <a:tr h="67697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kumimoji="0" lang="en-IN" sz="2800" b="0" i="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srgbClr val="00206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F</m:t>
                                </m:r>
                              </m:oMath>
                            </m:oMathPara>
                          </a14:m>
                          <a:endParaRPr kumimoji="0" lang="en-IN" sz="2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Roboto Condensed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25418007"/>
                      </a:ext>
                    </a:extLst>
                  </a:tr>
                  <a:tr h="67697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kumimoji="0" lang="en-IN" sz="2800" b="0" i="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srgbClr val="00206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F</m:t>
                                </m:r>
                              </m:oMath>
                            </m:oMathPara>
                          </a14:m>
                          <a:endParaRPr kumimoji="0" lang="en-IN" sz="2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Roboto Condensed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2433299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9" name="Table 58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DB8A362A-767D-A8A4-DFED-948BD1B707A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82075705"/>
                  </p:ext>
                </p:extLst>
              </p:nvPr>
            </p:nvGraphicFramePr>
            <p:xfrm>
              <a:off x="10568966" y="2621039"/>
              <a:ext cx="661504" cy="2707884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661504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3532356644"/>
                        </a:ext>
                      </a:extLst>
                    </a:gridCol>
                  </a:tblGrid>
                  <a:tr h="67697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18"/>
                          <a:stretch>
                            <a:fillRect b="-29821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219918738"/>
                      </a:ext>
                    </a:extLst>
                  </a:tr>
                  <a:tr h="67697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18"/>
                          <a:stretch>
                            <a:fillRect t="-100901" b="-20090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934534138"/>
                      </a:ext>
                    </a:extLst>
                  </a:tr>
                  <a:tr h="67697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18"/>
                          <a:stretch>
                            <a:fillRect t="-199107" b="-9910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2025418007"/>
                      </a:ext>
                    </a:extLst>
                  </a:tr>
                  <a:tr h="67697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18"/>
                          <a:stretch>
                            <a:fillRect t="-30180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392433299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0" name="Rectangle: Rounded Corners 41">
            <a:extLst>
              <a:ext uri="{FF2B5EF4-FFF2-40B4-BE49-F238E27FC236}">
                <a16:creationId xmlns:a16="http://schemas.microsoft.com/office/drawing/2014/main" id="{F0D5B051-E44C-2F11-1115-3F2D0025D09C}"/>
              </a:ext>
            </a:extLst>
          </p:cNvPr>
          <p:cNvSpPr/>
          <p:nvPr/>
        </p:nvSpPr>
        <p:spPr>
          <a:xfrm>
            <a:off x="10559830" y="2708095"/>
            <a:ext cx="612000" cy="25200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1" name="Table 60">
                <a:extLst>
                  <a:ext uri="{FF2B5EF4-FFF2-40B4-BE49-F238E27FC236}">
                    <a16:creationId xmlns:a16="http://schemas.microsoft.com/office/drawing/2014/main" id="{F26B573B-C6A0-137A-1406-344538341FC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16984347"/>
                  </p:ext>
                </p:extLst>
              </p:nvPr>
            </p:nvGraphicFramePr>
            <p:xfrm>
              <a:off x="8495705" y="2613730"/>
              <a:ext cx="661504" cy="2707884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661504">
                      <a:extLst>
                        <a:ext uri="{9D8B030D-6E8A-4147-A177-3AD203B41FA5}">
                          <a16:colId xmlns:a16="http://schemas.microsoft.com/office/drawing/2014/main" val="3532356644"/>
                        </a:ext>
                      </a:extLst>
                    </a:gridCol>
                  </a:tblGrid>
                  <a:tr h="67697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IN" sz="2800" b="0" i="0" dirty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F</m:t>
                                </m:r>
                              </m:oMath>
                            </m:oMathPara>
                          </a14:m>
                          <a:endParaRPr lang="en-IN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9918738"/>
                      </a:ext>
                    </a:extLst>
                  </a:tr>
                  <a:tr h="67697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IN" sz="2800" b="0" i="0" dirty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F</m:t>
                                </m:r>
                              </m:oMath>
                            </m:oMathPara>
                          </a14:m>
                          <a:endParaRPr lang="en-IN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934534138"/>
                      </a:ext>
                    </a:extLst>
                  </a:tr>
                  <a:tr h="67697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kumimoji="0" lang="en-IN" sz="2800" b="0" i="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srgbClr val="00206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F</m:t>
                                </m:r>
                              </m:oMath>
                            </m:oMathPara>
                          </a14:m>
                          <a:endParaRPr kumimoji="0" lang="en-IN" sz="2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Roboto Condensed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25418007"/>
                      </a:ext>
                    </a:extLst>
                  </a:tr>
                  <a:tr h="67697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IN" sz="2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Roboto Condensed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2433299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1" name="Table 6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F26B573B-C6A0-137A-1406-344538341FC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16984347"/>
                  </p:ext>
                </p:extLst>
              </p:nvPr>
            </p:nvGraphicFramePr>
            <p:xfrm>
              <a:off x="8495705" y="2613730"/>
              <a:ext cx="661504" cy="2707884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661504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3532356644"/>
                        </a:ext>
                      </a:extLst>
                    </a:gridCol>
                  </a:tblGrid>
                  <a:tr h="67697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19"/>
                          <a:stretch>
                            <a:fillRect b="-30090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219918738"/>
                      </a:ext>
                    </a:extLst>
                  </a:tr>
                  <a:tr h="67697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19"/>
                          <a:stretch>
                            <a:fillRect t="-99107" b="-19821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934534138"/>
                      </a:ext>
                    </a:extLst>
                  </a:tr>
                  <a:tr h="67697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19"/>
                          <a:stretch>
                            <a:fillRect t="-200901" b="-1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2025418007"/>
                      </a:ext>
                    </a:extLst>
                  </a:tr>
                  <a:tr h="67697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IN" sz="2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Roboto Condensed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392433299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5741AA9B-5243-21CB-66D1-D70D6249F407}"/>
                  </a:ext>
                </a:extLst>
              </p:cNvPr>
              <p:cNvSpPr/>
              <p:nvPr/>
            </p:nvSpPr>
            <p:spPr>
              <a:xfrm>
                <a:off x="74141" y="5465543"/>
                <a:ext cx="9197543" cy="52322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800" dirty="0">
                    <a:solidFill>
                      <a:srgbClr val="002060"/>
                    </a:solidFill>
                  </a:rPr>
                  <a:t>So, proposition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800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b="0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800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p</m:t>
                        </m:r>
                        <m:r>
                          <a:rPr lang="en-US" sz="2800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˅ </m:t>
                        </m:r>
                        <m:r>
                          <m:rPr>
                            <m:sty m:val="p"/>
                          </m:rPr>
                          <a:rPr lang="en-US" sz="2800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q</m:t>
                        </m:r>
                        <m:r>
                          <a:rPr lang="en-IN" sz="2800" b="0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IN" sz="2800" b="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˄ </m:t>
                    </m:r>
                    <m:d>
                      <m:dPr>
                        <m:ctrlPr>
                          <a:rPr lang="en-US" sz="2800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b="0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800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¬</m:t>
                        </m:r>
                        <m:r>
                          <a:rPr lang="en-IN" sz="2800" b="0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800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p</m:t>
                        </m:r>
                        <m:r>
                          <a:rPr lang="en-US" sz="2800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˄ ¬ </m:t>
                        </m:r>
                        <m:r>
                          <m:rPr>
                            <m:sty m:val="p"/>
                          </m:rPr>
                          <a:rPr lang="en-US" sz="2800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q</m:t>
                        </m:r>
                        <m:r>
                          <a:rPr lang="en-IN" sz="2800" b="0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IN" sz="2800" b="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is contradiction.</a:t>
                </a:r>
              </a:p>
            </p:txBody>
          </p:sp>
        </mc:Choice>
        <mc:Fallback xmlns="">
          <p:sp>
            <p:nvSpPr>
              <p:cNvPr id="62" name="Rectangle 61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5741AA9B-5243-21CB-66D1-D70D6249F4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41" y="5465543"/>
                <a:ext cx="9197543" cy="523221"/>
              </a:xfrm>
              <a:prstGeom prst="rect">
                <a:avLst/>
              </a:prstGeom>
              <a:blipFill rotWithShape="0">
                <a:blip r:embed="rId20"/>
                <a:stretch>
                  <a:fillRect l="-1325" t="-12941" b="-3294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91268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xit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" grpId="0"/>
      <p:bldP spid="19" grpId="0" animBg="1"/>
      <p:bldP spid="38" grpId="0"/>
      <p:bldP spid="39" grpId="0"/>
      <p:bldP spid="40" grpId="0" animBg="1"/>
      <p:bldP spid="40" grpId="1" animBg="1"/>
      <p:bldP spid="40" grpId="2" animBg="1"/>
      <p:bldP spid="40" grpId="3" animBg="1"/>
      <p:bldP spid="41" grpId="0"/>
      <p:bldP spid="44" grpId="0" animBg="1"/>
      <p:bldP spid="44" grpId="1" animBg="1"/>
      <p:bldP spid="44" grpId="2" animBg="1"/>
      <p:bldP spid="44" grpId="3" animBg="1"/>
      <p:bldP spid="45" grpId="0"/>
      <p:bldP spid="46" grpId="0"/>
      <p:bldP spid="47" grpId="0"/>
      <p:bldP spid="48" grpId="0"/>
      <p:bldP spid="51" grpId="0" animBg="1"/>
      <p:bldP spid="51" grpId="1" animBg="1"/>
      <p:bldP spid="52" grpId="0" animBg="1"/>
      <p:bldP spid="52" grpId="1" animBg="1"/>
      <p:bldP spid="54" grpId="0" animBg="1"/>
      <p:bldP spid="54" grpId="1" animBg="1"/>
      <p:bldP spid="58" grpId="0" animBg="1"/>
      <p:bldP spid="58" grpId="1" animBg="1"/>
      <p:bldP spid="60" grpId="0" animBg="1"/>
      <p:bldP spid="60" grpId="1" animBg="1"/>
      <p:bldP spid="6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3A3D6C-8B50-3C7E-EF20-079CABE135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Proposition (Statement)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78E182-6AC8-5A3C-B77B-30F5BA231C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kumimoji="0" lang="en-IN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A sentence</a:t>
            </a:r>
            <a:r>
              <a:rPr kumimoji="0" lang="en-IN" sz="2800" b="0" i="0" u="none" strike="noStrike" kern="1200" cap="none" spc="0" normalizeH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 which is </a:t>
            </a:r>
            <a:r>
              <a:rPr kumimoji="0" lang="en-IN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either </a:t>
            </a:r>
            <a:r>
              <a:rPr kumimoji="0" lang="en-IN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True</a:t>
            </a:r>
            <a:r>
              <a:rPr kumimoji="0" lang="en-IN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 or </a:t>
            </a:r>
            <a:r>
              <a:rPr kumimoji="0" lang="en-IN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False</a:t>
            </a:r>
            <a:r>
              <a:rPr kumimoji="0" lang="en-IN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 but </a:t>
            </a:r>
            <a:r>
              <a:rPr kumimoji="0" lang="en-IN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not both </a:t>
            </a:r>
            <a:r>
              <a:rPr kumimoji="0" lang="en-IN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is known as </a:t>
            </a:r>
            <a:r>
              <a:rPr lang="en-IN" dirty="0">
                <a:latin typeface="Roboto Condensed"/>
              </a:rPr>
              <a:t>P</a:t>
            </a:r>
            <a:r>
              <a:rPr kumimoji="0" lang="en-I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roposition</a:t>
            </a:r>
            <a:r>
              <a:rPr kumimoji="0" lang="en-IN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IN" dirty="0">
                <a:latin typeface="Roboto Condensed"/>
              </a:rPr>
              <a:t>Proposition is also known as</a:t>
            </a:r>
            <a:r>
              <a:rPr kumimoji="0" lang="en-IN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 </a:t>
            </a:r>
            <a:r>
              <a:rPr kumimoji="0" lang="en-IN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Statement</a:t>
            </a:r>
            <a:r>
              <a:rPr kumimoji="0" lang="en-IN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GB" b="1" dirty="0">
                <a:cs typeface="Shruti" panose="020B0502040204020203" pitchFamily="34" charset="0"/>
              </a:rPr>
              <a:t>Example:</a:t>
            </a:r>
          </a:p>
          <a:p>
            <a:pPr>
              <a:lnSpc>
                <a:spcPct val="150000"/>
              </a:lnSpc>
            </a:pPr>
            <a:endParaRPr lang="en-IN" sz="1800" b="0" i="0" u="none" strike="noStrike" dirty="0">
              <a:effectLst/>
              <a:highlight>
                <a:srgbClr val="909090"/>
              </a:highlight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n-IN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EDAD78E-4787-D598-E153-82DFBB7E5A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4737713"/>
              </p:ext>
            </p:extLst>
          </p:nvPr>
        </p:nvGraphicFramePr>
        <p:xfrm>
          <a:off x="487680" y="3116200"/>
          <a:ext cx="11460480" cy="216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55920">
                  <a:extLst>
                    <a:ext uri="{9D8B030D-6E8A-4147-A177-3AD203B41FA5}">
                      <a16:colId xmlns:a16="http://schemas.microsoft.com/office/drawing/2014/main" val="77253722"/>
                    </a:ext>
                  </a:extLst>
                </a:gridCol>
                <a:gridCol w="3002280">
                  <a:extLst>
                    <a:ext uri="{9D8B030D-6E8A-4147-A177-3AD203B41FA5}">
                      <a16:colId xmlns:a16="http://schemas.microsoft.com/office/drawing/2014/main" val="2731592225"/>
                    </a:ext>
                  </a:extLst>
                </a:gridCol>
                <a:gridCol w="3002280">
                  <a:extLst>
                    <a:ext uri="{9D8B030D-6E8A-4147-A177-3AD203B41FA5}">
                      <a16:colId xmlns:a16="http://schemas.microsoft.com/office/drawing/2014/main" val="3839147307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4188961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1832586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49982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9B81D02-8B21-628F-10A9-8B5460E9EC58}"/>
              </a:ext>
            </a:extLst>
          </p:cNvPr>
          <p:cNvSpPr txBox="1"/>
          <p:nvPr/>
        </p:nvSpPr>
        <p:spPr>
          <a:xfrm>
            <a:off x="504043" y="3990879"/>
            <a:ext cx="3931920" cy="4801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B84742"/>
              </a:buClr>
              <a:buSzTx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Roboto Condensed" pitchFamily="2" charset="0"/>
                <a:ea typeface="Roboto Condensed" pitchFamily="2" charset="0"/>
              </a:rPr>
              <a:t>India got freedom in 1947.</a:t>
            </a:r>
            <a:r>
              <a:rPr kumimoji="0" lang="en-IN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Roboto Condensed" pitchFamily="2" charset="0"/>
                <a:ea typeface="Roboto Condensed" pitchFamily="2" charset="0"/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74EAE77-85FC-280B-5B8E-2D8761E31D25}"/>
                  </a:ext>
                </a:extLst>
              </p:cNvPr>
              <p:cNvSpPr txBox="1"/>
              <p:nvPr/>
            </p:nvSpPr>
            <p:spPr>
              <a:xfrm>
                <a:off x="553720" y="4692346"/>
                <a:ext cx="1950720" cy="4801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R="0" lvl="0" algn="ctr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B84742"/>
                  </a:buClr>
                  <a:buSzTx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3∗4=15</m:t>
                      </m:r>
                      <m:r>
                        <m:rPr>
                          <m:nor/>
                        </m:rPr>
                        <a:rPr kumimoji="0" lang="en-IN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m:t> </m:t>
                      </m:r>
                    </m:oMath>
                  </m:oMathPara>
                </a14:m>
                <a:endParaRPr kumimoji="0" lang="en-IN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A74EAE77-85FC-280B-5B8E-2D8761E31D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720" y="4692346"/>
                <a:ext cx="1950720" cy="480131"/>
              </a:xfrm>
              <a:prstGeom prst="rect">
                <a:avLst/>
              </a:prstGeom>
              <a:blipFill rotWithShape="0">
                <a:blip r:embed="rId3"/>
                <a:stretch>
                  <a:fillRect l="-9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20CD5175-84F8-405C-B190-6A4D16C58722}"/>
              </a:ext>
            </a:extLst>
          </p:cNvPr>
          <p:cNvSpPr txBox="1"/>
          <p:nvPr/>
        </p:nvSpPr>
        <p:spPr>
          <a:xfrm>
            <a:off x="496521" y="3257490"/>
            <a:ext cx="1574800" cy="4801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B84742"/>
              </a:buClr>
              <a:buSzTx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+mn-ea"/>
                <a:cs typeface="+mn-cs"/>
              </a:rPr>
              <a:t>Sentence</a:t>
            </a:r>
            <a:endParaRPr kumimoji="0" lang="en-IN" sz="2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0E84A01-F967-FC1B-4FF6-D0766E862EE4}"/>
              </a:ext>
            </a:extLst>
          </p:cNvPr>
          <p:cNvSpPr txBox="1"/>
          <p:nvPr/>
        </p:nvSpPr>
        <p:spPr>
          <a:xfrm>
            <a:off x="5976138" y="3265720"/>
            <a:ext cx="2936240" cy="4801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B84742"/>
              </a:buClr>
              <a:buSzTx/>
              <a:tabLst/>
              <a:defRPr/>
            </a:pPr>
            <a:r>
              <a:rPr lang="en-US" sz="2800" b="1" noProof="0" dirty="0">
                <a:solidFill>
                  <a:schemeClr val="bg1"/>
                </a:solidFill>
              </a:rPr>
              <a:t>True / False / None</a:t>
            </a:r>
            <a:endParaRPr kumimoji="0" lang="en-IN" sz="2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9871C57-45DC-1A29-ACE5-B5272E008A82}"/>
              </a:ext>
            </a:extLst>
          </p:cNvPr>
          <p:cNvSpPr txBox="1"/>
          <p:nvPr/>
        </p:nvSpPr>
        <p:spPr>
          <a:xfrm>
            <a:off x="9106790" y="3254288"/>
            <a:ext cx="2682240" cy="4801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B84742"/>
              </a:buClr>
              <a:buSzTx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boto Condensed" pitchFamily="2" charset="0"/>
                <a:ea typeface="Roboto Condensed" pitchFamily="2" charset="0"/>
              </a:rPr>
              <a:t>Is it </a:t>
            </a:r>
            <a:r>
              <a:rPr lang="en-US" sz="2800" b="1" dirty="0">
                <a:solidFill>
                  <a:schemeClr val="bg1"/>
                </a:solidFill>
                <a:latin typeface="Roboto Condensed" pitchFamily="2" charset="0"/>
                <a:ea typeface="Roboto Condensed" pitchFamily="2" charset="0"/>
              </a:rPr>
              <a:t>a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boto Condensed" pitchFamily="2" charset="0"/>
                <a:ea typeface="Roboto Condensed" pitchFamily="2" charset="0"/>
              </a:rPr>
              <a:t>Statement?</a:t>
            </a:r>
            <a:endParaRPr kumimoji="0" lang="en-IN" sz="2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boto Condensed" pitchFamily="2" charset="0"/>
              <a:ea typeface="Roboto Condensed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15B076A-06BD-762A-321B-EF4294688355}"/>
              </a:ext>
            </a:extLst>
          </p:cNvPr>
          <p:cNvSpPr txBox="1"/>
          <p:nvPr/>
        </p:nvSpPr>
        <p:spPr>
          <a:xfrm>
            <a:off x="5921961" y="3983068"/>
            <a:ext cx="2936240" cy="4801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R="0" lvl="0" algn="just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B84742"/>
              </a:buClr>
              <a:buSzTx/>
              <a:tabLst/>
              <a:defRPr kumimoji="0" sz="2800" b="0" i="0" u="none" strike="noStrike" cap="none" spc="0" normalizeH="0" baseline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Roboto Condensed (Body)"/>
              </a:defRPr>
            </a:lvl1pPr>
          </a:lstStyle>
          <a:p>
            <a:pPr algn="ctr"/>
            <a:r>
              <a:rPr lang="en-US" dirty="0">
                <a:latin typeface="Roboto Condensed" pitchFamily="2" charset="0"/>
                <a:ea typeface="Roboto Condensed" pitchFamily="2" charset="0"/>
              </a:rPr>
              <a:t>True</a:t>
            </a:r>
            <a:endParaRPr lang="en-IN" dirty="0">
              <a:latin typeface="Roboto Condensed" pitchFamily="2" charset="0"/>
              <a:ea typeface="Roboto Condensed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DB48AD7-0979-D3C7-30A5-7E63BA4C9D87}"/>
              </a:ext>
            </a:extLst>
          </p:cNvPr>
          <p:cNvSpPr txBox="1"/>
          <p:nvPr/>
        </p:nvSpPr>
        <p:spPr>
          <a:xfrm>
            <a:off x="6004560" y="4681020"/>
            <a:ext cx="2936240" cy="4801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R="0" lvl="0" algn="just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B84742"/>
              </a:buClr>
              <a:buSzTx/>
              <a:tabLst/>
              <a:defRPr kumimoji="0" sz="2800" b="0" i="0" u="none" strike="noStrike" cap="none" spc="0" normalizeH="0" baseline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Roboto Condensed (Body)"/>
              </a:defRPr>
            </a:lvl1pPr>
          </a:lstStyle>
          <a:p>
            <a:pPr algn="ctr"/>
            <a:r>
              <a:rPr lang="en-US" dirty="0">
                <a:latin typeface="Roboto Condensed" pitchFamily="2" charset="0"/>
                <a:ea typeface="Roboto Condensed" pitchFamily="2" charset="0"/>
              </a:rPr>
              <a:t>False</a:t>
            </a:r>
            <a:endParaRPr lang="en-IN" dirty="0">
              <a:latin typeface="Roboto Condensed" pitchFamily="2" charset="0"/>
              <a:ea typeface="Roboto Condensed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7501FA8-4F66-FA3A-CE44-2670A010C0C5}"/>
              </a:ext>
            </a:extLst>
          </p:cNvPr>
          <p:cNvSpPr txBox="1"/>
          <p:nvPr/>
        </p:nvSpPr>
        <p:spPr>
          <a:xfrm>
            <a:off x="8976360" y="3990668"/>
            <a:ext cx="2936240" cy="4801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R="0" lvl="0" algn="just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B84742"/>
              </a:buClr>
              <a:buSzTx/>
              <a:tabLst/>
              <a:defRPr kumimoji="0" sz="2800" b="0" i="0" u="none" strike="noStrike" cap="none" spc="0" normalizeH="0" baseline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Roboto Condensed (Body)"/>
              </a:defRPr>
            </a:lvl1pPr>
          </a:lstStyle>
          <a:p>
            <a:pPr algn="ctr"/>
            <a:r>
              <a:rPr lang="en-US" dirty="0">
                <a:latin typeface="Roboto Condensed" pitchFamily="2" charset="0"/>
                <a:ea typeface="Roboto Condensed" pitchFamily="2" charset="0"/>
              </a:rPr>
              <a:t>Yes</a:t>
            </a:r>
            <a:endParaRPr lang="en-IN" dirty="0">
              <a:latin typeface="Roboto Condensed" pitchFamily="2" charset="0"/>
              <a:ea typeface="Roboto Condensed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DB5AF35-C915-C525-853B-FE9403F4DD0F}"/>
              </a:ext>
            </a:extLst>
          </p:cNvPr>
          <p:cNvSpPr txBox="1"/>
          <p:nvPr/>
        </p:nvSpPr>
        <p:spPr>
          <a:xfrm>
            <a:off x="8981891" y="4692346"/>
            <a:ext cx="2936240" cy="4801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R="0" lvl="0" algn="just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B84742"/>
              </a:buClr>
              <a:buSzTx/>
              <a:tabLst/>
              <a:defRPr kumimoji="0" sz="2800" b="0" i="0" u="none" strike="noStrike" cap="none" spc="0" normalizeH="0" baseline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Roboto Condensed (Body)"/>
              </a:defRPr>
            </a:lvl1pPr>
          </a:lstStyle>
          <a:p>
            <a:pPr algn="ctr"/>
            <a:r>
              <a:rPr lang="en-US" dirty="0">
                <a:latin typeface="Roboto Condensed" pitchFamily="2" charset="0"/>
                <a:ea typeface="Roboto Condensed" pitchFamily="2" charset="0"/>
              </a:rPr>
              <a:t>Yes</a:t>
            </a:r>
            <a:endParaRPr lang="en-IN" dirty="0">
              <a:latin typeface="Roboto Condensed" pitchFamily="2" charset="0"/>
              <a:ea typeface="Roboto Condense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219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  <p:bldP spid="7" grpId="0"/>
      <p:bldP spid="9" grpId="0"/>
      <p:bldP spid="10" grpId="0"/>
      <p:bldP spid="11" grpId="0"/>
      <p:bldP spid="12" grpId="0"/>
      <p:bldP spid="13" grpId="0"/>
      <p:bldP spid="15" grpId="0"/>
      <p:bldP spid="16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4CEE54-F8D3-E00A-71F1-D3A7AA18A2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D821DDF-FC28-7FA4-840E-3093A4AF3D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 5</a:t>
            </a:r>
            <a:r>
              <a:rPr lang="en-GB" dirty="0"/>
              <a:t> ⇝ Example 3</a:t>
            </a:r>
            <a:endParaRPr lang="en-IN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2573ED7-A941-7F9E-C3E0-02299F79ADCE}"/>
              </a:ext>
            </a:extLst>
          </p:cNvPr>
          <p:cNvSpPr/>
          <p:nvPr/>
        </p:nvSpPr>
        <p:spPr>
          <a:xfrm>
            <a:off x="74142" y="798563"/>
            <a:ext cx="1810115" cy="483098"/>
          </a:xfrm>
          <a:prstGeom prst="roundRect">
            <a:avLst/>
          </a:pr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Question</a:t>
            </a:r>
            <a:endParaRPr lang="en-IN" sz="28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FB083363-ADFD-653A-25E4-CDA8F8940C54}"/>
                  </a:ext>
                </a:extLst>
              </p:cNvPr>
              <p:cNvSpPr/>
              <p:nvPr/>
            </p:nvSpPr>
            <p:spPr>
              <a:xfrm>
                <a:off x="1884256" y="761492"/>
                <a:ext cx="7803128" cy="100957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spAutoFit/>
              </a:bodyPr>
              <a:lstStyle/>
              <a:p>
                <a:r>
                  <a:rPr lang="en-IN" sz="2800" dirty="0">
                    <a:solidFill>
                      <a:srgbClr val="002060"/>
                    </a:solidFill>
                  </a:rPr>
                  <a:t>Show that the compound proposition</a:t>
                </a:r>
              </a:p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p</m:t>
                        </m:r>
                        <m:r>
                          <a:rPr lang="en-US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q</m:t>
                        </m:r>
                        <m:r>
                          <a:rPr lang="en-I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˄ </m:t>
                    </m:r>
                    <m:d>
                      <m:dPr>
                        <m:ctrlPr>
                          <a:rPr lang="en-I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IN" sz="2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sz="2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sz="28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q</m:t>
                            </m:r>
                            <m:r>
                              <a:rPr lang="en-US" sz="28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→</m:t>
                            </m:r>
                            <m:r>
                              <m:rPr>
                                <m:sty m:val="p"/>
                              </m:rPr>
                              <a:rPr lang="en-US" sz="28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r</m:t>
                            </m:r>
                            <m:r>
                              <a:rPr lang="en-IN" sz="28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  <m:r>
                          <a:rPr lang="en-US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→</m:t>
                        </m:r>
                        <m:d>
                          <m:dPr>
                            <m:ctrlPr>
                              <a:rPr lang="en-IN" sz="2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sz="28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sz="28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p</m:t>
                            </m:r>
                            <m:r>
                              <a:rPr lang="en-US" sz="28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→</m:t>
                            </m:r>
                            <m:r>
                              <m:rPr>
                                <m:sty m:val="p"/>
                              </m:rPr>
                              <a:rPr lang="en-US" sz="28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r</m:t>
                            </m:r>
                            <m:r>
                              <a:rPr lang="en-IN" sz="28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</m:e>
                    </m:d>
                    <m:r>
                      <a:rPr lang="en-IN" sz="28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is contingency.</a:t>
                </a: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FB083363-ADFD-653A-25E4-CDA8F8940C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4256" y="761492"/>
                <a:ext cx="7803128" cy="1009572"/>
              </a:xfrm>
              <a:prstGeom prst="rect">
                <a:avLst/>
              </a:prstGeom>
              <a:blipFill rotWithShape="0">
                <a:blip r:embed="rId3"/>
                <a:stretch>
                  <a:fillRect l="-1563" t="-6024" b="-1385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D9A5CF2E-4393-3E3E-61D4-F53B99E8003A}"/>
              </a:ext>
            </a:extLst>
          </p:cNvPr>
          <p:cNvSpPr/>
          <p:nvPr/>
        </p:nvSpPr>
        <p:spPr>
          <a:xfrm>
            <a:off x="74142" y="1858426"/>
            <a:ext cx="1810115" cy="483098"/>
          </a:xfrm>
          <a:prstGeom prst="roundRect">
            <a:avLst/>
          </a:pr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Solution </a:t>
            </a:r>
            <a:endParaRPr lang="en-IN" sz="2800" b="1" dirty="0">
              <a:solidFill>
                <a:schemeClr val="bg1"/>
              </a:solidFill>
            </a:endParaRPr>
          </a:p>
        </p:txBody>
      </p:sp>
      <p:graphicFrame>
        <p:nvGraphicFramePr>
          <p:cNvPr id="33" name="Table 32">
            <a:extLst>
              <a:ext uri="{FF2B5EF4-FFF2-40B4-BE49-F238E27FC236}">
                <a16:creationId xmlns:a16="http://schemas.microsoft.com/office/drawing/2014/main" id="{344F2DD6-88A5-75ED-BB93-246FD442C6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9217708"/>
              </p:ext>
            </p:extLst>
          </p:nvPr>
        </p:nvGraphicFramePr>
        <p:xfrm>
          <a:off x="1981653" y="1876190"/>
          <a:ext cx="8594631" cy="450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4877">
                  <a:extLst>
                    <a:ext uri="{9D8B030D-6E8A-4147-A177-3AD203B41FA5}">
                      <a16:colId xmlns:a16="http://schemas.microsoft.com/office/drawing/2014/main" val="290085631"/>
                    </a:ext>
                  </a:extLst>
                </a:gridCol>
                <a:gridCol w="704877">
                  <a:extLst>
                    <a:ext uri="{9D8B030D-6E8A-4147-A177-3AD203B41FA5}">
                      <a16:colId xmlns:a16="http://schemas.microsoft.com/office/drawing/2014/main" val="1194861981"/>
                    </a:ext>
                  </a:extLst>
                </a:gridCol>
                <a:gridCol w="704877">
                  <a:extLst>
                    <a:ext uri="{9D8B030D-6E8A-4147-A177-3AD203B41FA5}">
                      <a16:colId xmlns:a16="http://schemas.microsoft.com/office/drawing/2014/main" val="157806434"/>
                    </a:ext>
                  </a:extLst>
                </a:gridCol>
                <a:gridCol w="1296000">
                  <a:extLst>
                    <a:ext uri="{9D8B030D-6E8A-4147-A177-3AD203B41FA5}">
                      <a16:colId xmlns:a16="http://schemas.microsoft.com/office/drawing/2014/main" val="3533023268"/>
                    </a:ext>
                  </a:extLst>
                </a:gridCol>
                <a:gridCol w="1296000">
                  <a:extLst>
                    <a:ext uri="{9D8B030D-6E8A-4147-A177-3AD203B41FA5}">
                      <a16:colId xmlns:a16="http://schemas.microsoft.com/office/drawing/2014/main" val="745800522"/>
                    </a:ext>
                  </a:extLst>
                </a:gridCol>
                <a:gridCol w="1296000">
                  <a:extLst>
                    <a:ext uri="{9D8B030D-6E8A-4147-A177-3AD203B41FA5}">
                      <a16:colId xmlns:a16="http://schemas.microsoft.com/office/drawing/2014/main" val="3610466827"/>
                    </a:ext>
                  </a:extLst>
                </a:gridCol>
                <a:gridCol w="1296000">
                  <a:extLst>
                    <a:ext uri="{9D8B030D-6E8A-4147-A177-3AD203B41FA5}">
                      <a16:colId xmlns:a16="http://schemas.microsoft.com/office/drawing/2014/main" val="3808905623"/>
                    </a:ext>
                  </a:extLst>
                </a:gridCol>
                <a:gridCol w="1296000">
                  <a:extLst>
                    <a:ext uri="{9D8B030D-6E8A-4147-A177-3AD203B41FA5}">
                      <a16:colId xmlns:a16="http://schemas.microsoft.com/office/drawing/2014/main" val="3202152875"/>
                    </a:ext>
                  </a:extLst>
                </a:gridCol>
              </a:tblGrid>
              <a:tr h="756000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7648584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2776142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14879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717653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2477664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94460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1303417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0498344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401344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6" name="Table 35">
                <a:extLst>
                  <a:ext uri="{FF2B5EF4-FFF2-40B4-BE49-F238E27FC236}">
                    <a16:creationId xmlns:a16="http://schemas.microsoft.com/office/drawing/2014/main" id="{5A025C6C-CB49-53B0-E2CC-11CD094D138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29651484"/>
                  </p:ext>
                </p:extLst>
              </p:nvPr>
            </p:nvGraphicFramePr>
            <p:xfrm>
              <a:off x="9306652" y="2632190"/>
              <a:ext cx="1276410" cy="3744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76410">
                      <a:extLst>
                        <a:ext uri="{9D8B030D-6E8A-4147-A177-3AD203B41FA5}">
                          <a16:colId xmlns:a16="http://schemas.microsoft.com/office/drawing/2014/main" val="2389831997"/>
                        </a:ext>
                      </a:extLst>
                    </a:gridCol>
                  </a:tblGrid>
                  <a:tr h="468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IN" sz="2400" b="0" i="0" dirty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T</m:t>
                                </m:r>
                              </m:oMath>
                            </m:oMathPara>
                          </a14:m>
                          <a:endParaRPr lang="en-IN" sz="24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63415369"/>
                      </a:ext>
                    </a:extLst>
                  </a:tr>
                  <a:tr h="4680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kumimoji="0" lang="en-IN" sz="2400" b="0" i="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srgbClr val="00206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T</m:t>
                                </m:r>
                              </m:oMath>
                            </m:oMathPara>
                          </a14:m>
                          <a:endParaRPr kumimoji="0" lang="en-IN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2527786"/>
                      </a:ext>
                    </a:extLst>
                  </a:tr>
                  <a:tr h="468000">
                    <a:tc>
                      <a:txBody>
                        <a:bodyPr/>
                        <a:lstStyle/>
                        <a:p>
                          <a:endParaRPr lang="en-IN" sz="24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52632628"/>
                      </a:ext>
                    </a:extLst>
                  </a:tr>
                  <a:tr h="468000">
                    <a:tc>
                      <a:txBody>
                        <a:bodyPr/>
                        <a:lstStyle/>
                        <a:p>
                          <a:endParaRPr lang="en-IN" sz="16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3262647"/>
                      </a:ext>
                    </a:extLst>
                  </a:tr>
                  <a:tr h="4680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kumimoji="0" lang="en-IN" sz="2400" b="0" i="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srgbClr val="00206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T</m:t>
                                </m:r>
                              </m:oMath>
                            </m:oMathPara>
                          </a14:m>
                          <a:endParaRPr kumimoji="0" lang="en-IN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212121"/>
                            </a:solidFill>
                            <a:effectLst/>
                            <a:uLnTx/>
                            <a:uFillTx/>
                            <a:latin typeface="Roboto Condensed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08643370"/>
                      </a:ext>
                    </a:extLst>
                  </a:tr>
                  <a:tr h="4680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kumimoji="0" lang="en-IN" sz="2400" b="0" i="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srgbClr val="21212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T</m:t>
                                </m:r>
                              </m:oMath>
                            </m:oMathPara>
                          </a14:m>
                          <a:endParaRPr kumimoji="0" lang="en-IN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212121"/>
                            </a:solidFill>
                            <a:effectLst/>
                            <a:uLnTx/>
                            <a:uFillTx/>
                            <a:latin typeface="Roboto Condensed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1801410"/>
                      </a:ext>
                    </a:extLst>
                  </a:tr>
                  <a:tr h="4680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kumimoji="0" lang="en-IN" sz="2400" b="0" i="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srgbClr val="00206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T</m:t>
                                </m:r>
                              </m:oMath>
                            </m:oMathPara>
                          </a14:m>
                          <a:endParaRPr kumimoji="0" lang="en-IN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212121"/>
                            </a:solidFill>
                            <a:effectLst/>
                            <a:uLnTx/>
                            <a:uFillTx/>
                            <a:latin typeface="Roboto Condensed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99323710"/>
                      </a:ext>
                    </a:extLst>
                  </a:tr>
                  <a:tr h="4680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kumimoji="0" lang="en-IN" sz="2400" b="0" i="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srgbClr val="00206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T</m:t>
                                </m:r>
                              </m:oMath>
                            </m:oMathPara>
                          </a14:m>
                          <a:endParaRPr kumimoji="0" lang="en-IN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212121"/>
                            </a:solidFill>
                            <a:effectLst/>
                            <a:uLnTx/>
                            <a:uFillTx/>
                            <a:latin typeface="Roboto Condensed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4130074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6" name="Table 35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5A025C6C-CB49-53B0-E2CC-11CD094D138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29651484"/>
                  </p:ext>
                </p:extLst>
              </p:nvPr>
            </p:nvGraphicFramePr>
            <p:xfrm>
              <a:off x="9306652" y="2632190"/>
              <a:ext cx="1276410" cy="3744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76410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389831997"/>
                        </a:ext>
                      </a:extLst>
                    </a:gridCol>
                  </a:tblGrid>
                  <a:tr h="4680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4"/>
                          <a:stretch>
                            <a:fillRect b="-69870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2163415369"/>
                      </a:ext>
                    </a:extLst>
                  </a:tr>
                  <a:tr h="4680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4"/>
                          <a:stretch>
                            <a:fillRect t="-100000" b="-59870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242527786"/>
                      </a:ext>
                    </a:extLst>
                  </a:tr>
                  <a:tr h="468000">
                    <a:tc>
                      <a:txBody>
                        <a:bodyPr/>
                        <a:lstStyle/>
                        <a:p>
                          <a:endParaRPr lang="en-IN" sz="24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2052632628"/>
                      </a:ext>
                    </a:extLst>
                  </a:tr>
                  <a:tr h="468000">
                    <a:tc>
                      <a:txBody>
                        <a:bodyPr/>
                        <a:lstStyle/>
                        <a:p>
                          <a:endParaRPr lang="en-IN" sz="16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413262647"/>
                      </a:ext>
                    </a:extLst>
                  </a:tr>
                  <a:tr h="4680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4"/>
                          <a:stretch>
                            <a:fillRect t="-405263" b="-30394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3708643370"/>
                      </a:ext>
                    </a:extLst>
                  </a:tr>
                  <a:tr h="4680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4"/>
                          <a:stretch>
                            <a:fillRect t="-498701" b="-2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341801410"/>
                      </a:ext>
                    </a:extLst>
                  </a:tr>
                  <a:tr h="4680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4"/>
                          <a:stretch>
                            <a:fillRect t="-598701" b="-1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2199323710"/>
                      </a:ext>
                    </a:extLst>
                  </a:tr>
                  <a:tr h="4680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4"/>
                          <a:stretch>
                            <a:fillRect t="-69870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344130074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597E7F0-D550-8693-87AC-9B277DAAF17C}"/>
                  </a:ext>
                </a:extLst>
              </p:cNvPr>
              <p:cNvSpPr txBox="1"/>
              <p:nvPr/>
            </p:nvSpPr>
            <p:spPr>
              <a:xfrm>
                <a:off x="2108126" y="1980443"/>
                <a:ext cx="47752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1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𝐩</m:t>
                      </m:r>
                    </m:oMath>
                  </m:oMathPara>
                </a14:m>
                <a:endParaRPr lang="en-IN" sz="24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B597E7F0-D550-8693-87AC-9B277DAAF1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8126" y="1980443"/>
                <a:ext cx="477520" cy="461665"/>
              </a:xfrm>
              <a:prstGeom prst="rect">
                <a:avLst/>
              </a:prstGeom>
              <a:blipFill rotWithShape="0">
                <a:blip r:embed="rId5"/>
                <a:stretch>
                  <a:fillRect b="-118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D98B58BD-96A2-A3C8-1B5D-4A5E8A0D4A40}"/>
                  </a:ext>
                </a:extLst>
              </p:cNvPr>
              <p:cNvSpPr txBox="1"/>
              <p:nvPr/>
            </p:nvSpPr>
            <p:spPr>
              <a:xfrm>
                <a:off x="2775605" y="1980442"/>
                <a:ext cx="47752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1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𝐪</m:t>
                      </m:r>
                    </m:oMath>
                  </m:oMathPara>
                </a14:m>
                <a:endParaRPr lang="en-IN" sz="24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D98B58BD-96A2-A3C8-1B5D-4A5E8A0D4A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5605" y="1980442"/>
                <a:ext cx="477520" cy="461665"/>
              </a:xfrm>
              <a:prstGeom prst="rect">
                <a:avLst/>
              </a:prstGeom>
              <a:blipFill rotWithShape="0">
                <a:blip r:embed="rId6"/>
                <a:stretch>
                  <a:fillRect b="-118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DBB5A05F-53AB-8168-A400-587032AC0391}"/>
                  </a:ext>
                </a:extLst>
              </p:cNvPr>
              <p:cNvSpPr txBox="1"/>
              <p:nvPr/>
            </p:nvSpPr>
            <p:spPr>
              <a:xfrm>
                <a:off x="3511384" y="2005156"/>
                <a:ext cx="47752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1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𝐫</m:t>
                      </m:r>
                    </m:oMath>
                  </m:oMathPara>
                </a14:m>
                <a:endParaRPr lang="en-IN" sz="24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DBB5A05F-53AB-8168-A400-587032AC03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1384" y="2005156"/>
                <a:ext cx="477520" cy="461665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D8FA7317-9AC9-9CAF-A973-FF140A62F8B7}"/>
                  </a:ext>
                </a:extLst>
              </p:cNvPr>
              <p:cNvSpPr txBox="1"/>
              <p:nvPr/>
            </p:nvSpPr>
            <p:spPr>
              <a:xfrm>
                <a:off x="4108679" y="1795778"/>
                <a:ext cx="1274234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1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𝐏</m:t>
                      </m:r>
                      <m:r>
                        <a:rPr lang="en-IN" sz="2400" b="1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sz="2400" b="1" i="0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𝐩</m:t>
                      </m:r>
                      <m:r>
                        <a:rPr lang="en-IN" sz="24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sz="24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𝐪</m:t>
                      </m:r>
                    </m:oMath>
                  </m:oMathPara>
                </a14:m>
                <a:endParaRPr lang="en-IN" sz="24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D8FA7317-9AC9-9CAF-A973-FF140A62F8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8679" y="1795778"/>
                <a:ext cx="1274234" cy="830997"/>
              </a:xfrm>
              <a:prstGeom prst="rect">
                <a:avLst/>
              </a:prstGeom>
              <a:blipFill rotWithShape="0">
                <a:blip r:embed="rId8"/>
                <a:stretch>
                  <a:fillRect b="-66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71C340EC-F5C6-1D27-84FE-021DD126DAA6}"/>
                  </a:ext>
                </a:extLst>
              </p:cNvPr>
              <p:cNvSpPr txBox="1"/>
              <p:nvPr/>
            </p:nvSpPr>
            <p:spPr>
              <a:xfrm>
                <a:off x="5385090" y="1797140"/>
                <a:ext cx="1274234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1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𝐐</m:t>
                      </m:r>
                      <m:r>
                        <a:rPr lang="en-IN" sz="2400" b="1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sz="2400" b="1" i="0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𝐪</m:t>
                      </m:r>
                      <m:r>
                        <a:rPr lang="en-IN" sz="24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IN" sz="2400" b="1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𝐫</m:t>
                      </m:r>
                    </m:oMath>
                  </m:oMathPara>
                </a14:m>
                <a:endParaRPr lang="en-IN" sz="24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71C340EC-F5C6-1D27-84FE-021DD126DA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5090" y="1797140"/>
                <a:ext cx="1274234" cy="830997"/>
              </a:xfrm>
              <a:prstGeom prst="rect">
                <a:avLst/>
              </a:prstGeom>
              <a:blipFill rotWithShape="0">
                <a:blip r:embed="rId9"/>
                <a:stretch>
                  <a:fillRect b="-66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9F5B6491-9C16-838C-253C-4FA09A4AE662}"/>
                  </a:ext>
                </a:extLst>
              </p:cNvPr>
              <p:cNvSpPr txBox="1"/>
              <p:nvPr/>
            </p:nvSpPr>
            <p:spPr>
              <a:xfrm>
                <a:off x="6720048" y="1795778"/>
                <a:ext cx="1274234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1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𝐑</m:t>
                      </m:r>
                      <m:r>
                        <a:rPr lang="en-IN" sz="2400" b="1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sz="2400" b="1" i="0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1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𝐩</m:t>
                      </m:r>
                      <m:r>
                        <a:rPr lang="en-IN" sz="24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IN" sz="2400" b="1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𝐫</m:t>
                      </m:r>
                    </m:oMath>
                  </m:oMathPara>
                </a14:m>
                <a:endParaRPr lang="en-IN" sz="24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9F5B6491-9C16-838C-253C-4FA09A4AE6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0048" y="1795778"/>
                <a:ext cx="1274234" cy="830997"/>
              </a:xfrm>
              <a:prstGeom prst="rect">
                <a:avLst/>
              </a:prstGeom>
              <a:blipFill rotWithShape="0">
                <a:blip r:embed="rId10"/>
                <a:stretch>
                  <a:fillRect b="-66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E23B1767-4037-4503-747B-5BC2316D83F6}"/>
                  </a:ext>
                </a:extLst>
              </p:cNvPr>
              <p:cNvSpPr txBox="1"/>
              <p:nvPr/>
            </p:nvSpPr>
            <p:spPr>
              <a:xfrm>
                <a:off x="7995080" y="1795778"/>
                <a:ext cx="1274234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1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𝐒</m:t>
                      </m:r>
                      <m:r>
                        <a:rPr lang="en-IN" sz="2400" b="1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sz="2400" b="1" i="0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1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𝐐</m:t>
                      </m:r>
                      <m:r>
                        <a:rPr lang="en-IN" sz="24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IN" sz="2400" b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𝐑</m:t>
                      </m:r>
                    </m:oMath>
                  </m:oMathPara>
                </a14:m>
                <a:endParaRPr lang="en-IN" sz="24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E23B1767-4037-4503-747B-5BC2316D83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5080" y="1795778"/>
                <a:ext cx="1274234" cy="830997"/>
              </a:xfrm>
              <a:prstGeom prst="rect">
                <a:avLst/>
              </a:prstGeom>
              <a:blipFill rotWithShape="0">
                <a:blip r:embed="rId11"/>
                <a:stretch>
                  <a:fillRect b="-73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AA94084C-5B3D-130C-1F2C-3C3F42D8FE48}"/>
                  </a:ext>
                </a:extLst>
              </p:cNvPr>
              <p:cNvSpPr txBox="1"/>
              <p:nvPr/>
            </p:nvSpPr>
            <p:spPr>
              <a:xfrm>
                <a:off x="9285682" y="2046525"/>
                <a:ext cx="127423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1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𝐏</m:t>
                      </m:r>
                      <m:r>
                        <a:rPr lang="en-IN" sz="24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sz="2400" b="1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˄</m:t>
                      </m:r>
                      <m:r>
                        <a:rPr lang="en-IN" sz="2400" b="1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sz="2400" b="1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𝐒</m:t>
                      </m:r>
                    </m:oMath>
                  </m:oMathPara>
                </a14:m>
                <a:endParaRPr lang="en-IN" sz="24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AA94084C-5B3D-130C-1F2C-3C3F42D8FE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85682" y="2046525"/>
                <a:ext cx="1274234" cy="461665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6" name="Table 65">
                <a:extLst>
                  <a:ext uri="{FF2B5EF4-FFF2-40B4-BE49-F238E27FC236}">
                    <a16:creationId xmlns:a16="http://schemas.microsoft.com/office/drawing/2014/main" id="{45C08415-5487-1EA5-3632-A27D5FDABBF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40684651"/>
                  </p:ext>
                </p:extLst>
              </p:nvPr>
            </p:nvGraphicFramePr>
            <p:xfrm>
              <a:off x="1981653" y="2626775"/>
              <a:ext cx="704877" cy="3744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04877">
                      <a:extLst>
                        <a:ext uri="{9D8B030D-6E8A-4147-A177-3AD203B41FA5}">
                          <a16:colId xmlns:a16="http://schemas.microsoft.com/office/drawing/2014/main" val="2389831997"/>
                        </a:ext>
                      </a:extLst>
                    </a:gridCol>
                  </a:tblGrid>
                  <a:tr h="468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IN" sz="2400" b="0" i="0" dirty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T</m:t>
                                </m:r>
                              </m:oMath>
                            </m:oMathPara>
                          </a14:m>
                          <a:endParaRPr lang="en-IN" sz="24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63415369"/>
                      </a:ext>
                    </a:extLst>
                  </a:tr>
                  <a:tr h="468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kumimoji="0" lang="en-IN" sz="2400" b="0" i="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srgbClr val="00206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T</m:t>
                                </m:r>
                              </m:oMath>
                            </m:oMathPara>
                          </a14:m>
                          <a:endParaRPr lang="en-IN" sz="16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2527786"/>
                      </a:ext>
                    </a:extLst>
                  </a:tr>
                  <a:tr h="468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kumimoji="0" lang="en-IN" sz="2400" b="0" i="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srgbClr val="00206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T</m:t>
                                </m:r>
                              </m:oMath>
                            </m:oMathPara>
                          </a14:m>
                          <a:endParaRPr lang="en-IN" sz="16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52632628"/>
                      </a:ext>
                    </a:extLst>
                  </a:tr>
                  <a:tr h="468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kumimoji="0" lang="en-IN" sz="2400" b="0" i="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srgbClr val="00206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T</m:t>
                                </m:r>
                              </m:oMath>
                            </m:oMathPara>
                          </a14:m>
                          <a:endParaRPr lang="en-IN" sz="16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3262647"/>
                      </a:ext>
                    </a:extLst>
                  </a:tr>
                  <a:tr h="4680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kumimoji="0" lang="en-IN" sz="2400" b="0" i="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srgbClr val="00206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F</m:t>
                                </m:r>
                              </m:oMath>
                            </m:oMathPara>
                          </a14:m>
                          <a:endParaRPr kumimoji="0" lang="en-IN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212121"/>
                            </a:solidFill>
                            <a:effectLst/>
                            <a:uLnTx/>
                            <a:uFillTx/>
                            <a:latin typeface="Roboto Condensed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08643370"/>
                      </a:ext>
                    </a:extLst>
                  </a:tr>
                  <a:tr h="4680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kumimoji="0" lang="en-IN" sz="2400" b="0" i="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srgbClr val="00206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F</m:t>
                                </m:r>
                              </m:oMath>
                            </m:oMathPara>
                          </a14:m>
                          <a:endParaRPr kumimoji="0" lang="en-IN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212121"/>
                            </a:solidFill>
                            <a:effectLst/>
                            <a:uLnTx/>
                            <a:uFillTx/>
                            <a:latin typeface="Roboto Condensed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1801410"/>
                      </a:ext>
                    </a:extLst>
                  </a:tr>
                  <a:tr h="4680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kumimoji="0" lang="en-IN" sz="2400" b="0" i="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srgbClr val="00206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F</m:t>
                                </m:r>
                              </m:oMath>
                            </m:oMathPara>
                          </a14:m>
                          <a:endParaRPr kumimoji="0" lang="en-IN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212121"/>
                            </a:solidFill>
                            <a:effectLst/>
                            <a:uLnTx/>
                            <a:uFillTx/>
                            <a:latin typeface="Roboto Condensed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99323710"/>
                      </a:ext>
                    </a:extLst>
                  </a:tr>
                  <a:tr h="4680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kumimoji="0" lang="en-IN" sz="2400" b="0" i="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srgbClr val="00206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F</m:t>
                                </m:r>
                              </m:oMath>
                            </m:oMathPara>
                          </a14:m>
                          <a:endParaRPr kumimoji="0" lang="en-IN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212121"/>
                            </a:solidFill>
                            <a:effectLst/>
                            <a:uLnTx/>
                            <a:uFillTx/>
                            <a:latin typeface="Roboto Condensed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4130074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6" name="Table 65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45C08415-5487-1EA5-3632-A27D5FDABBF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40684651"/>
                  </p:ext>
                </p:extLst>
              </p:nvPr>
            </p:nvGraphicFramePr>
            <p:xfrm>
              <a:off x="1981653" y="2626775"/>
              <a:ext cx="704877" cy="3744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04877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389831997"/>
                        </a:ext>
                      </a:extLst>
                    </a:gridCol>
                  </a:tblGrid>
                  <a:tr h="4680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13"/>
                          <a:stretch>
                            <a:fillRect b="-7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2163415369"/>
                      </a:ext>
                    </a:extLst>
                  </a:tr>
                  <a:tr h="4680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13"/>
                          <a:stretch>
                            <a:fillRect t="-100000" b="-6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242527786"/>
                      </a:ext>
                    </a:extLst>
                  </a:tr>
                  <a:tr h="4680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13"/>
                          <a:stretch>
                            <a:fillRect t="-200000" b="-5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2052632628"/>
                      </a:ext>
                    </a:extLst>
                  </a:tr>
                  <a:tr h="4680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13"/>
                          <a:stretch>
                            <a:fillRect t="-300000" b="-4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413262647"/>
                      </a:ext>
                    </a:extLst>
                  </a:tr>
                  <a:tr h="4680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13"/>
                          <a:stretch>
                            <a:fillRect t="-400000" b="-3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3708643370"/>
                      </a:ext>
                    </a:extLst>
                  </a:tr>
                  <a:tr h="4680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13"/>
                          <a:stretch>
                            <a:fillRect t="-500000" b="-2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341801410"/>
                      </a:ext>
                    </a:extLst>
                  </a:tr>
                  <a:tr h="4680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13"/>
                          <a:stretch>
                            <a:fillRect t="-600000" b="-1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2199323710"/>
                      </a:ext>
                    </a:extLst>
                  </a:tr>
                  <a:tr h="4680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13"/>
                          <a:stretch>
                            <a:fillRect t="-7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344130074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7" name="Table 66">
                <a:extLst>
                  <a:ext uri="{FF2B5EF4-FFF2-40B4-BE49-F238E27FC236}">
                    <a16:creationId xmlns:a16="http://schemas.microsoft.com/office/drawing/2014/main" id="{1615041E-4D40-3099-9717-0CE34D9A5F3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67200787"/>
                  </p:ext>
                </p:extLst>
              </p:nvPr>
            </p:nvGraphicFramePr>
            <p:xfrm>
              <a:off x="2682584" y="2626775"/>
              <a:ext cx="704877" cy="3744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04877">
                      <a:extLst>
                        <a:ext uri="{9D8B030D-6E8A-4147-A177-3AD203B41FA5}">
                          <a16:colId xmlns:a16="http://schemas.microsoft.com/office/drawing/2014/main" val="2389831997"/>
                        </a:ext>
                      </a:extLst>
                    </a:gridCol>
                  </a:tblGrid>
                  <a:tr h="468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IN" sz="2400" b="0" i="0" dirty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T</m:t>
                                </m:r>
                              </m:oMath>
                            </m:oMathPara>
                          </a14:m>
                          <a:endParaRPr lang="en-IN" sz="24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63415369"/>
                      </a:ext>
                    </a:extLst>
                  </a:tr>
                  <a:tr h="468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kumimoji="0" lang="en-IN" sz="2400" b="0" i="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srgbClr val="00206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T</m:t>
                                </m:r>
                              </m:oMath>
                            </m:oMathPara>
                          </a14:m>
                          <a:endParaRPr lang="en-IN" sz="16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2527786"/>
                      </a:ext>
                    </a:extLst>
                  </a:tr>
                  <a:tr h="468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kumimoji="0" lang="en-IN" sz="2400" b="0" i="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srgbClr val="00206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F</m:t>
                                </m:r>
                              </m:oMath>
                            </m:oMathPara>
                          </a14:m>
                          <a:endParaRPr lang="en-IN" sz="16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52632628"/>
                      </a:ext>
                    </a:extLst>
                  </a:tr>
                  <a:tr h="468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kumimoji="0" lang="en-IN" sz="2400" b="0" i="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srgbClr val="00206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F</m:t>
                                </m:r>
                              </m:oMath>
                            </m:oMathPara>
                          </a14:m>
                          <a:endParaRPr lang="en-IN" sz="16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3262647"/>
                      </a:ext>
                    </a:extLst>
                  </a:tr>
                  <a:tr h="468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IN" sz="2400" b="0" i="0" dirty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T</m:t>
                                </m:r>
                              </m:oMath>
                            </m:oMathPara>
                          </a14:m>
                          <a:endParaRPr lang="en-IN" sz="24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08643370"/>
                      </a:ext>
                    </a:extLst>
                  </a:tr>
                  <a:tr h="468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kumimoji="0" lang="en-IN" sz="2400" b="0" i="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srgbClr val="00206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T</m:t>
                                </m:r>
                              </m:oMath>
                            </m:oMathPara>
                          </a14:m>
                          <a:endParaRPr lang="en-IN" sz="16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1801410"/>
                      </a:ext>
                    </a:extLst>
                  </a:tr>
                  <a:tr h="468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kumimoji="0" lang="en-IN" sz="2400" b="0" i="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srgbClr val="00206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F</m:t>
                                </m:r>
                              </m:oMath>
                            </m:oMathPara>
                          </a14:m>
                          <a:endParaRPr lang="en-IN" sz="16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99323710"/>
                      </a:ext>
                    </a:extLst>
                  </a:tr>
                  <a:tr h="468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kumimoji="0" lang="en-IN" sz="2400" b="0" i="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srgbClr val="00206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F</m:t>
                                </m:r>
                              </m:oMath>
                            </m:oMathPara>
                          </a14:m>
                          <a:endParaRPr lang="en-IN" sz="16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4130074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7" name="Table 66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1615041E-4D40-3099-9717-0CE34D9A5F3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67200787"/>
                  </p:ext>
                </p:extLst>
              </p:nvPr>
            </p:nvGraphicFramePr>
            <p:xfrm>
              <a:off x="2682584" y="2626775"/>
              <a:ext cx="704877" cy="3744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04877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389831997"/>
                        </a:ext>
                      </a:extLst>
                    </a:gridCol>
                  </a:tblGrid>
                  <a:tr h="4680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14"/>
                          <a:stretch>
                            <a:fillRect b="-7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2163415369"/>
                      </a:ext>
                    </a:extLst>
                  </a:tr>
                  <a:tr h="4680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14"/>
                          <a:stretch>
                            <a:fillRect t="-100000" b="-6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242527786"/>
                      </a:ext>
                    </a:extLst>
                  </a:tr>
                  <a:tr h="4680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14"/>
                          <a:stretch>
                            <a:fillRect t="-200000" b="-5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2052632628"/>
                      </a:ext>
                    </a:extLst>
                  </a:tr>
                  <a:tr h="4680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14"/>
                          <a:stretch>
                            <a:fillRect t="-300000" b="-4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413262647"/>
                      </a:ext>
                    </a:extLst>
                  </a:tr>
                  <a:tr h="4680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14"/>
                          <a:stretch>
                            <a:fillRect t="-400000" b="-3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3708643370"/>
                      </a:ext>
                    </a:extLst>
                  </a:tr>
                  <a:tr h="4680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14"/>
                          <a:stretch>
                            <a:fillRect t="-500000" b="-2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341801410"/>
                      </a:ext>
                    </a:extLst>
                  </a:tr>
                  <a:tr h="4680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14"/>
                          <a:stretch>
                            <a:fillRect t="-600000" b="-1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2199323710"/>
                      </a:ext>
                    </a:extLst>
                  </a:tr>
                  <a:tr h="4680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14"/>
                          <a:stretch>
                            <a:fillRect t="-7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344130074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8" name="Table 67">
                <a:extLst>
                  <a:ext uri="{FF2B5EF4-FFF2-40B4-BE49-F238E27FC236}">
                    <a16:creationId xmlns:a16="http://schemas.microsoft.com/office/drawing/2014/main" id="{43B48827-2827-7CBC-7338-E31513C7BEE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92027623"/>
                  </p:ext>
                </p:extLst>
              </p:nvPr>
            </p:nvGraphicFramePr>
            <p:xfrm>
              <a:off x="3389865" y="2634898"/>
              <a:ext cx="704877" cy="3744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04877">
                      <a:extLst>
                        <a:ext uri="{9D8B030D-6E8A-4147-A177-3AD203B41FA5}">
                          <a16:colId xmlns:a16="http://schemas.microsoft.com/office/drawing/2014/main" val="2389831997"/>
                        </a:ext>
                      </a:extLst>
                    </a:gridCol>
                  </a:tblGrid>
                  <a:tr h="468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IN" sz="2400" b="0" i="0" dirty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T</m:t>
                                </m:r>
                              </m:oMath>
                            </m:oMathPara>
                          </a14:m>
                          <a:endParaRPr lang="en-IN" sz="24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63415369"/>
                      </a:ext>
                    </a:extLst>
                  </a:tr>
                  <a:tr h="468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kumimoji="0" lang="en-IN" sz="2400" b="0" i="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srgbClr val="00206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F</m:t>
                                </m:r>
                              </m:oMath>
                            </m:oMathPara>
                          </a14:m>
                          <a:endParaRPr lang="en-IN" sz="16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2527786"/>
                      </a:ext>
                    </a:extLst>
                  </a:tr>
                  <a:tr h="468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kumimoji="0" lang="en-IN" sz="2400" b="0" i="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srgbClr val="00206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T</m:t>
                                </m:r>
                              </m:oMath>
                            </m:oMathPara>
                          </a14:m>
                          <a:endParaRPr lang="en-IN" sz="16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52632628"/>
                      </a:ext>
                    </a:extLst>
                  </a:tr>
                  <a:tr h="468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kumimoji="0" lang="en-IN" sz="2400" b="0" i="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srgbClr val="00206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F</m:t>
                                </m:r>
                              </m:oMath>
                            </m:oMathPara>
                          </a14:m>
                          <a:endParaRPr lang="en-IN" sz="16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3262647"/>
                      </a:ext>
                    </a:extLst>
                  </a:tr>
                  <a:tr h="4680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kumimoji="0" lang="en-IN" sz="2400" b="0" i="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srgbClr val="00206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T</m:t>
                                </m:r>
                              </m:oMath>
                            </m:oMathPara>
                          </a14:m>
                          <a:endParaRPr kumimoji="0" lang="en-IN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212121"/>
                            </a:solidFill>
                            <a:effectLst/>
                            <a:uLnTx/>
                            <a:uFillTx/>
                            <a:latin typeface="Roboto Condensed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08643370"/>
                      </a:ext>
                    </a:extLst>
                  </a:tr>
                  <a:tr h="4680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kumimoji="0" lang="en-IN" sz="2400" b="0" i="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srgbClr val="00206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F</m:t>
                                </m:r>
                              </m:oMath>
                            </m:oMathPara>
                          </a14:m>
                          <a:endParaRPr kumimoji="0" lang="en-IN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212121"/>
                            </a:solidFill>
                            <a:effectLst/>
                            <a:uLnTx/>
                            <a:uFillTx/>
                            <a:latin typeface="Roboto Condensed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1801410"/>
                      </a:ext>
                    </a:extLst>
                  </a:tr>
                  <a:tr h="4680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kumimoji="0" lang="en-IN" sz="2400" b="0" i="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srgbClr val="00206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T</m:t>
                                </m:r>
                              </m:oMath>
                            </m:oMathPara>
                          </a14:m>
                          <a:endParaRPr kumimoji="0" lang="en-IN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212121"/>
                            </a:solidFill>
                            <a:effectLst/>
                            <a:uLnTx/>
                            <a:uFillTx/>
                            <a:latin typeface="Roboto Condensed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99323710"/>
                      </a:ext>
                    </a:extLst>
                  </a:tr>
                  <a:tr h="4680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kumimoji="0" lang="en-IN" sz="2400" b="0" i="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srgbClr val="00206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F</m:t>
                                </m:r>
                              </m:oMath>
                            </m:oMathPara>
                          </a14:m>
                          <a:endParaRPr kumimoji="0" lang="en-IN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212121"/>
                            </a:solidFill>
                            <a:effectLst/>
                            <a:uLnTx/>
                            <a:uFillTx/>
                            <a:latin typeface="Roboto Condensed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4130074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8" name="Table 67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43B48827-2827-7CBC-7338-E31513C7BEE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92027623"/>
                  </p:ext>
                </p:extLst>
              </p:nvPr>
            </p:nvGraphicFramePr>
            <p:xfrm>
              <a:off x="3389865" y="2634898"/>
              <a:ext cx="704877" cy="3744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04877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389831997"/>
                        </a:ext>
                      </a:extLst>
                    </a:gridCol>
                  </a:tblGrid>
                  <a:tr h="4680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15"/>
                          <a:stretch>
                            <a:fillRect b="-69870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2163415369"/>
                      </a:ext>
                    </a:extLst>
                  </a:tr>
                  <a:tr h="4680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15"/>
                          <a:stretch>
                            <a:fillRect t="-100000" b="-59870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242527786"/>
                      </a:ext>
                    </a:extLst>
                  </a:tr>
                  <a:tr h="4680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15"/>
                          <a:stretch>
                            <a:fillRect t="-200000" b="-49870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2052632628"/>
                      </a:ext>
                    </a:extLst>
                  </a:tr>
                  <a:tr h="4680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15"/>
                          <a:stretch>
                            <a:fillRect t="-300000" b="-39870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413262647"/>
                      </a:ext>
                    </a:extLst>
                  </a:tr>
                  <a:tr h="4680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15"/>
                          <a:stretch>
                            <a:fillRect t="-405263" b="-30394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3708643370"/>
                      </a:ext>
                    </a:extLst>
                  </a:tr>
                  <a:tr h="4680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15"/>
                          <a:stretch>
                            <a:fillRect t="-498701" b="-2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341801410"/>
                      </a:ext>
                    </a:extLst>
                  </a:tr>
                  <a:tr h="4680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15"/>
                          <a:stretch>
                            <a:fillRect t="-598701" b="-1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2199323710"/>
                      </a:ext>
                    </a:extLst>
                  </a:tr>
                  <a:tr h="4680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15"/>
                          <a:stretch>
                            <a:fillRect t="-69870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344130074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9" name="Rectangle: Rounded Corners 15">
            <a:extLst>
              <a:ext uri="{FF2B5EF4-FFF2-40B4-BE49-F238E27FC236}">
                <a16:creationId xmlns:a16="http://schemas.microsoft.com/office/drawing/2014/main" id="{880BEBD8-7952-98C6-9BFB-3507784ADC9A}"/>
              </a:ext>
            </a:extLst>
          </p:cNvPr>
          <p:cNvSpPr/>
          <p:nvPr/>
        </p:nvSpPr>
        <p:spPr>
          <a:xfrm>
            <a:off x="2793740" y="2621359"/>
            <a:ext cx="468000" cy="3743999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0" name="Rectangle: Rounded Corners 16">
            <a:extLst>
              <a:ext uri="{FF2B5EF4-FFF2-40B4-BE49-F238E27FC236}">
                <a16:creationId xmlns:a16="http://schemas.microsoft.com/office/drawing/2014/main" id="{127B718A-CCA7-7232-5886-6E1AC7DBCA3A}"/>
              </a:ext>
            </a:extLst>
          </p:cNvPr>
          <p:cNvSpPr/>
          <p:nvPr/>
        </p:nvSpPr>
        <p:spPr>
          <a:xfrm>
            <a:off x="2096917" y="2634898"/>
            <a:ext cx="468000" cy="3743999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1" name="Table 70">
                <a:extLst>
                  <a:ext uri="{FF2B5EF4-FFF2-40B4-BE49-F238E27FC236}">
                    <a16:creationId xmlns:a16="http://schemas.microsoft.com/office/drawing/2014/main" id="{127FC205-F437-1DC3-2CF4-5A84DC5E0D4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42012002"/>
                  </p:ext>
                </p:extLst>
              </p:nvPr>
            </p:nvGraphicFramePr>
            <p:xfrm>
              <a:off x="4106503" y="2621358"/>
              <a:ext cx="1276410" cy="3744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76410">
                      <a:extLst>
                        <a:ext uri="{9D8B030D-6E8A-4147-A177-3AD203B41FA5}">
                          <a16:colId xmlns:a16="http://schemas.microsoft.com/office/drawing/2014/main" val="2389831997"/>
                        </a:ext>
                      </a:extLst>
                    </a:gridCol>
                  </a:tblGrid>
                  <a:tr h="468000">
                    <a:tc>
                      <a:txBody>
                        <a:bodyPr/>
                        <a:lstStyle/>
                        <a:p>
                          <a:endParaRPr lang="en-IN" sz="24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63415369"/>
                      </a:ext>
                    </a:extLst>
                  </a:tr>
                  <a:tr h="468000">
                    <a:tc>
                      <a:txBody>
                        <a:bodyPr/>
                        <a:lstStyle/>
                        <a:p>
                          <a:endParaRPr lang="en-IN" sz="16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2527786"/>
                      </a:ext>
                    </a:extLst>
                  </a:tr>
                  <a:tr h="468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kumimoji="0" lang="en-IN" sz="2400" b="0" i="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srgbClr val="00206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F</m:t>
                                </m:r>
                              </m:oMath>
                            </m:oMathPara>
                          </a14:m>
                          <a:endParaRPr lang="en-IN" sz="16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52632628"/>
                      </a:ext>
                    </a:extLst>
                  </a:tr>
                  <a:tr h="468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kumimoji="0" lang="en-IN" sz="2400" b="0" i="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srgbClr val="00206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F</m:t>
                                </m:r>
                              </m:oMath>
                            </m:oMathPara>
                          </a14:m>
                          <a:endParaRPr lang="en-IN" sz="16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3262647"/>
                      </a:ext>
                    </a:extLst>
                  </a:tr>
                  <a:tr h="4680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IN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212121"/>
                            </a:solidFill>
                            <a:effectLst/>
                            <a:uLnTx/>
                            <a:uFillTx/>
                            <a:latin typeface="Roboto Condensed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08643370"/>
                      </a:ext>
                    </a:extLst>
                  </a:tr>
                  <a:tr h="4680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IN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212121"/>
                            </a:solidFill>
                            <a:effectLst/>
                            <a:uLnTx/>
                            <a:uFillTx/>
                            <a:latin typeface="Roboto Condensed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1801410"/>
                      </a:ext>
                    </a:extLst>
                  </a:tr>
                  <a:tr h="4680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IN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212121"/>
                            </a:solidFill>
                            <a:effectLst/>
                            <a:uLnTx/>
                            <a:uFillTx/>
                            <a:latin typeface="Roboto Condensed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99323710"/>
                      </a:ext>
                    </a:extLst>
                  </a:tr>
                  <a:tr h="4680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IN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212121"/>
                            </a:solidFill>
                            <a:effectLst/>
                            <a:uLnTx/>
                            <a:uFillTx/>
                            <a:latin typeface="Roboto Condensed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4130074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1" name="Table 7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127FC205-F437-1DC3-2CF4-5A84DC5E0D4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42012002"/>
                  </p:ext>
                </p:extLst>
              </p:nvPr>
            </p:nvGraphicFramePr>
            <p:xfrm>
              <a:off x="4106503" y="2621358"/>
              <a:ext cx="1276410" cy="3744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76410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389831997"/>
                        </a:ext>
                      </a:extLst>
                    </a:gridCol>
                  </a:tblGrid>
                  <a:tr h="468000">
                    <a:tc>
                      <a:txBody>
                        <a:bodyPr/>
                        <a:lstStyle/>
                        <a:p>
                          <a:endParaRPr lang="en-IN" sz="24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2163415369"/>
                      </a:ext>
                    </a:extLst>
                  </a:tr>
                  <a:tr h="468000">
                    <a:tc>
                      <a:txBody>
                        <a:bodyPr/>
                        <a:lstStyle/>
                        <a:p>
                          <a:endParaRPr lang="en-IN" sz="16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242527786"/>
                      </a:ext>
                    </a:extLst>
                  </a:tr>
                  <a:tr h="4680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16"/>
                          <a:stretch>
                            <a:fillRect t="-200000" b="-49870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2052632628"/>
                      </a:ext>
                    </a:extLst>
                  </a:tr>
                  <a:tr h="4680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16"/>
                          <a:stretch>
                            <a:fillRect t="-300000" b="-39870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413262647"/>
                      </a:ext>
                    </a:extLst>
                  </a:tr>
                  <a:tr h="4680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IN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212121"/>
                            </a:solidFill>
                            <a:effectLst/>
                            <a:uLnTx/>
                            <a:uFillTx/>
                            <a:latin typeface="Roboto Condensed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3708643370"/>
                      </a:ext>
                    </a:extLst>
                  </a:tr>
                  <a:tr h="4680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IN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212121"/>
                            </a:solidFill>
                            <a:effectLst/>
                            <a:uLnTx/>
                            <a:uFillTx/>
                            <a:latin typeface="Roboto Condensed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341801410"/>
                      </a:ext>
                    </a:extLst>
                  </a:tr>
                  <a:tr h="4680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IN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212121"/>
                            </a:solidFill>
                            <a:effectLst/>
                            <a:uLnTx/>
                            <a:uFillTx/>
                            <a:latin typeface="Roboto Condensed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2199323710"/>
                      </a:ext>
                    </a:extLst>
                  </a:tr>
                  <a:tr h="4680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IN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212121"/>
                            </a:solidFill>
                            <a:effectLst/>
                            <a:uLnTx/>
                            <a:uFillTx/>
                            <a:latin typeface="Roboto Condensed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344130074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2" name="Table 71">
                <a:extLst>
                  <a:ext uri="{FF2B5EF4-FFF2-40B4-BE49-F238E27FC236}">
                    <a16:creationId xmlns:a16="http://schemas.microsoft.com/office/drawing/2014/main" id="{1B7A7B7F-D124-1D7E-1A71-E9A835D3D77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27666919"/>
                  </p:ext>
                </p:extLst>
              </p:nvPr>
            </p:nvGraphicFramePr>
            <p:xfrm>
              <a:off x="4104326" y="2624738"/>
              <a:ext cx="1276410" cy="3744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76410">
                      <a:extLst>
                        <a:ext uri="{9D8B030D-6E8A-4147-A177-3AD203B41FA5}">
                          <a16:colId xmlns:a16="http://schemas.microsoft.com/office/drawing/2014/main" val="2389831997"/>
                        </a:ext>
                      </a:extLst>
                    </a:gridCol>
                  </a:tblGrid>
                  <a:tr h="468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IN" sz="2400" b="0" i="0" dirty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T</m:t>
                                </m:r>
                              </m:oMath>
                            </m:oMathPara>
                          </a14:m>
                          <a:endParaRPr lang="en-IN" sz="24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63415369"/>
                      </a:ext>
                    </a:extLst>
                  </a:tr>
                  <a:tr h="468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kumimoji="0" lang="en-IN" sz="2400" b="0" i="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srgbClr val="00206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T</m:t>
                                </m:r>
                              </m:oMath>
                            </m:oMathPara>
                          </a14:m>
                          <a:endParaRPr lang="en-IN" sz="16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2527786"/>
                      </a:ext>
                    </a:extLst>
                  </a:tr>
                  <a:tr h="468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kumimoji="0" lang="en-IN" sz="2400" b="0" i="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srgbClr val="00206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F</m:t>
                                </m:r>
                              </m:oMath>
                            </m:oMathPara>
                          </a14:m>
                          <a:endParaRPr lang="en-IN" sz="16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52632628"/>
                      </a:ext>
                    </a:extLst>
                  </a:tr>
                  <a:tr h="468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kumimoji="0" lang="en-IN" sz="2400" b="0" i="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srgbClr val="00206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F</m:t>
                                </m:r>
                              </m:oMath>
                            </m:oMathPara>
                          </a14:m>
                          <a:endParaRPr lang="en-IN" sz="16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3262647"/>
                      </a:ext>
                    </a:extLst>
                  </a:tr>
                  <a:tr h="4680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kumimoji="0" lang="en-IN" sz="2400" b="0" i="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srgbClr val="00206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T</m:t>
                                </m:r>
                              </m:oMath>
                            </m:oMathPara>
                          </a14:m>
                          <a:endParaRPr kumimoji="0" lang="en-IN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212121"/>
                            </a:solidFill>
                            <a:effectLst/>
                            <a:uLnTx/>
                            <a:uFillTx/>
                            <a:latin typeface="Roboto Condensed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08643370"/>
                      </a:ext>
                    </a:extLst>
                  </a:tr>
                  <a:tr h="4680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kumimoji="0" lang="en-IN" sz="2400" b="0" i="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srgbClr val="00206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T</m:t>
                                </m:r>
                              </m:oMath>
                            </m:oMathPara>
                          </a14:m>
                          <a:endParaRPr kumimoji="0" lang="en-IN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212121"/>
                            </a:solidFill>
                            <a:effectLst/>
                            <a:uLnTx/>
                            <a:uFillTx/>
                            <a:latin typeface="Roboto Condensed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1801410"/>
                      </a:ext>
                    </a:extLst>
                  </a:tr>
                  <a:tr h="4680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kumimoji="0" lang="en-IN" sz="2400" b="0" i="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srgbClr val="00206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T</m:t>
                                </m:r>
                              </m:oMath>
                            </m:oMathPara>
                          </a14:m>
                          <a:endParaRPr kumimoji="0" lang="en-IN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212121"/>
                            </a:solidFill>
                            <a:effectLst/>
                            <a:uLnTx/>
                            <a:uFillTx/>
                            <a:latin typeface="Roboto Condensed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99323710"/>
                      </a:ext>
                    </a:extLst>
                  </a:tr>
                  <a:tr h="4680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kumimoji="0" lang="en-IN" sz="2400" b="0" i="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srgbClr val="00206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T</m:t>
                                </m:r>
                              </m:oMath>
                            </m:oMathPara>
                          </a14:m>
                          <a:endParaRPr kumimoji="0" lang="en-IN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212121"/>
                            </a:solidFill>
                            <a:effectLst/>
                            <a:uLnTx/>
                            <a:uFillTx/>
                            <a:latin typeface="Roboto Condensed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4130074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2" name="Table 71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1B7A7B7F-D124-1D7E-1A71-E9A835D3D77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27666919"/>
                  </p:ext>
                </p:extLst>
              </p:nvPr>
            </p:nvGraphicFramePr>
            <p:xfrm>
              <a:off x="4104326" y="2624738"/>
              <a:ext cx="1276410" cy="3744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76410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389831997"/>
                        </a:ext>
                      </a:extLst>
                    </a:gridCol>
                  </a:tblGrid>
                  <a:tr h="4680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17"/>
                          <a:stretch>
                            <a:fillRect b="-69870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2163415369"/>
                      </a:ext>
                    </a:extLst>
                  </a:tr>
                  <a:tr h="4680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17"/>
                          <a:stretch>
                            <a:fillRect t="-100000" b="-59870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242527786"/>
                      </a:ext>
                    </a:extLst>
                  </a:tr>
                  <a:tr h="4680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17"/>
                          <a:stretch>
                            <a:fillRect t="-200000" b="-49870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2052632628"/>
                      </a:ext>
                    </a:extLst>
                  </a:tr>
                  <a:tr h="4680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17"/>
                          <a:stretch>
                            <a:fillRect t="-300000" b="-39870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413262647"/>
                      </a:ext>
                    </a:extLst>
                  </a:tr>
                  <a:tr h="4680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17"/>
                          <a:stretch>
                            <a:fillRect t="-405263" b="-30394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3708643370"/>
                      </a:ext>
                    </a:extLst>
                  </a:tr>
                  <a:tr h="4680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17"/>
                          <a:stretch>
                            <a:fillRect t="-498701" b="-2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341801410"/>
                      </a:ext>
                    </a:extLst>
                  </a:tr>
                  <a:tr h="4680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17"/>
                          <a:stretch>
                            <a:fillRect t="-598701" b="-1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2199323710"/>
                      </a:ext>
                    </a:extLst>
                  </a:tr>
                  <a:tr h="4680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17"/>
                          <a:stretch>
                            <a:fillRect t="-69870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344130074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3" name="Rectangle: Rounded Corners 20">
            <a:extLst>
              <a:ext uri="{FF2B5EF4-FFF2-40B4-BE49-F238E27FC236}">
                <a16:creationId xmlns:a16="http://schemas.microsoft.com/office/drawing/2014/main" id="{B96F30DE-94CB-0925-D37A-B2F6C5205863}"/>
              </a:ext>
            </a:extLst>
          </p:cNvPr>
          <p:cNvSpPr/>
          <p:nvPr/>
        </p:nvSpPr>
        <p:spPr>
          <a:xfrm>
            <a:off x="3504487" y="2615942"/>
            <a:ext cx="468000" cy="3743999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4" name="Table 73">
                <a:extLst>
                  <a:ext uri="{FF2B5EF4-FFF2-40B4-BE49-F238E27FC236}">
                    <a16:creationId xmlns:a16="http://schemas.microsoft.com/office/drawing/2014/main" id="{CD6D3A33-6690-B047-97CB-AE016E75A2B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85984461"/>
                  </p:ext>
                </p:extLst>
              </p:nvPr>
            </p:nvGraphicFramePr>
            <p:xfrm>
              <a:off x="5402246" y="2627849"/>
              <a:ext cx="1276410" cy="3744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76410">
                      <a:extLst>
                        <a:ext uri="{9D8B030D-6E8A-4147-A177-3AD203B41FA5}">
                          <a16:colId xmlns:a16="http://schemas.microsoft.com/office/drawing/2014/main" val="2389831997"/>
                        </a:ext>
                      </a:extLst>
                    </a:gridCol>
                  </a:tblGrid>
                  <a:tr h="468000">
                    <a:tc>
                      <a:txBody>
                        <a:bodyPr/>
                        <a:lstStyle/>
                        <a:p>
                          <a:endParaRPr lang="en-IN" sz="24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63415369"/>
                      </a:ext>
                    </a:extLst>
                  </a:tr>
                  <a:tr h="4680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kumimoji="0" lang="en-IN" sz="2400" b="0" i="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srgbClr val="00206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F</m:t>
                                </m:r>
                              </m:oMath>
                            </m:oMathPara>
                          </a14:m>
                          <a:endParaRPr kumimoji="0" lang="en-IN" sz="16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212121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2527786"/>
                      </a:ext>
                    </a:extLst>
                  </a:tr>
                  <a:tr h="468000">
                    <a:tc>
                      <a:txBody>
                        <a:bodyPr/>
                        <a:lstStyle/>
                        <a:p>
                          <a:endParaRPr lang="en-IN" sz="16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52632628"/>
                      </a:ext>
                    </a:extLst>
                  </a:tr>
                  <a:tr h="468000">
                    <a:tc>
                      <a:txBody>
                        <a:bodyPr/>
                        <a:lstStyle/>
                        <a:p>
                          <a:endParaRPr lang="en-IN" sz="16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3262647"/>
                      </a:ext>
                    </a:extLst>
                  </a:tr>
                  <a:tr h="4680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IN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212121"/>
                            </a:solidFill>
                            <a:effectLst/>
                            <a:uLnTx/>
                            <a:uFillTx/>
                            <a:latin typeface="Roboto Condensed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08643370"/>
                      </a:ext>
                    </a:extLst>
                  </a:tr>
                  <a:tr h="4680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kumimoji="0" lang="en-IN" sz="2400" b="0" i="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srgbClr val="00206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F</m:t>
                                </m:r>
                              </m:oMath>
                            </m:oMathPara>
                          </a14:m>
                          <a:endParaRPr lang="en-IN" sz="16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1801410"/>
                      </a:ext>
                    </a:extLst>
                  </a:tr>
                  <a:tr h="4680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IN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212121"/>
                            </a:solidFill>
                            <a:effectLst/>
                            <a:uLnTx/>
                            <a:uFillTx/>
                            <a:latin typeface="Roboto Condensed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99323710"/>
                      </a:ext>
                    </a:extLst>
                  </a:tr>
                  <a:tr h="4680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IN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212121"/>
                            </a:solidFill>
                            <a:effectLst/>
                            <a:uLnTx/>
                            <a:uFillTx/>
                            <a:latin typeface="Roboto Condensed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4130074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4" name="Table 7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CD6D3A33-6690-B047-97CB-AE016E75A2B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85984461"/>
                  </p:ext>
                </p:extLst>
              </p:nvPr>
            </p:nvGraphicFramePr>
            <p:xfrm>
              <a:off x="5402246" y="2627849"/>
              <a:ext cx="1276410" cy="3744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76410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389831997"/>
                        </a:ext>
                      </a:extLst>
                    </a:gridCol>
                  </a:tblGrid>
                  <a:tr h="468000">
                    <a:tc>
                      <a:txBody>
                        <a:bodyPr/>
                        <a:lstStyle/>
                        <a:p>
                          <a:endParaRPr lang="en-IN" sz="24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2163415369"/>
                      </a:ext>
                    </a:extLst>
                  </a:tr>
                  <a:tr h="4680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18"/>
                          <a:stretch>
                            <a:fillRect t="-100000" b="-59870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242527786"/>
                      </a:ext>
                    </a:extLst>
                  </a:tr>
                  <a:tr h="468000">
                    <a:tc>
                      <a:txBody>
                        <a:bodyPr/>
                        <a:lstStyle/>
                        <a:p>
                          <a:endParaRPr lang="en-IN" sz="16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2052632628"/>
                      </a:ext>
                    </a:extLst>
                  </a:tr>
                  <a:tr h="468000">
                    <a:tc>
                      <a:txBody>
                        <a:bodyPr/>
                        <a:lstStyle/>
                        <a:p>
                          <a:endParaRPr lang="en-IN" sz="16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413262647"/>
                      </a:ext>
                    </a:extLst>
                  </a:tr>
                  <a:tr h="4680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IN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212121"/>
                            </a:solidFill>
                            <a:effectLst/>
                            <a:uLnTx/>
                            <a:uFillTx/>
                            <a:latin typeface="Roboto Condensed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3708643370"/>
                      </a:ext>
                    </a:extLst>
                  </a:tr>
                  <a:tr h="4680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18"/>
                          <a:stretch>
                            <a:fillRect t="-498701" b="-2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341801410"/>
                      </a:ext>
                    </a:extLst>
                  </a:tr>
                  <a:tr h="4680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IN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212121"/>
                            </a:solidFill>
                            <a:effectLst/>
                            <a:uLnTx/>
                            <a:uFillTx/>
                            <a:latin typeface="Roboto Condensed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2199323710"/>
                      </a:ext>
                    </a:extLst>
                  </a:tr>
                  <a:tr h="4680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IN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212121"/>
                            </a:solidFill>
                            <a:effectLst/>
                            <a:uLnTx/>
                            <a:uFillTx/>
                            <a:latin typeface="Roboto Condensed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344130074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5" name="Table 74">
                <a:extLst>
                  <a:ext uri="{FF2B5EF4-FFF2-40B4-BE49-F238E27FC236}">
                    <a16:creationId xmlns:a16="http://schemas.microsoft.com/office/drawing/2014/main" id="{663F20F3-BB46-84B3-F8D4-6580EA5276F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35233951"/>
                  </p:ext>
                </p:extLst>
              </p:nvPr>
            </p:nvGraphicFramePr>
            <p:xfrm>
              <a:off x="5394291" y="2623386"/>
              <a:ext cx="1276410" cy="3744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76410">
                      <a:extLst>
                        <a:ext uri="{9D8B030D-6E8A-4147-A177-3AD203B41FA5}">
                          <a16:colId xmlns:a16="http://schemas.microsoft.com/office/drawing/2014/main" val="2389831997"/>
                        </a:ext>
                      </a:extLst>
                    </a:gridCol>
                  </a:tblGrid>
                  <a:tr h="468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IN" sz="2400" b="0" i="0" dirty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T</m:t>
                                </m:r>
                              </m:oMath>
                            </m:oMathPara>
                          </a14:m>
                          <a:endParaRPr lang="en-IN" sz="24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63415369"/>
                      </a:ext>
                    </a:extLst>
                  </a:tr>
                  <a:tr h="468000">
                    <a:tc>
                      <a:txBody>
                        <a:bodyPr/>
                        <a:lstStyle/>
                        <a:p>
                          <a:endParaRPr lang="en-IN" sz="16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2527786"/>
                      </a:ext>
                    </a:extLst>
                  </a:tr>
                  <a:tr h="468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kumimoji="0" lang="en-IN" sz="2400" b="0" i="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srgbClr val="00206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T</m:t>
                                </m:r>
                              </m:oMath>
                            </m:oMathPara>
                          </a14:m>
                          <a:endParaRPr lang="en-IN" sz="16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52632628"/>
                      </a:ext>
                    </a:extLst>
                  </a:tr>
                  <a:tr h="468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kumimoji="0" lang="en-IN" sz="2400" b="0" i="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srgbClr val="00206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T</m:t>
                                </m:r>
                              </m:oMath>
                            </m:oMathPara>
                          </a14:m>
                          <a:endParaRPr lang="en-IN" sz="16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3262647"/>
                      </a:ext>
                    </a:extLst>
                  </a:tr>
                  <a:tr h="4680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kumimoji="0" lang="en-IN" sz="2400" b="0" i="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srgbClr val="00206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T</m:t>
                                </m:r>
                              </m:oMath>
                            </m:oMathPara>
                          </a14:m>
                          <a:endParaRPr kumimoji="0" lang="en-IN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212121"/>
                            </a:solidFill>
                            <a:effectLst/>
                            <a:uLnTx/>
                            <a:uFillTx/>
                            <a:latin typeface="Roboto Condensed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08643370"/>
                      </a:ext>
                    </a:extLst>
                  </a:tr>
                  <a:tr h="4680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IN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212121"/>
                            </a:solidFill>
                            <a:effectLst/>
                            <a:uLnTx/>
                            <a:uFillTx/>
                            <a:latin typeface="Roboto Condensed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1801410"/>
                      </a:ext>
                    </a:extLst>
                  </a:tr>
                  <a:tr h="4680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kumimoji="0" lang="en-IN" sz="2400" b="0" i="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srgbClr val="00206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T</m:t>
                                </m:r>
                              </m:oMath>
                            </m:oMathPara>
                          </a14:m>
                          <a:endParaRPr kumimoji="0" lang="en-IN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212121"/>
                            </a:solidFill>
                            <a:effectLst/>
                            <a:uLnTx/>
                            <a:uFillTx/>
                            <a:latin typeface="Roboto Condensed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99323710"/>
                      </a:ext>
                    </a:extLst>
                  </a:tr>
                  <a:tr h="4680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kumimoji="0" lang="en-IN" sz="2400" b="0" i="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srgbClr val="00206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T</m:t>
                                </m:r>
                              </m:oMath>
                            </m:oMathPara>
                          </a14:m>
                          <a:endParaRPr kumimoji="0" lang="en-IN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212121"/>
                            </a:solidFill>
                            <a:effectLst/>
                            <a:uLnTx/>
                            <a:uFillTx/>
                            <a:latin typeface="Roboto Condensed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4130074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5" name="Table 7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663F20F3-BB46-84B3-F8D4-6580EA5276F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35233951"/>
                  </p:ext>
                </p:extLst>
              </p:nvPr>
            </p:nvGraphicFramePr>
            <p:xfrm>
              <a:off x="5394291" y="2623386"/>
              <a:ext cx="1276410" cy="3744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76410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389831997"/>
                        </a:ext>
                      </a:extLst>
                    </a:gridCol>
                  </a:tblGrid>
                  <a:tr h="4680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19"/>
                          <a:stretch>
                            <a:fillRect b="-69870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2163415369"/>
                      </a:ext>
                    </a:extLst>
                  </a:tr>
                  <a:tr h="468000">
                    <a:tc>
                      <a:txBody>
                        <a:bodyPr/>
                        <a:lstStyle/>
                        <a:p>
                          <a:endParaRPr lang="en-IN" sz="16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242527786"/>
                      </a:ext>
                    </a:extLst>
                  </a:tr>
                  <a:tr h="4680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19"/>
                          <a:stretch>
                            <a:fillRect t="-200000" b="-49870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2052632628"/>
                      </a:ext>
                    </a:extLst>
                  </a:tr>
                  <a:tr h="4680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19"/>
                          <a:stretch>
                            <a:fillRect t="-300000" b="-39870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413262647"/>
                      </a:ext>
                    </a:extLst>
                  </a:tr>
                  <a:tr h="4680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19"/>
                          <a:stretch>
                            <a:fillRect t="-405263" b="-30394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3708643370"/>
                      </a:ext>
                    </a:extLst>
                  </a:tr>
                  <a:tr h="4680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IN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212121"/>
                            </a:solidFill>
                            <a:effectLst/>
                            <a:uLnTx/>
                            <a:uFillTx/>
                            <a:latin typeface="Roboto Condensed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341801410"/>
                      </a:ext>
                    </a:extLst>
                  </a:tr>
                  <a:tr h="4680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19"/>
                          <a:stretch>
                            <a:fillRect t="-598701" b="-1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2199323710"/>
                      </a:ext>
                    </a:extLst>
                  </a:tr>
                  <a:tr h="4680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19"/>
                          <a:stretch>
                            <a:fillRect t="-69870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344130074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6" name="Table 75">
                <a:extLst>
                  <a:ext uri="{FF2B5EF4-FFF2-40B4-BE49-F238E27FC236}">
                    <a16:creationId xmlns:a16="http://schemas.microsoft.com/office/drawing/2014/main" id="{224E4A98-F2DC-0925-8E35-0D7235392B5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91133580"/>
                  </p:ext>
                </p:extLst>
              </p:nvPr>
            </p:nvGraphicFramePr>
            <p:xfrm>
              <a:off x="6696445" y="2625162"/>
              <a:ext cx="1276410" cy="3744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76410">
                      <a:extLst>
                        <a:ext uri="{9D8B030D-6E8A-4147-A177-3AD203B41FA5}">
                          <a16:colId xmlns:a16="http://schemas.microsoft.com/office/drawing/2014/main" val="2389831997"/>
                        </a:ext>
                      </a:extLst>
                    </a:gridCol>
                  </a:tblGrid>
                  <a:tr h="468000">
                    <a:tc>
                      <a:txBody>
                        <a:bodyPr/>
                        <a:lstStyle/>
                        <a:p>
                          <a:endParaRPr lang="en-IN" sz="24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63415369"/>
                      </a:ext>
                    </a:extLst>
                  </a:tr>
                  <a:tr h="4680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kumimoji="0" lang="en-IN" sz="2400" b="0" i="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srgbClr val="00206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F</m:t>
                                </m:r>
                              </m:oMath>
                            </m:oMathPara>
                          </a14:m>
                          <a:endParaRPr kumimoji="0" lang="en-IN" sz="16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212121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2527786"/>
                      </a:ext>
                    </a:extLst>
                  </a:tr>
                  <a:tr h="468000">
                    <a:tc>
                      <a:txBody>
                        <a:bodyPr/>
                        <a:lstStyle/>
                        <a:p>
                          <a:endParaRPr lang="en-IN" sz="16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52632628"/>
                      </a:ext>
                    </a:extLst>
                  </a:tr>
                  <a:tr h="4680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kumimoji="0" lang="en-IN" sz="2400" b="0" i="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srgbClr val="00206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F</m:t>
                                </m:r>
                              </m:oMath>
                            </m:oMathPara>
                          </a14:m>
                          <a:endParaRPr kumimoji="0" lang="en-IN" sz="16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212121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3262647"/>
                      </a:ext>
                    </a:extLst>
                  </a:tr>
                  <a:tr h="4680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IN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212121"/>
                            </a:solidFill>
                            <a:effectLst/>
                            <a:uLnTx/>
                            <a:uFillTx/>
                            <a:latin typeface="Roboto Condensed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08643370"/>
                      </a:ext>
                    </a:extLst>
                  </a:tr>
                  <a:tr h="4680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IN" sz="16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1801410"/>
                      </a:ext>
                    </a:extLst>
                  </a:tr>
                  <a:tr h="4680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IN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212121"/>
                            </a:solidFill>
                            <a:effectLst/>
                            <a:uLnTx/>
                            <a:uFillTx/>
                            <a:latin typeface="Roboto Condensed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99323710"/>
                      </a:ext>
                    </a:extLst>
                  </a:tr>
                  <a:tr h="4680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IN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212121"/>
                            </a:solidFill>
                            <a:effectLst/>
                            <a:uLnTx/>
                            <a:uFillTx/>
                            <a:latin typeface="Roboto Condensed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4130074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6" name="Table 75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224E4A98-F2DC-0925-8E35-0D7235392B5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91133580"/>
                  </p:ext>
                </p:extLst>
              </p:nvPr>
            </p:nvGraphicFramePr>
            <p:xfrm>
              <a:off x="6696445" y="2625162"/>
              <a:ext cx="1276410" cy="3744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76410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389831997"/>
                        </a:ext>
                      </a:extLst>
                    </a:gridCol>
                  </a:tblGrid>
                  <a:tr h="468000">
                    <a:tc>
                      <a:txBody>
                        <a:bodyPr/>
                        <a:lstStyle/>
                        <a:p>
                          <a:endParaRPr lang="en-IN" sz="24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2163415369"/>
                      </a:ext>
                    </a:extLst>
                  </a:tr>
                  <a:tr h="4680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20"/>
                          <a:stretch>
                            <a:fillRect t="-100000" b="-59870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242527786"/>
                      </a:ext>
                    </a:extLst>
                  </a:tr>
                  <a:tr h="468000">
                    <a:tc>
                      <a:txBody>
                        <a:bodyPr/>
                        <a:lstStyle/>
                        <a:p>
                          <a:endParaRPr lang="en-IN" sz="16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2052632628"/>
                      </a:ext>
                    </a:extLst>
                  </a:tr>
                  <a:tr h="4680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20"/>
                          <a:stretch>
                            <a:fillRect t="-300000" b="-39870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413262647"/>
                      </a:ext>
                    </a:extLst>
                  </a:tr>
                  <a:tr h="4680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IN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212121"/>
                            </a:solidFill>
                            <a:effectLst/>
                            <a:uLnTx/>
                            <a:uFillTx/>
                            <a:latin typeface="Roboto Condensed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3708643370"/>
                      </a:ext>
                    </a:extLst>
                  </a:tr>
                  <a:tr h="4680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IN" sz="16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341801410"/>
                      </a:ext>
                    </a:extLst>
                  </a:tr>
                  <a:tr h="4680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IN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212121"/>
                            </a:solidFill>
                            <a:effectLst/>
                            <a:uLnTx/>
                            <a:uFillTx/>
                            <a:latin typeface="Roboto Condensed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2199323710"/>
                      </a:ext>
                    </a:extLst>
                  </a:tr>
                  <a:tr h="4680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IN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212121"/>
                            </a:solidFill>
                            <a:effectLst/>
                            <a:uLnTx/>
                            <a:uFillTx/>
                            <a:latin typeface="Roboto Condensed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344130074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7" name="Table 76">
                <a:extLst>
                  <a:ext uri="{FF2B5EF4-FFF2-40B4-BE49-F238E27FC236}">
                    <a16:creationId xmlns:a16="http://schemas.microsoft.com/office/drawing/2014/main" id="{600A8CBC-53BC-E9BB-8BC9-0740F1666C0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14938997"/>
                  </p:ext>
                </p:extLst>
              </p:nvPr>
            </p:nvGraphicFramePr>
            <p:xfrm>
              <a:off x="6696005" y="2646328"/>
              <a:ext cx="1276410" cy="3744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76410">
                      <a:extLst>
                        <a:ext uri="{9D8B030D-6E8A-4147-A177-3AD203B41FA5}">
                          <a16:colId xmlns:a16="http://schemas.microsoft.com/office/drawing/2014/main" val="2389831997"/>
                        </a:ext>
                      </a:extLst>
                    </a:gridCol>
                  </a:tblGrid>
                  <a:tr h="468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IN" sz="2400" b="0" i="0" dirty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T</m:t>
                                </m:r>
                              </m:oMath>
                            </m:oMathPara>
                          </a14:m>
                          <a:endParaRPr lang="en-IN" sz="24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63415369"/>
                      </a:ext>
                    </a:extLst>
                  </a:tr>
                  <a:tr h="468000">
                    <a:tc>
                      <a:txBody>
                        <a:bodyPr/>
                        <a:lstStyle/>
                        <a:p>
                          <a:endParaRPr lang="en-IN" sz="16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2527786"/>
                      </a:ext>
                    </a:extLst>
                  </a:tr>
                  <a:tr h="468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kumimoji="0" lang="en-IN" sz="2400" b="0" i="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srgbClr val="00206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T</m:t>
                                </m:r>
                              </m:oMath>
                            </m:oMathPara>
                          </a14:m>
                          <a:endParaRPr lang="en-IN" sz="16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52632628"/>
                      </a:ext>
                    </a:extLst>
                  </a:tr>
                  <a:tr h="468000">
                    <a:tc>
                      <a:txBody>
                        <a:bodyPr/>
                        <a:lstStyle/>
                        <a:p>
                          <a:endParaRPr lang="en-IN" sz="16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3262647"/>
                      </a:ext>
                    </a:extLst>
                  </a:tr>
                  <a:tr h="4680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kumimoji="0" lang="en-IN" sz="2400" b="0" i="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srgbClr val="00206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T</m:t>
                                </m:r>
                              </m:oMath>
                            </m:oMathPara>
                          </a14:m>
                          <a:endParaRPr kumimoji="0" lang="en-IN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Roboto Condensed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08643370"/>
                      </a:ext>
                    </a:extLst>
                  </a:tr>
                  <a:tr h="4680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kumimoji="0" lang="en-IN" sz="2400" b="0" i="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srgbClr val="00206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T</m:t>
                                </m:r>
                              </m:oMath>
                            </m:oMathPara>
                          </a14:m>
                          <a:endParaRPr kumimoji="0" lang="en-IN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Roboto Condensed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1801410"/>
                      </a:ext>
                    </a:extLst>
                  </a:tr>
                  <a:tr h="4680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kumimoji="0" lang="en-IN" sz="2400" b="0" i="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srgbClr val="00206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T</m:t>
                                </m:r>
                              </m:oMath>
                            </m:oMathPara>
                          </a14:m>
                          <a:endParaRPr kumimoji="0" lang="en-IN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Roboto Condensed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99323710"/>
                      </a:ext>
                    </a:extLst>
                  </a:tr>
                  <a:tr h="4680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kumimoji="0" lang="en-IN" sz="2400" b="0" i="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srgbClr val="00206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T</m:t>
                                </m:r>
                              </m:oMath>
                            </m:oMathPara>
                          </a14:m>
                          <a:endParaRPr kumimoji="0" lang="en-IN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Roboto Condensed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4130074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7" name="Table 76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600A8CBC-53BC-E9BB-8BC9-0740F1666C0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14938997"/>
                  </p:ext>
                </p:extLst>
              </p:nvPr>
            </p:nvGraphicFramePr>
            <p:xfrm>
              <a:off x="6696005" y="2646328"/>
              <a:ext cx="1276410" cy="3744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76410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389831997"/>
                        </a:ext>
                      </a:extLst>
                    </a:gridCol>
                  </a:tblGrid>
                  <a:tr h="4680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21"/>
                          <a:stretch>
                            <a:fillRect b="-69870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2163415369"/>
                      </a:ext>
                    </a:extLst>
                  </a:tr>
                  <a:tr h="468000">
                    <a:tc>
                      <a:txBody>
                        <a:bodyPr/>
                        <a:lstStyle/>
                        <a:p>
                          <a:endParaRPr lang="en-IN" sz="16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242527786"/>
                      </a:ext>
                    </a:extLst>
                  </a:tr>
                  <a:tr h="4680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21"/>
                          <a:stretch>
                            <a:fillRect t="-200000" b="-49870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2052632628"/>
                      </a:ext>
                    </a:extLst>
                  </a:tr>
                  <a:tr h="468000">
                    <a:tc>
                      <a:txBody>
                        <a:bodyPr/>
                        <a:lstStyle/>
                        <a:p>
                          <a:endParaRPr lang="en-IN" sz="16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413262647"/>
                      </a:ext>
                    </a:extLst>
                  </a:tr>
                  <a:tr h="4680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21"/>
                          <a:stretch>
                            <a:fillRect t="-405263" b="-30394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3708643370"/>
                      </a:ext>
                    </a:extLst>
                  </a:tr>
                  <a:tr h="4680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21"/>
                          <a:stretch>
                            <a:fillRect t="-498701" b="-2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341801410"/>
                      </a:ext>
                    </a:extLst>
                  </a:tr>
                  <a:tr h="4680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21"/>
                          <a:stretch>
                            <a:fillRect t="-598701" b="-1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2199323710"/>
                      </a:ext>
                    </a:extLst>
                  </a:tr>
                  <a:tr h="4680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21"/>
                          <a:stretch>
                            <a:fillRect t="-69870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344130074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8" name="Rectangle: Rounded Corners 26">
            <a:extLst>
              <a:ext uri="{FF2B5EF4-FFF2-40B4-BE49-F238E27FC236}">
                <a16:creationId xmlns:a16="http://schemas.microsoft.com/office/drawing/2014/main" id="{3329998F-17E7-C44D-7D50-284A0B1C892E}"/>
              </a:ext>
            </a:extLst>
          </p:cNvPr>
          <p:cNvSpPr/>
          <p:nvPr/>
        </p:nvSpPr>
        <p:spPr>
          <a:xfrm>
            <a:off x="7096339" y="2615942"/>
            <a:ext cx="468000" cy="3743999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9" name="Rectangle: Rounded Corners 27">
            <a:extLst>
              <a:ext uri="{FF2B5EF4-FFF2-40B4-BE49-F238E27FC236}">
                <a16:creationId xmlns:a16="http://schemas.microsoft.com/office/drawing/2014/main" id="{77B4C100-D1C0-49F1-C22E-BB7ADC4912A8}"/>
              </a:ext>
            </a:extLst>
          </p:cNvPr>
          <p:cNvSpPr/>
          <p:nvPr/>
        </p:nvSpPr>
        <p:spPr>
          <a:xfrm>
            <a:off x="5790990" y="2642940"/>
            <a:ext cx="468000" cy="3743999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0" name="Table 79">
                <a:extLst>
                  <a:ext uri="{FF2B5EF4-FFF2-40B4-BE49-F238E27FC236}">
                    <a16:creationId xmlns:a16="http://schemas.microsoft.com/office/drawing/2014/main" id="{FF66F396-1DBE-4008-B694-F3DE7FB514F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10250214"/>
                  </p:ext>
                </p:extLst>
              </p:nvPr>
            </p:nvGraphicFramePr>
            <p:xfrm>
              <a:off x="7996458" y="2621358"/>
              <a:ext cx="1276410" cy="3744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76410">
                      <a:extLst>
                        <a:ext uri="{9D8B030D-6E8A-4147-A177-3AD203B41FA5}">
                          <a16:colId xmlns:a16="http://schemas.microsoft.com/office/drawing/2014/main" val="2389831997"/>
                        </a:ext>
                      </a:extLst>
                    </a:gridCol>
                  </a:tblGrid>
                  <a:tr h="468000">
                    <a:tc>
                      <a:txBody>
                        <a:bodyPr/>
                        <a:lstStyle/>
                        <a:p>
                          <a:endParaRPr lang="en-IN" sz="24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63415369"/>
                      </a:ext>
                    </a:extLst>
                  </a:tr>
                  <a:tr h="4680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IN" sz="16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212121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2527786"/>
                      </a:ext>
                    </a:extLst>
                  </a:tr>
                  <a:tr h="468000">
                    <a:tc>
                      <a:txBody>
                        <a:bodyPr/>
                        <a:lstStyle/>
                        <a:p>
                          <a:endParaRPr lang="en-IN" sz="16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52632628"/>
                      </a:ext>
                    </a:extLst>
                  </a:tr>
                  <a:tr h="4680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kumimoji="0" lang="en-IN" sz="2400" b="0" i="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srgbClr val="00206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F</m:t>
                                </m:r>
                              </m:oMath>
                            </m:oMathPara>
                          </a14:m>
                          <a:endParaRPr kumimoji="0" lang="en-IN" sz="16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212121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3262647"/>
                      </a:ext>
                    </a:extLst>
                  </a:tr>
                  <a:tr h="4680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IN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212121"/>
                            </a:solidFill>
                            <a:effectLst/>
                            <a:uLnTx/>
                            <a:uFillTx/>
                            <a:latin typeface="Roboto Condensed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08643370"/>
                      </a:ext>
                    </a:extLst>
                  </a:tr>
                  <a:tr h="4680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IN" sz="16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1801410"/>
                      </a:ext>
                    </a:extLst>
                  </a:tr>
                  <a:tr h="4680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IN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212121"/>
                            </a:solidFill>
                            <a:effectLst/>
                            <a:uLnTx/>
                            <a:uFillTx/>
                            <a:latin typeface="Roboto Condensed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99323710"/>
                      </a:ext>
                    </a:extLst>
                  </a:tr>
                  <a:tr h="4680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IN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212121"/>
                            </a:solidFill>
                            <a:effectLst/>
                            <a:uLnTx/>
                            <a:uFillTx/>
                            <a:latin typeface="Roboto Condensed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4130074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0" name="Table 7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FF66F396-1DBE-4008-B694-F3DE7FB514F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10250214"/>
                  </p:ext>
                </p:extLst>
              </p:nvPr>
            </p:nvGraphicFramePr>
            <p:xfrm>
              <a:off x="7996458" y="2621358"/>
              <a:ext cx="1276410" cy="3744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76410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389831997"/>
                        </a:ext>
                      </a:extLst>
                    </a:gridCol>
                  </a:tblGrid>
                  <a:tr h="468000">
                    <a:tc>
                      <a:txBody>
                        <a:bodyPr/>
                        <a:lstStyle/>
                        <a:p>
                          <a:endParaRPr lang="en-IN" sz="24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2163415369"/>
                      </a:ext>
                    </a:extLst>
                  </a:tr>
                  <a:tr h="4680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IN" sz="16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212121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242527786"/>
                      </a:ext>
                    </a:extLst>
                  </a:tr>
                  <a:tr h="468000">
                    <a:tc>
                      <a:txBody>
                        <a:bodyPr/>
                        <a:lstStyle/>
                        <a:p>
                          <a:endParaRPr lang="en-IN" sz="16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2052632628"/>
                      </a:ext>
                    </a:extLst>
                  </a:tr>
                  <a:tr h="4680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22"/>
                          <a:stretch>
                            <a:fillRect t="-300000" b="-39870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413262647"/>
                      </a:ext>
                    </a:extLst>
                  </a:tr>
                  <a:tr h="4680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IN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212121"/>
                            </a:solidFill>
                            <a:effectLst/>
                            <a:uLnTx/>
                            <a:uFillTx/>
                            <a:latin typeface="Roboto Condensed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3708643370"/>
                      </a:ext>
                    </a:extLst>
                  </a:tr>
                  <a:tr h="4680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IN" sz="16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341801410"/>
                      </a:ext>
                    </a:extLst>
                  </a:tr>
                  <a:tr h="4680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IN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212121"/>
                            </a:solidFill>
                            <a:effectLst/>
                            <a:uLnTx/>
                            <a:uFillTx/>
                            <a:latin typeface="Roboto Condensed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2199323710"/>
                      </a:ext>
                    </a:extLst>
                  </a:tr>
                  <a:tr h="4680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IN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212121"/>
                            </a:solidFill>
                            <a:effectLst/>
                            <a:uLnTx/>
                            <a:uFillTx/>
                            <a:latin typeface="Roboto Condensed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344130074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1" name="Table 80">
                <a:extLst>
                  <a:ext uri="{FF2B5EF4-FFF2-40B4-BE49-F238E27FC236}">
                    <a16:creationId xmlns:a16="http://schemas.microsoft.com/office/drawing/2014/main" id="{16BD0F43-8D62-BC7E-66C3-ADA7E923275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11961309"/>
                  </p:ext>
                </p:extLst>
              </p:nvPr>
            </p:nvGraphicFramePr>
            <p:xfrm>
              <a:off x="7996458" y="2621358"/>
              <a:ext cx="1276410" cy="3744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76410">
                      <a:extLst>
                        <a:ext uri="{9D8B030D-6E8A-4147-A177-3AD203B41FA5}">
                          <a16:colId xmlns:a16="http://schemas.microsoft.com/office/drawing/2014/main" val="2389831997"/>
                        </a:ext>
                      </a:extLst>
                    </a:gridCol>
                  </a:tblGrid>
                  <a:tr h="468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IN" sz="2400" b="0" i="0" dirty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T</m:t>
                                </m:r>
                              </m:oMath>
                            </m:oMathPara>
                          </a14:m>
                          <a:endParaRPr lang="en-IN" sz="24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63415369"/>
                      </a:ext>
                    </a:extLst>
                  </a:tr>
                  <a:tr h="4680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kumimoji="0" lang="en-IN" sz="2400" b="0" i="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srgbClr val="00206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T</m:t>
                                </m:r>
                              </m:oMath>
                            </m:oMathPara>
                          </a14:m>
                          <a:endParaRPr kumimoji="0" lang="en-IN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2527786"/>
                      </a:ext>
                    </a:extLst>
                  </a:tr>
                  <a:tr h="468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IN" sz="2400" b="0" i="0" dirty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T</m:t>
                                </m:r>
                              </m:oMath>
                            </m:oMathPara>
                          </a14:m>
                          <a:endParaRPr lang="en-IN" sz="24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52632628"/>
                      </a:ext>
                    </a:extLst>
                  </a:tr>
                  <a:tr h="468000">
                    <a:tc>
                      <a:txBody>
                        <a:bodyPr/>
                        <a:lstStyle/>
                        <a:p>
                          <a:endParaRPr lang="en-IN" sz="16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3262647"/>
                      </a:ext>
                    </a:extLst>
                  </a:tr>
                  <a:tr h="4680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kumimoji="0" lang="en-IN" sz="2400" b="0" i="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srgbClr val="00206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T</m:t>
                                </m:r>
                              </m:oMath>
                            </m:oMathPara>
                          </a14:m>
                          <a:endParaRPr kumimoji="0" lang="en-IN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Roboto Condensed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08643370"/>
                      </a:ext>
                    </a:extLst>
                  </a:tr>
                  <a:tr h="4680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kumimoji="0" lang="en-IN" sz="2400" b="0" i="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srgbClr val="00206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T</m:t>
                                </m:r>
                              </m:oMath>
                            </m:oMathPara>
                          </a14:m>
                          <a:endParaRPr kumimoji="0" lang="en-IN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Roboto Condensed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1801410"/>
                      </a:ext>
                    </a:extLst>
                  </a:tr>
                  <a:tr h="4680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kumimoji="0" lang="en-IN" sz="2400" b="0" i="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srgbClr val="00206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T</m:t>
                                </m:r>
                              </m:oMath>
                            </m:oMathPara>
                          </a14:m>
                          <a:endParaRPr kumimoji="0" lang="en-IN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Roboto Condensed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99323710"/>
                      </a:ext>
                    </a:extLst>
                  </a:tr>
                  <a:tr h="4680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kumimoji="0" lang="en-IN" sz="2400" b="0" i="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srgbClr val="00206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T</m:t>
                                </m:r>
                              </m:oMath>
                            </m:oMathPara>
                          </a14:m>
                          <a:endParaRPr kumimoji="0" lang="en-IN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Roboto Condensed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4130074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1" name="Table 8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16BD0F43-8D62-BC7E-66C3-ADA7E923275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11961309"/>
                  </p:ext>
                </p:extLst>
              </p:nvPr>
            </p:nvGraphicFramePr>
            <p:xfrm>
              <a:off x="7996458" y="2621358"/>
              <a:ext cx="1276410" cy="3744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76410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389831997"/>
                        </a:ext>
                      </a:extLst>
                    </a:gridCol>
                  </a:tblGrid>
                  <a:tr h="4680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23"/>
                          <a:stretch>
                            <a:fillRect b="-69870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2163415369"/>
                      </a:ext>
                    </a:extLst>
                  </a:tr>
                  <a:tr h="4680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23"/>
                          <a:stretch>
                            <a:fillRect t="-100000" b="-59870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242527786"/>
                      </a:ext>
                    </a:extLst>
                  </a:tr>
                  <a:tr h="4680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23"/>
                          <a:stretch>
                            <a:fillRect t="-200000" b="-49870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2052632628"/>
                      </a:ext>
                    </a:extLst>
                  </a:tr>
                  <a:tr h="468000">
                    <a:tc>
                      <a:txBody>
                        <a:bodyPr/>
                        <a:lstStyle/>
                        <a:p>
                          <a:endParaRPr lang="en-IN" sz="16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413262647"/>
                      </a:ext>
                    </a:extLst>
                  </a:tr>
                  <a:tr h="4680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23"/>
                          <a:stretch>
                            <a:fillRect t="-405263" b="-30394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3708643370"/>
                      </a:ext>
                    </a:extLst>
                  </a:tr>
                  <a:tr h="4680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23"/>
                          <a:stretch>
                            <a:fillRect t="-498701" b="-2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341801410"/>
                      </a:ext>
                    </a:extLst>
                  </a:tr>
                  <a:tr h="4680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23"/>
                          <a:stretch>
                            <a:fillRect t="-598701" b="-1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2199323710"/>
                      </a:ext>
                    </a:extLst>
                  </a:tr>
                  <a:tr h="4680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23"/>
                          <a:stretch>
                            <a:fillRect t="-69870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344130074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82" name="Rectangle: Rounded Corners 34">
            <a:extLst>
              <a:ext uri="{FF2B5EF4-FFF2-40B4-BE49-F238E27FC236}">
                <a16:creationId xmlns:a16="http://schemas.microsoft.com/office/drawing/2014/main" id="{8803246D-58CE-0FC1-E07D-012FF5479510}"/>
              </a:ext>
            </a:extLst>
          </p:cNvPr>
          <p:cNvSpPr/>
          <p:nvPr/>
        </p:nvSpPr>
        <p:spPr>
          <a:xfrm>
            <a:off x="8398197" y="2623387"/>
            <a:ext cx="468000" cy="3743999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3" name="Rectangle: Rounded Corners 35">
            <a:extLst>
              <a:ext uri="{FF2B5EF4-FFF2-40B4-BE49-F238E27FC236}">
                <a16:creationId xmlns:a16="http://schemas.microsoft.com/office/drawing/2014/main" id="{895EF8F6-46FB-3ACE-1CA7-9BF34F9663F9}"/>
              </a:ext>
            </a:extLst>
          </p:cNvPr>
          <p:cNvSpPr/>
          <p:nvPr/>
        </p:nvSpPr>
        <p:spPr>
          <a:xfrm>
            <a:off x="4501897" y="2642940"/>
            <a:ext cx="468000" cy="3743999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4" name="Table 83">
                <a:extLst>
                  <a:ext uri="{FF2B5EF4-FFF2-40B4-BE49-F238E27FC236}">
                    <a16:creationId xmlns:a16="http://schemas.microsoft.com/office/drawing/2014/main" id="{071046B9-1FF2-D0B0-969F-BA3757C61E2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18263733"/>
                  </p:ext>
                </p:extLst>
              </p:nvPr>
            </p:nvGraphicFramePr>
            <p:xfrm>
              <a:off x="9299874" y="2627184"/>
              <a:ext cx="1276410" cy="3744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76410">
                      <a:extLst>
                        <a:ext uri="{9D8B030D-6E8A-4147-A177-3AD203B41FA5}">
                          <a16:colId xmlns:a16="http://schemas.microsoft.com/office/drawing/2014/main" val="2389831997"/>
                        </a:ext>
                      </a:extLst>
                    </a:gridCol>
                  </a:tblGrid>
                  <a:tr h="468000">
                    <a:tc>
                      <a:txBody>
                        <a:bodyPr/>
                        <a:lstStyle/>
                        <a:p>
                          <a:endParaRPr lang="en-IN" sz="24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63415369"/>
                      </a:ext>
                    </a:extLst>
                  </a:tr>
                  <a:tr h="4680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IN" sz="16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2527786"/>
                      </a:ext>
                    </a:extLst>
                  </a:tr>
                  <a:tr h="4680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kumimoji="0" lang="en-IN" sz="2400" b="0" i="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srgbClr val="00206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F</m:t>
                                </m:r>
                              </m:oMath>
                            </m:oMathPara>
                          </a14:m>
                          <a:endParaRPr kumimoji="0" lang="en-IN" sz="16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52632628"/>
                      </a:ext>
                    </a:extLst>
                  </a:tr>
                  <a:tr h="4680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kumimoji="0" lang="en-IN" sz="2400" b="0" i="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srgbClr val="00206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F</m:t>
                                </m:r>
                              </m:oMath>
                            </m:oMathPara>
                          </a14:m>
                          <a:endParaRPr kumimoji="0" lang="en-IN" sz="16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3262647"/>
                      </a:ext>
                    </a:extLst>
                  </a:tr>
                  <a:tr h="4680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IN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Roboto Condensed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08643370"/>
                      </a:ext>
                    </a:extLst>
                  </a:tr>
                  <a:tr h="4680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IN" sz="16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1801410"/>
                      </a:ext>
                    </a:extLst>
                  </a:tr>
                  <a:tr h="4680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IN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Roboto Condensed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99323710"/>
                      </a:ext>
                    </a:extLst>
                  </a:tr>
                  <a:tr h="4680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IN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Roboto Condensed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4130074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4" name="Table 8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071046B9-1FF2-D0B0-969F-BA3757C61E2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18263733"/>
                  </p:ext>
                </p:extLst>
              </p:nvPr>
            </p:nvGraphicFramePr>
            <p:xfrm>
              <a:off x="9299874" y="2627184"/>
              <a:ext cx="1276410" cy="3744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76410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389831997"/>
                        </a:ext>
                      </a:extLst>
                    </a:gridCol>
                  </a:tblGrid>
                  <a:tr h="468000">
                    <a:tc>
                      <a:txBody>
                        <a:bodyPr/>
                        <a:lstStyle/>
                        <a:p>
                          <a:endParaRPr lang="en-IN" sz="24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2163415369"/>
                      </a:ext>
                    </a:extLst>
                  </a:tr>
                  <a:tr h="4680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IN" sz="16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242527786"/>
                      </a:ext>
                    </a:extLst>
                  </a:tr>
                  <a:tr h="4680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24"/>
                          <a:stretch>
                            <a:fillRect t="-200000" b="-5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2052632628"/>
                      </a:ext>
                    </a:extLst>
                  </a:tr>
                  <a:tr h="4680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24"/>
                          <a:stretch>
                            <a:fillRect t="-300000" b="-4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413262647"/>
                      </a:ext>
                    </a:extLst>
                  </a:tr>
                  <a:tr h="4680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IN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Roboto Condensed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3708643370"/>
                      </a:ext>
                    </a:extLst>
                  </a:tr>
                  <a:tr h="4680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IN" sz="16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341801410"/>
                      </a:ext>
                    </a:extLst>
                  </a:tr>
                  <a:tr h="4680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IN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Roboto Condensed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2199323710"/>
                      </a:ext>
                    </a:extLst>
                  </a:tr>
                  <a:tr h="4680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IN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Roboto Condensed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344130074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85" name="Rectangle: Rounded Corners 36">
            <a:extLst>
              <a:ext uri="{FF2B5EF4-FFF2-40B4-BE49-F238E27FC236}">
                <a16:creationId xmlns:a16="http://schemas.microsoft.com/office/drawing/2014/main" id="{DC7FCD2C-64B2-A398-1B26-F593790415E8}"/>
              </a:ext>
            </a:extLst>
          </p:cNvPr>
          <p:cNvSpPr/>
          <p:nvPr/>
        </p:nvSpPr>
        <p:spPr>
          <a:xfrm>
            <a:off x="9704079" y="2623387"/>
            <a:ext cx="468000" cy="374399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63469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xit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" grpId="0"/>
      <p:bldP spid="19" grpId="0" animBg="1"/>
      <p:bldP spid="37" grpId="0"/>
      <p:bldP spid="42" grpId="0"/>
      <p:bldP spid="55" grpId="0"/>
      <p:bldP spid="56" grpId="0"/>
      <p:bldP spid="57" grpId="0"/>
      <p:bldP spid="63" grpId="0"/>
      <p:bldP spid="64" grpId="0"/>
      <p:bldP spid="65" grpId="0"/>
      <p:bldP spid="69" grpId="0" animBg="1"/>
      <p:bldP spid="69" grpId="1" animBg="1"/>
      <p:bldP spid="69" grpId="2" animBg="1"/>
      <p:bldP spid="69" grpId="3" animBg="1"/>
      <p:bldP spid="70" grpId="0" animBg="1"/>
      <p:bldP spid="70" grpId="1" animBg="1"/>
      <p:bldP spid="70" grpId="2" animBg="1"/>
      <p:bldP spid="70" grpId="3" animBg="1"/>
      <p:bldP spid="73" grpId="0" animBg="1"/>
      <p:bldP spid="73" grpId="1" animBg="1"/>
      <p:bldP spid="73" grpId="2" animBg="1"/>
      <p:bldP spid="73" grpId="3" animBg="1"/>
      <p:bldP spid="78" grpId="0" animBg="1"/>
      <p:bldP spid="78" grpId="1" animBg="1"/>
      <p:bldP spid="79" grpId="0" animBg="1"/>
      <p:bldP spid="79" grpId="1" animBg="1"/>
      <p:bldP spid="82" grpId="0" animBg="1"/>
      <p:bldP spid="82" grpId="1" animBg="1"/>
      <p:bldP spid="83" grpId="0" animBg="1"/>
      <p:bldP spid="83" grpId="1" animBg="1"/>
      <p:bldP spid="85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4CEE54-F8D3-E00A-71F1-D3A7AA18A2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D821DDF-FC28-7FA4-840E-3093A4AF3D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 5</a:t>
            </a:r>
            <a:r>
              <a:rPr lang="en-GB" dirty="0"/>
              <a:t> ⇝ Example 3</a:t>
            </a:r>
            <a:r>
              <a:rPr lang="en-IN" dirty="0"/>
              <a:t> (</a:t>
            </a:r>
            <a:r>
              <a:rPr lang="en-IN" dirty="0">
                <a:solidFill>
                  <a:srgbClr val="FF0000"/>
                </a:solidFill>
              </a:rPr>
              <a:t>Cont’d</a:t>
            </a:r>
            <a:r>
              <a:rPr lang="en-IN" dirty="0"/>
              <a:t>)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2573ED7-A941-7F9E-C3E0-02299F79ADCE}"/>
              </a:ext>
            </a:extLst>
          </p:cNvPr>
          <p:cNvSpPr/>
          <p:nvPr/>
        </p:nvSpPr>
        <p:spPr>
          <a:xfrm>
            <a:off x="74142" y="798563"/>
            <a:ext cx="1810115" cy="483098"/>
          </a:xfrm>
          <a:prstGeom prst="roundRect">
            <a:avLst/>
          </a:pr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Question</a:t>
            </a:r>
            <a:endParaRPr lang="en-IN" sz="28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FB083363-ADFD-653A-25E4-CDA8F8940C54}"/>
                  </a:ext>
                </a:extLst>
              </p:cNvPr>
              <p:cNvSpPr/>
              <p:nvPr/>
            </p:nvSpPr>
            <p:spPr>
              <a:xfrm>
                <a:off x="1884256" y="761492"/>
                <a:ext cx="7803128" cy="100957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spAutoFit/>
              </a:bodyPr>
              <a:lstStyle/>
              <a:p>
                <a:r>
                  <a:rPr lang="en-IN" sz="2800" dirty="0">
                    <a:solidFill>
                      <a:srgbClr val="002060"/>
                    </a:solidFill>
                  </a:rPr>
                  <a:t>Show that the compound proposition</a:t>
                </a:r>
              </a:p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p</m:t>
                        </m:r>
                        <m:r>
                          <a:rPr lang="en-US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q</m:t>
                        </m:r>
                        <m:r>
                          <a:rPr lang="en-I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˄ </m:t>
                    </m:r>
                    <m:d>
                      <m:dPr>
                        <m:ctrlPr>
                          <a:rPr lang="en-I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IN" sz="2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sz="2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sz="28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q</m:t>
                            </m:r>
                            <m:r>
                              <a:rPr lang="en-US" sz="28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→</m:t>
                            </m:r>
                            <m:r>
                              <m:rPr>
                                <m:sty m:val="p"/>
                              </m:rPr>
                              <a:rPr lang="en-US" sz="28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r</m:t>
                            </m:r>
                            <m:r>
                              <a:rPr lang="en-IN" sz="28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  <m:r>
                          <a:rPr lang="en-US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→</m:t>
                        </m:r>
                        <m:d>
                          <m:dPr>
                            <m:ctrlPr>
                              <a:rPr lang="en-IN" sz="2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sz="28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sz="28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p</m:t>
                            </m:r>
                            <m:r>
                              <a:rPr lang="en-US" sz="28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→</m:t>
                            </m:r>
                            <m:r>
                              <m:rPr>
                                <m:sty m:val="p"/>
                              </m:rPr>
                              <a:rPr lang="en-US" sz="28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r</m:t>
                            </m:r>
                            <m:r>
                              <a:rPr lang="en-IN" sz="28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</m:e>
                    </m:d>
                    <m:r>
                      <a:rPr lang="en-IN" sz="28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is contingency.</a:t>
                </a: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FB083363-ADFD-653A-25E4-CDA8F8940C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4256" y="761492"/>
                <a:ext cx="7803128" cy="1009572"/>
              </a:xfrm>
              <a:prstGeom prst="rect">
                <a:avLst/>
              </a:prstGeom>
              <a:blipFill rotWithShape="0">
                <a:blip r:embed="rId3"/>
                <a:stretch>
                  <a:fillRect l="-1563" t="-6024" b="-1385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D9A5CF2E-4393-3E3E-61D4-F53B99E8003A}"/>
              </a:ext>
            </a:extLst>
          </p:cNvPr>
          <p:cNvSpPr/>
          <p:nvPr/>
        </p:nvSpPr>
        <p:spPr>
          <a:xfrm>
            <a:off x="74142" y="1858426"/>
            <a:ext cx="1810115" cy="483098"/>
          </a:xfrm>
          <a:prstGeom prst="roundRect">
            <a:avLst/>
          </a:pr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Solution </a:t>
            </a:r>
            <a:endParaRPr lang="en-IN" sz="28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B1AEC0CD-32BE-4AA0-E655-BA5064A6DBC9}"/>
                  </a:ext>
                </a:extLst>
              </p:cNvPr>
              <p:cNvSpPr/>
              <p:nvPr/>
            </p:nvSpPr>
            <p:spPr>
              <a:xfrm>
                <a:off x="74142" y="2441628"/>
                <a:ext cx="11748097" cy="95332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IN" sz="2800" dirty="0">
                    <a:solidFill>
                      <a:srgbClr val="002060"/>
                    </a:solidFill>
                  </a:rPr>
                  <a:t>So, the given compound proposition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p</m:t>
                        </m:r>
                        <m:r>
                          <a:rPr lang="en-US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q</m:t>
                        </m:r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IN" sz="2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˄ </m:t>
                    </m:r>
                    <m:d>
                      <m:dPr>
                        <m:ctrlPr>
                          <a:rPr lang="en-I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IN" sz="2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sz="28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q</m:t>
                            </m:r>
                            <m:r>
                              <a:rPr lang="en-US" sz="28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→</m:t>
                            </m:r>
                            <m:r>
                              <m:rPr>
                                <m:sty m:val="p"/>
                              </m:rPr>
                              <a:rPr lang="en-US" sz="28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r</m:t>
                            </m:r>
                            <m: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  <m:r>
                          <a:rPr lang="en-US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→</m:t>
                        </m:r>
                        <m:d>
                          <m:dPr>
                            <m:ctrlPr>
                              <a:rPr lang="en-IN" sz="2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sz="28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p</m:t>
                            </m:r>
                            <m:r>
                              <a:rPr lang="en-US" sz="28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→</m:t>
                            </m:r>
                            <m:r>
                              <m:rPr>
                                <m:sty m:val="p"/>
                              </m:rPr>
                              <a:rPr lang="en-US" sz="28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r</m:t>
                            </m:r>
                            <m: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</m:e>
                    </m:d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is contingency.</a:t>
                </a:r>
              </a:p>
            </p:txBody>
          </p:sp>
        </mc:Choice>
        <mc:Fallback xmlns="">
          <p:sp>
            <p:nvSpPr>
              <p:cNvPr id="38" name="Rectangle 37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B1AEC0CD-32BE-4AA0-E655-BA5064A6DB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42" y="2441628"/>
                <a:ext cx="11748097" cy="953321"/>
              </a:xfrm>
              <a:prstGeom prst="rect">
                <a:avLst/>
              </a:prstGeom>
              <a:blipFill rotWithShape="0">
                <a:blip r:embed="rId4"/>
                <a:stretch>
                  <a:fillRect l="-1038" t="-6410" b="-2051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02797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49" y="1709738"/>
            <a:ext cx="11165709" cy="2852737"/>
          </a:xfrm>
        </p:spPr>
        <p:txBody>
          <a:bodyPr/>
          <a:lstStyle/>
          <a:p>
            <a:r>
              <a:rPr lang="en-IN" dirty="0"/>
              <a:t>Method 6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F66629-F349-43A0-B5A5-A51D2BBB74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dirty="0">
                <a:effectLst/>
                <a:latin typeface="+mj-lt"/>
                <a:ea typeface="Calibri" panose="020F0502020204030204" pitchFamily="34" charset="0"/>
                <a:cs typeface="Shruti" panose="020B0502040204020203" pitchFamily="34" charset="0"/>
              </a:rPr>
              <a:t>Equivalence of Formulas</a:t>
            </a:r>
            <a:endParaRPr lang="en-I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6814993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FA00D5-A286-E9F1-8A72-C96002079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Logical Equivalence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A9E1F8-7887-8DEF-7E3A-BCDEEBFA8AA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>
                  <a:lnSpc>
                    <a:spcPct val="150000"/>
                  </a:lnSpc>
                  <a:buClr>
                    <a:srgbClr val="B84742"/>
                  </a:buClr>
                  <a:defRPr/>
                </a:pPr>
                <a:r>
                  <a:rPr lang="en-US" dirty="0"/>
                  <a:t>Let P and Q are two compound propositions. </a:t>
                </a:r>
              </a:p>
              <a:p>
                <a:pPr lvl="0">
                  <a:lnSpc>
                    <a:spcPct val="150000"/>
                  </a:lnSpc>
                  <a:buClr>
                    <a:srgbClr val="B84742"/>
                  </a:buClr>
                  <a:defRPr/>
                </a:pPr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P</m:t>
                    </m:r>
                  </m:oMath>
                </a14:m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dirty="0"/>
                  <a:t>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Q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have </a:t>
                </a:r>
                <a:r>
                  <a:rPr lang="en-US" b="1" dirty="0">
                    <a:solidFill>
                      <a:srgbClr val="FF0000"/>
                    </a:solidFill>
                  </a:rPr>
                  <a:t>same truth values</a:t>
                </a:r>
                <a:r>
                  <a:rPr lang="en-US" dirty="0"/>
                  <a:t>, then P and Q are known as </a:t>
                </a:r>
                <a:r>
                  <a:rPr lang="en-US" b="1" dirty="0">
                    <a:solidFill>
                      <a:srgbClr val="FF0000"/>
                    </a:solidFill>
                  </a:rPr>
                  <a:t>Logically Equivalent </a:t>
                </a:r>
                <a:r>
                  <a:rPr lang="en-US" dirty="0"/>
                  <a:t>or</a:t>
                </a:r>
                <a:r>
                  <a:rPr lang="en-US" b="1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/>
                  <a:t>simply</a:t>
                </a:r>
                <a:r>
                  <a:rPr lang="en-US" b="1" dirty="0">
                    <a:solidFill>
                      <a:srgbClr val="FF0000"/>
                    </a:solidFill>
                  </a:rPr>
                  <a:t> Equivalent.</a:t>
                </a:r>
                <a:r>
                  <a:rPr lang="en-US" dirty="0"/>
                  <a:t> </a:t>
                </a:r>
              </a:p>
              <a:p>
                <a:pPr lvl="0">
                  <a:lnSpc>
                    <a:spcPct val="150000"/>
                  </a:lnSpc>
                  <a:buClr>
                    <a:srgbClr val="B84742"/>
                  </a:buClr>
                </a:pPr>
                <a:r>
                  <a:rPr lang="en-US" dirty="0"/>
                  <a:t>It is denoted by </a:t>
                </a:r>
                <a14:m>
                  <m:oMath xmlns:m="http://schemas.openxmlformats.org/officeDocument/2006/math">
                    <m:r>
                      <a:rPr lang="en-US" b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𝐏</m:t>
                    </m:r>
                    <m:r>
                      <a:rPr lang="en-US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≡ </m:t>
                    </m:r>
                    <m:r>
                      <a:rPr lang="en-US" b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𝐐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and read as </a:t>
                </a:r>
                <a14:m>
                  <m:oMath xmlns:m="http://schemas.openxmlformats.org/officeDocument/2006/math">
                    <m:r>
                      <a:rPr lang="en-US" b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𝐏</m:t>
                    </m:r>
                    <m:r>
                      <a:rPr lang="en-US" b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1" i="0" dirty="0">
                    <a:solidFill>
                      <a:srgbClr val="FF0000"/>
                    </a:solidFill>
                    <a:latin typeface="+mj-lt"/>
                  </a:rPr>
                  <a:t>is equivalent to </a:t>
                </a:r>
                <a14:m>
                  <m:oMath xmlns:m="http://schemas.openxmlformats.org/officeDocument/2006/math">
                    <m:r>
                      <a:rPr lang="en-US" b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𝐐</m:t>
                    </m:r>
                  </m:oMath>
                </a14:m>
                <a:r>
                  <a:rPr lang="en-IN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A9E1F8-7887-8DEF-7E3A-BCDEEBFA8A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71" r="-107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15761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AC864B-63B6-19FF-521E-3FC500E63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Laws of Logic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F85F82E-FEB4-078A-C2C3-A15BA4ED622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31180" y="863444"/>
                <a:ext cx="5964819" cy="5590565"/>
              </a:xfrm>
            </p:spPr>
            <p:txBody>
              <a:bodyPr/>
              <a:lstStyle/>
              <a:p>
                <a:pPr>
                  <a:lnSpc>
                    <a:spcPct val="150000"/>
                  </a:lnSpc>
                </a:pPr>
                <a:r>
                  <a:rPr lang="en-US" b="1" dirty="0"/>
                  <a:t>Idempotent Laws:</a:t>
                </a:r>
                <a:endParaRPr lang="en-IN" b="1" dirty="0"/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sz="2800" b="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IN" sz="280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˅</m:t>
                    </m:r>
                    <m:r>
                      <a:rPr lang="en-US" sz="2800" b="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800" b="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p</m:t>
                    </m:r>
                    <m:r>
                      <a:rPr lang="en-IN" sz="280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≡ </m:t>
                    </m:r>
                    <m:r>
                      <m:rPr>
                        <m:sty m:val="p"/>
                      </m:rPr>
                      <a:rPr lang="en-IN" sz="280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p</m:t>
                    </m:r>
                  </m:oMath>
                </a14:m>
                <a:endParaRPr lang="en-IN" b="1" dirty="0"/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sz="2800" b="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IN" sz="280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˄</m:t>
                    </m:r>
                    <m:r>
                      <a:rPr lang="en-US" sz="2800" b="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800" b="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p</m:t>
                    </m:r>
                    <m:r>
                      <a:rPr lang="en-IN" sz="280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≡ </m:t>
                    </m:r>
                    <m:r>
                      <m:rPr>
                        <m:sty m:val="p"/>
                      </m:rPr>
                      <a:rPr lang="en-IN" sz="280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p</m:t>
                    </m:r>
                  </m:oMath>
                </a14:m>
                <a:endParaRPr lang="en-IN" b="1" dirty="0"/>
              </a:p>
              <a:p>
                <a:pPr>
                  <a:lnSpc>
                    <a:spcPct val="150000"/>
                  </a:lnSpc>
                </a:pPr>
                <a:r>
                  <a:rPr lang="en-US" b="1" dirty="0">
                    <a:solidFill>
                      <a:srgbClr val="002060"/>
                    </a:solidFill>
                  </a:rPr>
                  <a:t>Commutative Laws:</a:t>
                </a:r>
                <a:endParaRPr lang="en-IN" b="1" dirty="0">
                  <a:solidFill>
                    <a:srgbClr val="002060"/>
                  </a:solidFill>
                </a:endParaRP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IN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˅</m:t>
                    </m:r>
                    <m:r>
                      <a:rPr lang="en-US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IN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q</m:t>
                    </m:r>
                    <m:r>
                      <a:rPr lang="en-US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≡ </m:t>
                    </m:r>
                    <m:r>
                      <m:rPr>
                        <m:sty m:val="p"/>
                      </m:rPr>
                      <a:rPr lang="en-IN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q</m:t>
                    </m:r>
                    <m:r>
                      <a:rPr lang="en-US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IN">
                        <a:latin typeface="Cambria Math" panose="02040503050406030204" pitchFamily="18" charset="0"/>
                      </a:rPr>
                      <m:t>˅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IN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p</m:t>
                    </m:r>
                  </m:oMath>
                </a14:m>
                <a:endParaRPr lang="en-IN" b="1" dirty="0">
                  <a:solidFill>
                    <a:srgbClr val="002060"/>
                  </a:solidFill>
                </a:endParaRP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IN" sz="280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˄</m:t>
                    </m:r>
                    <m:r>
                      <a:rPr lang="en-US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IN" sz="280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q</m:t>
                    </m:r>
                    <m:r>
                      <a:rPr lang="en-US" sz="280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i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≡ </m:t>
                    </m:r>
                    <m:r>
                      <m:rPr>
                        <m:sty m:val="p"/>
                      </m:rPr>
                      <a:rPr lang="en-IN" sz="280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q</m:t>
                    </m:r>
                    <m:r>
                      <a:rPr lang="en-US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IN">
                        <a:latin typeface="Cambria Math" panose="02040503050406030204" pitchFamily="18" charset="0"/>
                      </a:rPr>
                      <m:t>˄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IN" sz="280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p</m:t>
                    </m:r>
                  </m:oMath>
                </a14:m>
                <a:endParaRPr lang="en-IN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5F85F82E-FEB4-078A-C2C3-A15BA4ED622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1180" y="863444"/>
                <a:ext cx="5964819" cy="5590565"/>
              </a:xfrm>
              <a:blipFill rotWithShape="0">
                <a:blip r:embed="rId3"/>
                <a:stretch>
                  <a:fillRect l="-19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1BDDAFDB-C6AE-6417-1063-6AF72DBD519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06039" y="863444"/>
                <a:ext cx="6011357" cy="559056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50000"/>
                  </a:lnSpc>
                </a:pPr>
                <a:r>
                  <a:rPr lang="en-US" b="1" dirty="0"/>
                  <a:t>Associative Laws:</a:t>
                </a:r>
                <a:endParaRPr lang="en-IN" b="1" dirty="0"/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p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 ˅ 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q</m:t>
                        </m:r>
                        <m:r>
                          <a:rPr lang="en-IN" b="0" i="0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>
                        <a:latin typeface="Cambria Math" panose="02040503050406030204" pitchFamily="18" charset="0"/>
                      </a:rPr>
                      <m:t> ˅ 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r</m:t>
                    </m:r>
                    <m:r>
                      <a:rPr lang="en-US">
                        <a:latin typeface="Cambria Math" panose="02040503050406030204" pitchFamily="18" charset="0"/>
                      </a:rPr>
                      <m:t>≡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>
                        <a:latin typeface="Cambria Math" panose="02040503050406030204" pitchFamily="18" charset="0"/>
                      </a:rPr>
                      <m:t> ˅ </m:t>
                    </m:r>
                    <m:d>
                      <m:d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q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 ˅ 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r</m:t>
                        </m:r>
                        <m:r>
                          <a:rPr lang="en-IN" b="0" i="0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endParaRPr lang="en-IN" b="1" dirty="0"/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Shruti" panose="020B0502040204020203" pitchFamily="34" charset="0"/>
                          </a:rPr>
                          <m:t>p</m:t>
                        </m:r>
                        <m:r>
                          <a:rPr lang="en-US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Shruti" panose="020B0502040204020203" pitchFamily="34" charset="0"/>
                          </a:rPr>
                          <m:t> ˄ 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Shruti" panose="020B0502040204020203" pitchFamily="34" charset="0"/>
                          </a:rPr>
                          <m:t>q</m:t>
                        </m:r>
                        <m:r>
                          <a:rPr lang="en-IN" b="0" i="0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Shruti" panose="020B0502040204020203" pitchFamily="34" charset="0"/>
                          </a:rPr>
                          <m:t> </m:t>
                        </m:r>
                      </m:e>
                    </m:d>
                    <m:r>
                      <a:rPr lang="en-IN" b="0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Shruti" panose="020B0502040204020203" pitchFamily="34" charset="0"/>
                      </a:rPr>
                      <m:t> </m:t>
                    </m:r>
                    <m:r>
                      <a:rPr lang="en-US">
                        <a:latin typeface="Cambria Math" panose="02040503050406030204" pitchFamily="18" charset="0"/>
                        <a:ea typeface="Calibri" panose="020F0502020204030204" pitchFamily="34" charset="0"/>
                        <a:cs typeface="Shruti" panose="020B0502040204020203" pitchFamily="34" charset="0"/>
                      </a:rPr>
                      <m:t>˄ 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ea typeface="Calibri" panose="020F0502020204030204" pitchFamily="34" charset="0"/>
                        <a:cs typeface="Shruti" panose="020B0502040204020203" pitchFamily="34" charset="0"/>
                      </a:rPr>
                      <m:t>r</m:t>
                    </m:r>
                    <m:r>
                      <a:rPr lang="en-US">
                        <a:latin typeface="Cambria Math" panose="02040503050406030204" pitchFamily="18" charset="0"/>
                        <a:ea typeface="Calibri" panose="020F0502020204030204" pitchFamily="34" charset="0"/>
                        <a:cs typeface="Shruti" panose="020B0502040204020203" pitchFamily="34" charset="0"/>
                      </a:rPr>
                      <m:t>≡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ea typeface="Calibri" panose="020F0502020204030204" pitchFamily="34" charset="0"/>
                        <a:cs typeface="Shruti" panose="020B0502040204020203" pitchFamily="34" charset="0"/>
                      </a:rPr>
                      <m:t>p</m:t>
                    </m:r>
                    <m:r>
                      <a:rPr lang="en-US">
                        <a:latin typeface="Cambria Math" panose="02040503050406030204" pitchFamily="18" charset="0"/>
                        <a:ea typeface="Calibri" panose="020F0502020204030204" pitchFamily="34" charset="0"/>
                        <a:cs typeface="Shruti" panose="020B0502040204020203" pitchFamily="34" charset="0"/>
                      </a:rPr>
                      <m:t> ˄ </m:t>
                    </m:r>
                    <m:d>
                      <m:d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Shruti" panose="020B0502040204020203" pitchFamily="34" charset="0"/>
                          </a:rPr>
                          <m:t>q</m:t>
                        </m:r>
                        <m:r>
                          <a:rPr lang="en-US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Shruti" panose="020B0502040204020203" pitchFamily="34" charset="0"/>
                          </a:rPr>
                          <m:t> ˄ 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Shruti" panose="020B0502040204020203" pitchFamily="34" charset="0"/>
                          </a:rPr>
                          <m:t>r</m:t>
                        </m:r>
                        <m:r>
                          <a:rPr lang="en-IN" b="0" i="0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Shruti" panose="020B0502040204020203" pitchFamily="34" charset="0"/>
                          </a:rPr>
                          <m:t> </m:t>
                        </m:r>
                      </m:e>
                    </m:d>
                  </m:oMath>
                </a14:m>
                <a:endParaRPr lang="en-US" b="1" dirty="0"/>
              </a:p>
              <a:p>
                <a:pPr>
                  <a:lnSpc>
                    <a:spcPct val="150000"/>
                  </a:lnSpc>
                </a:pPr>
                <a:r>
                  <a:rPr lang="en-US" b="1" dirty="0"/>
                  <a:t>Distributive Laws:</a:t>
                </a:r>
                <a:endParaRPr lang="en-IN" b="1" dirty="0"/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>
                        <a:latin typeface="Cambria Math" panose="02040503050406030204" pitchFamily="18" charset="0"/>
                      </a:rPr>
                      <m:t> ˅ </m:t>
                    </m:r>
                    <m:d>
                      <m:d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q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 ˄ 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r</m:t>
                        </m:r>
                        <m:r>
                          <a:rPr lang="en-IN" b="0" i="0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>
                        <a:latin typeface="Cambria Math" panose="02040503050406030204" pitchFamily="18" charset="0"/>
                      </a:rPr>
                      <m:t>≡</m:t>
                    </m:r>
                    <m:d>
                      <m:d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p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 ˅ 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q</m:t>
                        </m:r>
                        <m:r>
                          <a:rPr lang="en-IN" b="0" i="0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>
                        <a:latin typeface="Cambria Math" panose="02040503050406030204" pitchFamily="18" charset="0"/>
                      </a:rPr>
                      <m:t> ˄ </m:t>
                    </m:r>
                    <m:d>
                      <m:d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p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 ˅ 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r</m:t>
                        </m:r>
                        <m:r>
                          <a:rPr lang="en-IN" b="0" i="0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endParaRPr lang="en-IN" b="1" dirty="0"/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>
                        <a:latin typeface="Cambria Math" panose="02040503050406030204" pitchFamily="18" charset="0"/>
                      </a:rPr>
                      <m:t> ˄ </m:t>
                    </m:r>
                    <m:d>
                      <m:d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q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 ˅ 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r</m:t>
                        </m:r>
                        <m:r>
                          <a:rPr lang="en-IN" b="0" i="0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>
                        <a:latin typeface="Cambria Math" panose="02040503050406030204" pitchFamily="18" charset="0"/>
                      </a:rPr>
                      <m:t>≡</m:t>
                    </m:r>
                    <m:d>
                      <m:d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p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 ˄ 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q</m:t>
                        </m:r>
                        <m:r>
                          <a:rPr lang="en-IN" b="0" i="0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>
                        <a:latin typeface="Cambria Math" panose="02040503050406030204" pitchFamily="18" charset="0"/>
                      </a:rPr>
                      <m:t> ˅ 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p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 ˄ 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r</m:t>
                        </m:r>
                        <m:r>
                          <a:rPr lang="en-IN" b="0" i="0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endParaRPr lang="en-IN" b="1" dirty="0"/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1BDDAFDB-C6AE-6417-1063-6AF72DBD51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6039" y="863444"/>
                <a:ext cx="6011357" cy="5590565"/>
              </a:xfrm>
              <a:prstGeom prst="rect">
                <a:avLst/>
              </a:prstGeom>
              <a:blipFill>
                <a:blip r:embed="rId4"/>
                <a:stretch>
                  <a:fillRect l="-182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0AC887F-3BC5-D02C-C415-888BED97A13F}"/>
              </a:ext>
            </a:extLst>
          </p:cNvPr>
          <p:cNvCxnSpPr/>
          <p:nvPr/>
        </p:nvCxnSpPr>
        <p:spPr>
          <a:xfrm>
            <a:off x="6095999" y="711201"/>
            <a:ext cx="0" cy="588009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6350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AC864B-63B6-19FF-521E-3FC500E63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Laws of Logic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F85F82E-FEB4-078A-C2C3-A15BA4ED622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lnSpc>
                    <a:spcPct val="150000"/>
                  </a:lnSpc>
                </a:pPr>
                <a:r>
                  <a:rPr lang="en-US" b="1" dirty="0"/>
                  <a:t>Identity Laws:</a:t>
                </a:r>
                <a:endParaRPr lang="en-IN" b="1" dirty="0"/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dirty="0">
                        <a:latin typeface="Cambria Math" panose="02040503050406030204" pitchFamily="18" charset="0"/>
                      </a:rPr>
                      <m:t>p</m:t>
                    </m:r>
                    <m:r>
                      <a:rPr lang="en-IN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IN" dirty="0">
                        <a:latin typeface="Cambria Math" panose="02040503050406030204" pitchFamily="18" charset="0"/>
                      </a:rPr>
                      <m:t>˄</m:t>
                    </m:r>
                    <m:r>
                      <a:rPr lang="en-IN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IN" sz="2800" b="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T</m:t>
                    </m:r>
                    <m:r>
                      <a:rPr lang="en-IN" sz="280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≡ </m:t>
                    </m:r>
                    <m:r>
                      <m:rPr>
                        <m:sty m:val="p"/>
                      </m:rPr>
                      <a:rPr lang="en-IN" sz="280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p</m:t>
                    </m:r>
                  </m:oMath>
                </a14:m>
                <a:endParaRPr lang="en-IN" b="1" dirty="0"/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p</m:t>
                    </m:r>
                    <m:r>
                      <a:rPr lang="en-IN" sz="2800" b="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IN">
                        <a:latin typeface="Cambria Math" panose="02040503050406030204" pitchFamily="18" charset="0"/>
                      </a:rPr>
                      <m:t>˅</m:t>
                    </m:r>
                    <m:r>
                      <a:rPr lang="en-IN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IN" sz="2800" b="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F</m:t>
                    </m:r>
                    <m:r>
                      <a:rPr lang="en-IN" sz="280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≡ </m:t>
                    </m:r>
                    <m:r>
                      <m:rPr>
                        <m:sty m:val="p"/>
                      </m:rPr>
                      <a:rPr lang="en-IN" sz="280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p</m:t>
                    </m:r>
                  </m:oMath>
                </a14:m>
                <a:endParaRPr lang="en-IN" b="1" dirty="0"/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p</m:t>
                    </m:r>
                    <m:r>
                      <a:rPr lang="en-IN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IN" dirty="0">
                        <a:latin typeface="Cambria Math" panose="02040503050406030204" pitchFamily="18" charset="0"/>
                      </a:rPr>
                      <m:t>˄ </m:t>
                    </m:r>
                    <m:r>
                      <m:rPr>
                        <m:sty m:val="p"/>
                      </m:rPr>
                      <a:rPr lang="en-IN" b="0" i="0" dirty="0" smtClean="0">
                        <a:latin typeface="Cambria Math" panose="02040503050406030204" pitchFamily="18" charset="0"/>
                      </a:rPr>
                      <m:t>F</m:t>
                    </m:r>
                    <m:r>
                      <a:rPr lang="en-IN" b="0" i="0" dirty="0" smtClean="0">
                        <a:latin typeface="Cambria Math" panose="02040503050406030204" pitchFamily="18" charset="0"/>
                      </a:rPr>
                      <m:t> ≡ </m:t>
                    </m:r>
                    <m:r>
                      <m:rPr>
                        <m:sty m:val="p"/>
                      </m:rPr>
                      <a:rPr lang="en-IN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F</m:t>
                    </m:r>
                  </m:oMath>
                </a14:m>
                <a:endParaRPr lang="en-IN" b="1" dirty="0">
                  <a:solidFill>
                    <a:srgbClr val="002060"/>
                  </a:solidFill>
                </a:endParaRP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p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IN">
                        <a:latin typeface="Cambria Math" panose="02040503050406030204" pitchFamily="18" charset="0"/>
                      </a:rPr>
                      <m:t>˅</m:t>
                    </m:r>
                    <m:r>
                      <a:rPr lang="en-IN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T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≡ </m:t>
                    </m:r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T</m:t>
                    </m:r>
                  </m:oMath>
                </a14:m>
                <a:endParaRPr lang="en-IN" b="1" dirty="0">
                  <a:solidFill>
                    <a:srgbClr val="002060"/>
                  </a:solidFill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IN" b="1" dirty="0"/>
                  <a:t>Involution Law</a:t>
                </a:r>
                <a:r>
                  <a:rPr lang="en-US" b="1" dirty="0"/>
                  <a:t>:</a:t>
                </a:r>
                <a:endParaRPr lang="en-IN" b="1" dirty="0"/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rPr>
                      <m:t>¬¬ 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rPr>
                      <m:t>p</m:t>
                    </m:r>
                    <m:r>
                      <a:rPr lang="en-US"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rPr>
                      <m:t>≡</m:t>
                    </m:r>
                    <m:r>
                      <m:rPr>
                        <m:sty m:val="p"/>
                      </m:rPr>
                      <a:rPr lang="en-IN" b="0" i="0" smtClean="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rPr>
                      <m:t>p</m:t>
                    </m:r>
                  </m:oMath>
                </a14:m>
                <a:endParaRPr lang="en-IN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F85F82E-FEB4-078A-C2C3-A15BA4ED622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7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1BDDAFDB-C6AE-6417-1063-6AF72DBD519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96540" y="863444"/>
                <a:ext cx="5516060" cy="559056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50000"/>
                  </a:lnSpc>
                </a:pPr>
                <a:r>
                  <a:rPr lang="en-US" b="1" dirty="0"/>
                  <a:t>Complement Laws:</a:t>
                </a:r>
                <a:endParaRPr lang="en-IN" b="1" dirty="0"/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rPr>
                      <m:t>p</m:t>
                    </m:r>
                    <m:r>
                      <a:rPr lang="en-US"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rPr>
                      <m:t> ˅ ¬ 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rPr>
                      <m:t>p</m:t>
                    </m:r>
                    <m:r>
                      <a:rPr lang="en-US"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rPr>
                      <m:t>≡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rPr>
                      <m:t>T</m:t>
                    </m:r>
                  </m:oMath>
                </a14:m>
                <a:r>
                  <a:rPr lang="en-US" dirty="0">
                    <a:latin typeface="Cambria" panose="02040503050406030204" pitchFamily="18" charset="0"/>
                    <a:ea typeface="Times New Roman" panose="02020603050405020304" pitchFamily="18" charset="0"/>
                    <a:cs typeface="Shruti" panose="020B0502040204020203" pitchFamily="34" charset="0"/>
                  </a:rPr>
                  <a:t> </a:t>
                </a:r>
                <a:endParaRPr lang="en-IN" dirty="0">
                  <a:latin typeface="Cambria" panose="02040503050406030204" pitchFamily="18" charset="0"/>
                  <a:ea typeface="Times New Roman" panose="02020603050405020304" pitchFamily="18" charset="0"/>
                  <a:cs typeface="Shruti" panose="020B0502040204020203" pitchFamily="34" charset="0"/>
                </a:endParaRP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rPr>
                      <m:t>p</m:t>
                    </m:r>
                    <m:r>
                      <a:rPr lang="en-US"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rPr>
                      <m:t> ˄ ¬ 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rPr>
                      <m:t>p</m:t>
                    </m:r>
                    <m:r>
                      <a:rPr lang="en-US"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rPr>
                      <m:t>≡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rPr>
                      <m:t>F</m:t>
                    </m:r>
                  </m:oMath>
                </a14:m>
                <a:r>
                  <a:rPr lang="en-US" dirty="0">
                    <a:latin typeface="Cambria" panose="02040503050406030204" pitchFamily="18" charset="0"/>
                    <a:ea typeface="Times New Roman" panose="02020603050405020304" pitchFamily="18" charset="0"/>
                    <a:cs typeface="Shruti" panose="020B0502040204020203" pitchFamily="34" charset="0"/>
                  </a:rPr>
                  <a:t> </a:t>
                </a: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rPr>
                      <m:t>¬ 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rPr>
                      <m:t>T</m:t>
                    </m:r>
                    <m:r>
                      <a:rPr lang="en-US"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rPr>
                      <m:t>≡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rPr>
                      <m:t>F</m:t>
                    </m:r>
                  </m:oMath>
                </a14:m>
                <a:endParaRPr lang="en-IN" dirty="0">
                  <a:latin typeface="Cambria" panose="02040503050406030204" pitchFamily="18" charset="0"/>
                  <a:ea typeface="Times New Roman" panose="02020603050405020304" pitchFamily="18" charset="0"/>
                  <a:cs typeface="Shruti" panose="020B0502040204020203" pitchFamily="34" charset="0"/>
                </a:endParaRP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rPr>
                      <m:t>¬ </m:t>
                    </m:r>
                    <m:r>
                      <m:rPr>
                        <m:sty m:val="p"/>
                      </m:rPr>
                      <a:rPr lang="en-IN" b="0" i="0" smtClean="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rPr>
                      <m:t>F</m:t>
                    </m:r>
                    <m:r>
                      <a:rPr lang="en-US"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rPr>
                      <m:t>≡</m:t>
                    </m:r>
                    <m:r>
                      <m:rPr>
                        <m:sty m:val="p"/>
                      </m:rPr>
                      <a:rPr lang="en-IN" b="0" i="0" smtClean="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rPr>
                      <m:t>T</m:t>
                    </m:r>
                  </m:oMath>
                </a14:m>
                <a:endParaRPr lang="en-IN" dirty="0">
                  <a:latin typeface="Cambria" panose="02040503050406030204" pitchFamily="18" charset="0"/>
                  <a:ea typeface="Times New Roman" panose="02020603050405020304" pitchFamily="18" charset="0"/>
                  <a:cs typeface="Shruti" panose="020B0502040204020203" pitchFamily="34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b="1" dirty="0"/>
                  <a:t>De Morgan’s Laws:</a:t>
                </a:r>
                <a:endParaRPr lang="en-IN" b="1" dirty="0"/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libri" panose="020F0502020204030204" pitchFamily="34" charset="0"/>
                        <a:cs typeface="Shruti" panose="020B0502040204020203" pitchFamily="34" charset="0"/>
                      </a:rPr>
                      <m:t>¬ </m:t>
                    </m:r>
                    <m:d>
                      <m:d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Shruti" panose="020B0502040204020203" pitchFamily="34" charset="0"/>
                          </a:rPr>
                          <m:t>p</m:t>
                        </m:r>
                        <m:r>
                          <a:rPr lang="en-US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Shruti" panose="020B0502040204020203" pitchFamily="34" charset="0"/>
                          </a:rPr>
                          <m:t> ˅ 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Shruti" panose="020B0502040204020203" pitchFamily="34" charset="0"/>
                          </a:rPr>
                          <m:t>q</m:t>
                        </m:r>
                        <m:r>
                          <a:rPr lang="en-IN" b="0" i="0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Shruti" panose="020B0502040204020203" pitchFamily="34" charset="0"/>
                          </a:rPr>
                          <m:t> </m:t>
                        </m:r>
                      </m:e>
                    </m:d>
                    <m:r>
                      <a:rPr lang="en-US">
                        <a:latin typeface="Cambria Math" panose="02040503050406030204" pitchFamily="18" charset="0"/>
                        <a:ea typeface="Calibri" panose="020F0502020204030204" pitchFamily="34" charset="0"/>
                        <a:cs typeface="Shruti" panose="020B0502040204020203" pitchFamily="34" charset="0"/>
                      </a:rPr>
                      <m:t>≡</m:t>
                    </m:r>
                    <m:d>
                      <m:d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Shruti" panose="020B0502040204020203" pitchFamily="34" charset="0"/>
                          </a:rPr>
                          <m:t>¬ 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Shruti" panose="020B0502040204020203" pitchFamily="34" charset="0"/>
                          </a:rPr>
                          <m:t>p</m:t>
                        </m:r>
                        <m:r>
                          <a:rPr lang="en-US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Shruti" panose="020B0502040204020203" pitchFamily="34" charset="0"/>
                          </a:rPr>
                          <m:t> ˄ ¬ 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Shruti" panose="020B0502040204020203" pitchFamily="34" charset="0"/>
                          </a:rPr>
                          <m:t>q</m:t>
                        </m:r>
                        <m:r>
                          <a:rPr lang="en-IN" b="0" i="0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Shruti" panose="020B0502040204020203" pitchFamily="34" charset="0"/>
                          </a:rPr>
                          <m:t> </m:t>
                        </m:r>
                      </m:e>
                    </m:d>
                  </m:oMath>
                </a14:m>
                <a:endParaRPr lang="en-IN" i="1" dirty="0">
                  <a:latin typeface="Cambria Math" panose="02040503050406030204" pitchFamily="18" charset="0"/>
                  <a:ea typeface="Calibri" panose="020F0502020204030204" pitchFamily="34" charset="0"/>
                  <a:cs typeface="Shruti" panose="020B0502040204020203" pitchFamily="34" charset="0"/>
                </a:endParaRP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  <a:ea typeface="Calibri" panose="020F0502020204030204" pitchFamily="34" charset="0"/>
                        <a:cs typeface="Shruti" panose="020B0502040204020203" pitchFamily="34" charset="0"/>
                      </a:rPr>
                      <m:t>¬ </m:t>
                    </m:r>
                    <m:d>
                      <m:d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Shruti" panose="020B0502040204020203" pitchFamily="34" charset="0"/>
                          </a:rPr>
                          <m:t>p</m:t>
                        </m:r>
                        <m:r>
                          <a:rPr lang="en-US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Shruti" panose="020B0502040204020203" pitchFamily="34" charset="0"/>
                          </a:rPr>
                          <m:t> ˄ 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Shruti" panose="020B0502040204020203" pitchFamily="34" charset="0"/>
                          </a:rPr>
                          <m:t>q</m:t>
                        </m:r>
                        <m:r>
                          <a:rPr lang="en-IN" b="0" i="0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Shruti" panose="020B0502040204020203" pitchFamily="34" charset="0"/>
                          </a:rPr>
                          <m:t> </m:t>
                        </m:r>
                      </m:e>
                    </m:d>
                    <m:r>
                      <a:rPr lang="en-US">
                        <a:latin typeface="Cambria Math" panose="02040503050406030204" pitchFamily="18" charset="0"/>
                        <a:ea typeface="Calibri" panose="020F0502020204030204" pitchFamily="34" charset="0"/>
                        <a:cs typeface="Shruti" panose="020B0502040204020203" pitchFamily="34" charset="0"/>
                      </a:rPr>
                      <m:t>≡</m:t>
                    </m:r>
                    <m:d>
                      <m:dPr>
                        <m:ctrlPr>
                          <a:rPr lang="en-US" b="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Shruti" panose="020B0502040204020203" pitchFamily="34" charset="0"/>
                          </a:rPr>
                        </m:ctrlPr>
                      </m:dPr>
                      <m:e>
                        <m:r>
                          <a:rPr lang="en-IN" b="0" i="0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Shruti" panose="020B0502040204020203" pitchFamily="34" charset="0"/>
                          </a:rPr>
                          <m:t> </m:t>
                        </m:r>
                        <m:r>
                          <a:rPr lang="en-US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Shruti" panose="020B0502040204020203" pitchFamily="34" charset="0"/>
                          </a:rPr>
                          <m:t>¬ 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Shruti" panose="020B0502040204020203" pitchFamily="34" charset="0"/>
                          </a:rPr>
                          <m:t>p</m:t>
                        </m:r>
                        <m:r>
                          <a:rPr lang="en-US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Shruti" panose="020B0502040204020203" pitchFamily="34" charset="0"/>
                          </a:rPr>
                          <m:t> ˅ ¬ 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Shruti" panose="020B0502040204020203" pitchFamily="34" charset="0"/>
                          </a:rPr>
                          <m:t>q</m:t>
                        </m:r>
                        <m:r>
                          <a:rPr lang="en-IN" b="0" i="0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Shruti" panose="020B0502040204020203" pitchFamily="34" charset="0"/>
                          </a:rPr>
                          <m:t> </m:t>
                        </m:r>
                      </m:e>
                    </m:d>
                  </m:oMath>
                </a14:m>
                <a:endParaRPr lang="en-IN" b="1" dirty="0"/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1BDDAFDB-C6AE-6417-1063-6AF72DBD51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6540" y="863444"/>
                <a:ext cx="5516060" cy="5590565"/>
              </a:xfrm>
              <a:prstGeom prst="rect">
                <a:avLst/>
              </a:prstGeom>
              <a:blipFill>
                <a:blip r:embed="rId4"/>
                <a:stretch>
                  <a:fillRect l="-198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0AC887F-3BC5-D02C-C415-888BED97A13F}"/>
              </a:ext>
            </a:extLst>
          </p:cNvPr>
          <p:cNvCxnSpPr/>
          <p:nvPr/>
        </p:nvCxnSpPr>
        <p:spPr>
          <a:xfrm>
            <a:off x="6095999" y="711201"/>
            <a:ext cx="0" cy="588009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0950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4CEE54-F8D3-E00A-71F1-D3A7AA18A2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2">
            <a:extLst>
              <a:ext uri="{FF2B5EF4-FFF2-40B4-BE49-F238E27FC236}">
                <a16:creationId xmlns:a16="http://schemas.microsoft.com/office/drawing/2014/main" id="{3CBBCAB6-ED39-2CC2-BBB2-02252F2372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5681028"/>
              </p:ext>
            </p:extLst>
          </p:nvPr>
        </p:nvGraphicFramePr>
        <p:xfrm>
          <a:off x="118731" y="2033710"/>
          <a:ext cx="11433600" cy="339974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57600">
                  <a:extLst>
                    <a:ext uri="{9D8B030D-6E8A-4147-A177-3AD203B41FA5}">
                      <a16:colId xmlns:a16="http://schemas.microsoft.com/office/drawing/2014/main" val="2543531497"/>
                    </a:ext>
                  </a:extLst>
                </a:gridCol>
                <a:gridCol w="957600">
                  <a:extLst>
                    <a:ext uri="{9D8B030D-6E8A-4147-A177-3AD203B41FA5}">
                      <a16:colId xmlns:a16="http://schemas.microsoft.com/office/drawing/2014/main" val="230489491"/>
                    </a:ext>
                  </a:extLst>
                </a:gridCol>
                <a:gridCol w="1875600">
                  <a:extLst>
                    <a:ext uri="{9D8B030D-6E8A-4147-A177-3AD203B41FA5}">
                      <a16:colId xmlns:a16="http://schemas.microsoft.com/office/drawing/2014/main" val="844060273"/>
                    </a:ext>
                  </a:extLst>
                </a:gridCol>
                <a:gridCol w="961200">
                  <a:extLst>
                    <a:ext uri="{9D8B030D-6E8A-4147-A177-3AD203B41FA5}">
                      <a16:colId xmlns:a16="http://schemas.microsoft.com/office/drawing/2014/main" val="378897886"/>
                    </a:ext>
                  </a:extLst>
                </a:gridCol>
                <a:gridCol w="925200">
                  <a:extLst>
                    <a:ext uri="{9D8B030D-6E8A-4147-A177-3AD203B41FA5}">
                      <a16:colId xmlns:a16="http://schemas.microsoft.com/office/drawing/2014/main" val="3475719055"/>
                    </a:ext>
                  </a:extLst>
                </a:gridCol>
                <a:gridCol w="2401200">
                  <a:extLst>
                    <a:ext uri="{9D8B030D-6E8A-4147-A177-3AD203B41FA5}">
                      <a16:colId xmlns:a16="http://schemas.microsoft.com/office/drawing/2014/main" val="1254533878"/>
                    </a:ext>
                  </a:extLst>
                </a:gridCol>
                <a:gridCol w="1677600">
                  <a:extLst>
                    <a:ext uri="{9D8B030D-6E8A-4147-A177-3AD203B41FA5}">
                      <a16:colId xmlns:a16="http://schemas.microsoft.com/office/drawing/2014/main" val="2342788026"/>
                    </a:ext>
                  </a:extLst>
                </a:gridCol>
                <a:gridCol w="1677600">
                  <a:extLst>
                    <a:ext uri="{9D8B030D-6E8A-4147-A177-3AD203B41FA5}">
                      <a16:colId xmlns:a16="http://schemas.microsoft.com/office/drawing/2014/main" val="1004236724"/>
                    </a:ext>
                  </a:extLst>
                </a:gridCol>
              </a:tblGrid>
              <a:tr h="679949">
                <a:tc>
                  <a:txBody>
                    <a:bodyPr/>
                    <a:lstStyle/>
                    <a:p>
                      <a:pPr algn="ctr"/>
                      <a:endParaRPr lang="en-IN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8869193"/>
                  </a:ext>
                </a:extLst>
              </a:tr>
              <a:tr h="679949">
                <a:tc>
                  <a:txBody>
                    <a:bodyPr/>
                    <a:lstStyle/>
                    <a:p>
                      <a:pPr algn="ctr"/>
                      <a:endParaRPr lang="en-IN" sz="280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61066291"/>
                  </a:ext>
                </a:extLst>
              </a:tr>
              <a:tr h="679949">
                <a:tc>
                  <a:txBody>
                    <a:bodyPr/>
                    <a:lstStyle/>
                    <a:p>
                      <a:pPr algn="ctr"/>
                      <a:endParaRPr lang="en-IN" sz="28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2607411"/>
                  </a:ext>
                </a:extLst>
              </a:tr>
              <a:tr h="679949">
                <a:tc>
                  <a:txBody>
                    <a:bodyPr/>
                    <a:lstStyle/>
                    <a:p>
                      <a:pPr algn="ctr"/>
                      <a:endParaRPr lang="en-IN" sz="280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29497343"/>
                  </a:ext>
                </a:extLst>
              </a:tr>
              <a:tr h="679949">
                <a:tc>
                  <a:txBody>
                    <a:bodyPr/>
                    <a:lstStyle/>
                    <a:p>
                      <a:pPr algn="ctr"/>
                      <a:endParaRPr lang="en-IN" sz="28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0946856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FB083363-ADFD-653A-25E4-CDA8F8940C54}"/>
                  </a:ext>
                </a:extLst>
              </p:cNvPr>
              <p:cNvSpPr/>
              <p:nvPr/>
            </p:nvSpPr>
            <p:spPr>
              <a:xfrm>
                <a:off x="1880762" y="750316"/>
                <a:ext cx="7909538" cy="57868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spAutoFit/>
              </a:bodyPr>
              <a:lstStyle/>
              <a:p>
                <a:r>
                  <a:rPr lang="en-IN" sz="2800" dirty="0">
                    <a:solidFill>
                      <a:srgbClr val="002060"/>
                    </a:solidFill>
                  </a:rPr>
                  <a:t>Show that the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800" b="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p</m:t>
                        </m:r>
                        <m:r>
                          <a:rPr lang="en-US" sz="28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⇄</m:t>
                        </m:r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q</m:t>
                        </m:r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≡</m:t>
                    </m:r>
                    <m:d>
                      <m:dPr>
                        <m:ctrlPr>
                          <a:rPr lang="en-I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IN" sz="2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¬</m:t>
                            </m:r>
                            <m: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sz="28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p</m:t>
                            </m:r>
                            <m:r>
                              <a:rPr lang="en-US" sz="28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˄ </m:t>
                            </m:r>
                            <m:r>
                              <a:rPr lang="en-US" sz="2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¬</m:t>
                            </m:r>
                            <m: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sz="28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q</m:t>
                            </m:r>
                            <m: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˅</m:t>
                        </m:r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n-IN" sz="2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sz="28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p</m:t>
                            </m:r>
                            <m:r>
                              <a:rPr lang="en-US" sz="28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˄ </m:t>
                            </m:r>
                            <m:r>
                              <m:rPr>
                                <m:sty m:val="p"/>
                              </m:rPr>
                              <a:rPr lang="en-US" sz="28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q</m:t>
                            </m:r>
                            <m: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</m:e>
                    </m:d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FB083363-ADFD-653A-25E4-CDA8F8940C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0762" y="750316"/>
                <a:ext cx="7909538" cy="578685"/>
              </a:xfrm>
              <a:prstGeom prst="rect">
                <a:avLst/>
              </a:prstGeom>
              <a:blipFill rotWithShape="0">
                <a:blip r:embed="rId3"/>
                <a:stretch>
                  <a:fillRect l="-1619" t="-5263" r="-540" b="-2526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3">
            <a:extLst>
              <a:ext uri="{FF2B5EF4-FFF2-40B4-BE49-F238E27FC236}">
                <a16:creationId xmlns:a16="http://schemas.microsoft.com/office/drawing/2014/main" id="{CD821DDF-FC28-7FA4-840E-3093A4AF3D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 6</a:t>
            </a:r>
            <a:r>
              <a:rPr lang="en-GB" dirty="0"/>
              <a:t> ⇝ Example 1</a:t>
            </a:r>
            <a:endParaRPr lang="en-IN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2573ED7-A941-7F9E-C3E0-02299F79ADCE}"/>
              </a:ext>
            </a:extLst>
          </p:cNvPr>
          <p:cNvSpPr/>
          <p:nvPr/>
        </p:nvSpPr>
        <p:spPr>
          <a:xfrm>
            <a:off x="70647" y="798110"/>
            <a:ext cx="1810115" cy="483098"/>
          </a:xfrm>
          <a:prstGeom prst="roundRect">
            <a:avLst/>
          </a:pr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Question</a:t>
            </a:r>
            <a:endParaRPr kumimoji="0" lang="en-IN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Condensed"/>
              <a:ea typeface="+mn-ea"/>
              <a:cs typeface="+mn-cs"/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450FCD01-C3F3-5606-A80B-C55C310A5B77}"/>
              </a:ext>
            </a:extLst>
          </p:cNvPr>
          <p:cNvSpPr/>
          <p:nvPr/>
        </p:nvSpPr>
        <p:spPr>
          <a:xfrm>
            <a:off x="70646" y="1415910"/>
            <a:ext cx="1810115" cy="483098"/>
          </a:xfrm>
          <a:prstGeom prst="roundRect">
            <a:avLst/>
          </a:pr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Solution </a:t>
            </a:r>
            <a:endParaRPr kumimoji="0" lang="en-IN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Condensed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4" name="Table 33">
                <a:extLst>
                  <a:ext uri="{FF2B5EF4-FFF2-40B4-BE49-F238E27FC236}">
                    <a16:creationId xmlns:a16="http://schemas.microsoft.com/office/drawing/2014/main" id="{DBFB70CE-1111-3A2A-9B21-BFD32269014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48186471"/>
                  </p:ext>
                </p:extLst>
              </p:nvPr>
            </p:nvGraphicFramePr>
            <p:xfrm>
              <a:off x="2503008" y="2711376"/>
              <a:ext cx="951597" cy="2707884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951597">
                      <a:extLst>
                        <a:ext uri="{9D8B030D-6E8A-4147-A177-3AD203B41FA5}">
                          <a16:colId xmlns:a16="http://schemas.microsoft.com/office/drawing/2014/main" val="3532356644"/>
                        </a:ext>
                      </a:extLst>
                    </a:gridCol>
                  </a:tblGrid>
                  <a:tr h="67697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IN" sz="2800" b="0" i="0" dirty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T</m:t>
                                </m:r>
                              </m:oMath>
                            </m:oMathPara>
                          </a14:m>
                          <a:endParaRPr lang="en-IN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9918738"/>
                      </a:ext>
                    </a:extLst>
                  </a:tr>
                  <a:tr h="67697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IN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934534138"/>
                      </a:ext>
                    </a:extLst>
                  </a:tr>
                  <a:tr h="67697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IN" sz="2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Roboto Condensed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25418007"/>
                      </a:ext>
                    </a:extLst>
                  </a:tr>
                  <a:tr h="67697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kumimoji="0" lang="en-IN" sz="2800" b="0" i="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srgbClr val="00206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T</m:t>
                                </m:r>
                              </m:oMath>
                            </m:oMathPara>
                          </a14:m>
                          <a:endParaRPr kumimoji="0" lang="en-IN" sz="2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Roboto Condensed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2433299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4" name="Table 3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DBFB70CE-1111-3A2A-9B21-BFD32269014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48186471"/>
                  </p:ext>
                </p:extLst>
              </p:nvPr>
            </p:nvGraphicFramePr>
            <p:xfrm>
              <a:off x="2503008" y="2711376"/>
              <a:ext cx="951597" cy="2707884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951597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3532356644"/>
                        </a:ext>
                      </a:extLst>
                    </a:gridCol>
                  </a:tblGrid>
                  <a:tr h="67697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4"/>
                          <a:stretch>
                            <a:fillRect b="-30090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219918738"/>
                      </a:ext>
                    </a:extLst>
                  </a:tr>
                  <a:tr h="67697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IN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934534138"/>
                      </a:ext>
                    </a:extLst>
                  </a:tr>
                  <a:tr h="67697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IN" sz="2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Roboto Condensed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2025418007"/>
                      </a:ext>
                    </a:extLst>
                  </a:tr>
                  <a:tr h="67697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4"/>
                          <a:stretch>
                            <a:fillRect t="-30090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392433299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6D4627A1-5573-8933-E3C0-DB8D4CDA3FEB}"/>
                  </a:ext>
                </a:extLst>
              </p:cNvPr>
              <p:cNvSpPr txBox="1"/>
              <p:nvPr/>
            </p:nvSpPr>
            <p:spPr>
              <a:xfrm>
                <a:off x="374943" y="2073202"/>
                <a:ext cx="47752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𝐩</m:t>
                      </m:r>
                    </m:oMath>
                  </m:oMathPara>
                </a14:m>
                <a:endParaRPr lang="en-IN" sz="28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6D4627A1-5573-8933-E3C0-DB8D4CDA3F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943" y="2073202"/>
                <a:ext cx="477520" cy="52322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0BA7A55A-C6D2-E3D1-826A-EC316FB084C4}"/>
                  </a:ext>
                </a:extLst>
              </p:cNvPr>
              <p:cNvSpPr txBox="1"/>
              <p:nvPr/>
            </p:nvSpPr>
            <p:spPr>
              <a:xfrm>
                <a:off x="1354866" y="2073040"/>
                <a:ext cx="47752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𝐪</m:t>
                      </m:r>
                    </m:oMath>
                  </m:oMathPara>
                </a14:m>
                <a:endParaRPr lang="en-IN" sz="28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0BA7A55A-C6D2-E3D1-826A-EC316FB084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4866" y="2073040"/>
                <a:ext cx="477520" cy="52322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723BE81F-20E3-8AA9-A37B-DBC8DF81012B}"/>
              </a:ext>
            </a:extLst>
          </p:cNvPr>
          <p:cNvSpPr/>
          <p:nvPr/>
        </p:nvSpPr>
        <p:spPr>
          <a:xfrm>
            <a:off x="270070" y="2805318"/>
            <a:ext cx="612000" cy="2520000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0574D37F-13B5-F2B5-D937-42224FE44EA3}"/>
                  </a:ext>
                </a:extLst>
              </p:cNvPr>
              <p:cNvSpPr txBox="1"/>
              <p:nvPr/>
            </p:nvSpPr>
            <p:spPr>
              <a:xfrm>
                <a:off x="2059491" y="2100706"/>
                <a:ext cx="185465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𝐏</m:t>
                      </m:r>
                      <m:r>
                        <a:rPr lang="en-IN" sz="2800" b="1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𝐩</m:t>
                      </m:r>
                      <m:r>
                        <a:rPr lang="en-US" sz="2800" b="1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⇄</m:t>
                      </m:r>
                      <m:r>
                        <a:rPr lang="en-US" sz="28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𝐪</m:t>
                      </m:r>
                    </m:oMath>
                  </m:oMathPara>
                </a14:m>
                <a:endParaRPr lang="en-IN" sz="28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0574D37F-13B5-F2B5-D937-42224FE44E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9491" y="2100706"/>
                <a:ext cx="1854656" cy="523220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5" name="Table 54">
                <a:extLst>
                  <a:ext uri="{FF2B5EF4-FFF2-40B4-BE49-F238E27FC236}">
                    <a16:creationId xmlns:a16="http://schemas.microsoft.com/office/drawing/2014/main" id="{8A3A4EFE-DD09-89AA-4ADF-6ADB36748E9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37540557"/>
                  </p:ext>
                </p:extLst>
              </p:nvPr>
            </p:nvGraphicFramePr>
            <p:xfrm>
              <a:off x="1076580" y="2725571"/>
              <a:ext cx="951597" cy="2707884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951597">
                      <a:extLst>
                        <a:ext uri="{9D8B030D-6E8A-4147-A177-3AD203B41FA5}">
                          <a16:colId xmlns:a16="http://schemas.microsoft.com/office/drawing/2014/main" val="3532356644"/>
                        </a:ext>
                      </a:extLst>
                    </a:gridCol>
                  </a:tblGrid>
                  <a:tr h="67697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IN" sz="2800" b="0" i="0" dirty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T</m:t>
                                </m:r>
                              </m:oMath>
                            </m:oMathPara>
                          </a14:m>
                          <a:endParaRPr lang="en-IN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9918738"/>
                      </a:ext>
                    </a:extLst>
                  </a:tr>
                  <a:tr h="67697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IN" sz="2800" b="0" i="0" dirty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F</m:t>
                                </m:r>
                              </m:oMath>
                            </m:oMathPara>
                          </a14:m>
                          <a:endParaRPr lang="en-IN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934534138"/>
                      </a:ext>
                    </a:extLst>
                  </a:tr>
                  <a:tr h="67697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kumimoji="0" lang="en-IN" sz="2800" b="0" i="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srgbClr val="00206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T</m:t>
                                </m:r>
                              </m:oMath>
                            </m:oMathPara>
                          </a14:m>
                          <a:endParaRPr kumimoji="0" lang="en-IN" sz="2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Roboto Condensed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25418007"/>
                      </a:ext>
                    </a:extLst>
                  </a:tr>
                  <a:tr h="67697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kumimoji="0" lang="en-IN" sz="2800" b="0" i="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srgbClr val="00206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F</m:t>
                                </m:r>
                              </m:oMath>
                            </m:oMathPara>
                          </a14:m>
                          <a:endParaRPr kumimoji="0" lang="en-IN" sz="2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Roboto Condensed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2433299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5" name="Table 5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8A3A4EFE-DD09-89AA-4ADF-6ADB36748E9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37540557"/>
                  </p:ext>
                </p:extLst>
              </p:nvPr>
            </p:nvGraphicFramePr>
            <p:xfrm>
              <a:off x="1076580" y="2725571"/>
              <a:ext cx="951597" cy="2707884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951597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3532356644"/>
                        </a:ext>
                      </a:extLst>
                    </a:gridCol>
                  </a:tblGrid>
                  <a:tr h="67697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8"/>
                          <a:stretch>
                            <a:fillRect b="-30090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219918738"/>
                      </a:ext>
                    </a:extLst>
                  </a:tr>
                  <a:tr h="67697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8"/>
                          <a:stretch>
                            <a:fillRect t="-99107" b="-19821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934534138"/>
                      </a:ext>
                    </a:extLst>
                  </a:tr>
                  <a:tr h="67697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8"/>
                          <a:stretch>
                            <a:fillRect t="-200901" b="-1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2025418007"/>
                      </a:ext>
                    </a:extLst>
                  </a:tr>
                  <a:tr h="67697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8"/>
                          <a:stretch>
                            <a:fillRect t="-30090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392433299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5AFC7939-9727-3557-3A7F-ADC4C4BB4223}"/>
              </a:ext>
            </a:extLst>
          </p:cNvPr>
          <p:cNvSpPr/>
          <p:nvPr/>
        </p:nvSpPr>
        <p:spPr>
          <a:xfrm>
            <a:off x="1196744" y="2836229"/>
            <a:ext cx="612000" cy="2520000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7" name="Table 56">
                <a:extLst>
                  <a:ext uri="{FF2B5EF4-FFF2-40B4-BE49-F238E27FC236}">
                    <a16:creationId xmlns:a16="http://schemas.microsoft.com/office/drawing/2014/main" id="{285E8F45-D364-0AF7-3A35-E057117A837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02752153"/>
                  </p:ext>
                </p:extLst>
              </p:nvPr>
            </p:nvGraphicFramePr>
            <p:xfrm>
              <a:off x="2511020" y="2711376"/>
              <a:ext cx="951597" cy="2707884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951597">
                      <a:extLst>
                        <a:ext uri="{9D8B030D-6E8A-4147-A177-3AD203B41FA5}">
                          <a16:colId xmlns:a16="http://schemas.microsoft.com/office/drawing/2014/main" val="3532356644"/>
                        </a:ext>
                      </a:extLst>
                    </a:gridCol>
                  </a:tblGrid>
                  <a:tr h="676971">
                    <a:tc>
                      <a:txBody>
                        <a:bodyPr/>
                        <a:lstStyle/>
                        <a:p>
                          <a:pPr algn="ctr"/>
                          <a:endParaRPr lang="en-IN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9918738"/>
                      </a:ext>
                    </a:extLst>
                  </a:tr>
                  <a:tr h="67697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IN" sz="2800" b="0" i="0" dirty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F</m:t>
                                </m:r>
                              </m:oMath>
                            </m:oMathPara>
                          </a14:m>
                          <a:endParaRPr lang="en-IN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934534138"/>
                      </a:ext>
                    </a:extLst>
                  </a:tr>
                  <a:tr h="67697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kumimoji="0" lang="en-IN" sz="2800" b="0" i="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srgbClr val="00206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F</m:t>
                                </m:r>
                              </m:oMath>
                            </m:oMathPara>
                          </a14:m>
                          <a:endParaRPr kumimoji="0" lang="en-IN" sz="2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25418007"/>
                      </a:ext>
                    </a:extLst>
                  </a:tr>
                  <a:tr h="67697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IN" sz="2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Roboto Condensed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2433299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7" name="Table 56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285E8F45-D364-0AF7-3A35-E057117A837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02752153"/>
                  </p:ext>
                </p:extLst>
              </p:nvPr>
            </p:nvGraphicFramePr>
            <p:xfrm>
              <a:off x="2511020" y="2711376"/>
              <a:ext cx="951597" cy="2707884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951597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3532356644"/>
                        </a:ext>
                      </a:extLst>
                    </a:gridCol>
                  </a:tblGrid>
                  <a:tr h="676971">
                    <a:tc>
                      <a:txBody>
                        <a:bodyPr/>
                        <a:lstStyle/>
                        <a:p>
                          <a:pPr algn="ctr"/>
                          <a:endParaRPr lang="en-IN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219918738"/>
                      </a:ext>
                    </a:extLst>
                  </a:tr>
                  <a:tr h="67697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9"/>
                          <a:stretch>
                            <a:fillRect t="-99107" b="-19821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934534138"/>
                      </a:ext>
                    </a:extLst>
                  </a:tr>
                  <a:tr h="67697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9"/>
                          <a:stretch>
                            <a:fillRect t="-200901" b="-1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2025418007"/>
                      </a:ext>
                    </a:extLst>
                  </a:tr>
                  <a:tr h="67697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IN" sz="2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Roboto Condensed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392433299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BF43D075-1AE4-1273-B53B-9DE03EC085FB}"/>
                  </a:ext>
                </a:extLst>
              </p:cNvPr>
              <p:cNvSpPr txBox="1"/>
              <p:nvPr/>
            </p:nvSpPr>
            <p:spPr>
              <a:xfrm>
                <a:off x="4142219" y="2100706"/>
                <a:ext cx="47752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¬ </m:t>
                      </m:r>
                      <m:r>
                        <a:rPr lang="en-IN" sz="2800" b="1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𝐩</m:t>
                      </m:r>
                    </m:oMath>
                  </m:oMathPara>
                </a14:m>
                <a:endParaRPr lang="en-IN" sz="28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BF43D075-1AE4-1273-B53B-9DE03EC085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2219" y="2100706"/>
                <a:ext cx="477520" cy="523220"/>
              </a:xfrm>
              <a:prstGeom prst="rect">
                <a:avLst/>
              </a:prstGeom>
              <a:blipFill rotWithShape="0">
                <a:blip r:embed="rId10"/>
                <a:stretch>
                  <a:fillRect l="-113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E97D043D-8CFC-4788-0A6C-D1B5F9B524C4}"/>
                  </a:ext>
                </a:extLst>
              </p:cNvPr>
              <p:cNvSpPr txBox="1"/>
              <p:nvPr/>
            </p:nvSpPr>
            <p:spPr>
              <a:xfrm>
                <a:off x="5096306" y="2094810"/>
                <a:ext cx="47752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¬ </m:t>
                      </m:r>
                      <m:r>
                        <a:rPr lang="en-IN" sz="2800" b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𝐪</m:t>
                      </m:r>
                    </m:oMath>
                  </m:oMathPara>
                </a14:m>
                <a:endParaRPr lang="en-IN" sz="28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E97D043D-8CFC-4788-0A6C-D1B5F9B524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6306" y="2094810"/>
                <a:ext cx="477520" cy="523220"/>
              </a:xfrm>
              <a:prstGeom prst="rect">
                <a:avLst/>
              </a:prstGeom>
              <a:blipFill rotWithShape="0">
                <a:blip r:embed="rId11"/>
                <a:stretch>
                  <a:fillRect l="-12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86BDB31E-15C7-9897-12BD-DDCB573298F4}"/>
                  </a:ext>
                </a:extLst>
              </p:cNvPr>
              <p:cNvSpPr txBox="1"/>
              <p:nvPr/>
            </p:nvSpPr>
            <p:spPr>
              <a:xfrm>
                <a:off x="5853272" y="2094810"/>
                <a:ext cx="238870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𝐑</m:t>
                      </m:r>
                      <m:r>
                        <a:rPr lang="en-IN" sz="2800" b="1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b="1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¬</m:t>
                      </m:r>
                      <m:r>
                        <a:rPr lang="en-IN" sz="2800" b="1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IN" sz="2800" b="1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𝐩</m:t>
                      </m:r>
                      <m:r>
                        <a:rPr lang="en-IN" sz="28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1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˄</m:t>
                      </m:r>
                      <m:r>
                        <a:rPr lang="en-IN" sz="28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IN" sz="2800" b="1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¬</m:t>
                      </m:r>
                      <m:r>
                        <a:rPr lang="en-IN" sz="28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IN" sz="2800" b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𝐪</m:t>
                      </m:r>
                    </m:oMath>
                  </m:oMathPara>
                </a14:m>
                <a:endParaRPr lang="en-IN" sz="28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86BDB31E-15C7-9897-12BD-DDCB573298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3272" y="2094810"/>
                <a:ext cx="2388709" cy="523220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951523D1-FBD6-54C6-4A6F-F0BB4E062871}"/>
                  </a:ext>
                </a:extLst>
              </p:cNvPr>
              <p:cNvSpPr txBox="1"/>
              <p:nvPr/>
            </p:nvSpPr>
            <p:spPr>
              <a:xfrm>
                <a:off x="8167658" y="2109363"/>
                <a:ext cx="176749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𝐒</m:t>
                      </m:r>
                      <m:r>
                        <a:rPr lang="en-IN" sz="2800" b="1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b="1" i="0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𝐩</m:t>
                      </m:r>
                      <m:r>
                        <a:rPr lang="en-IN" sz="2800" b="1" i="0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˄ </m:t>
                      </m:r>
                      <m:r>
                        <a:rPr lang="en-IN" sz="2800" b="1" i="0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𝐪</m:t>
                      </m:r>
                    </m:oMath>
                  </m:oMathPara>
                </a14:m>
                <a:endParaRPr lang="en-IN" sz="28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951523D1-FBD6-54C6-4A6F-F0BB4E0628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7658" y="2109363"/>
                <a:ext cx="1767496" cy="523220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2" name="Table 61">
                <a:extLst>
                  <a:ext uri="{FF2B5EF4-FFF2-40B4-BE49-F238E27FC236}">
                    <a16:creationId xmlns:a16="http://schemas.microsoft.com/office/drawing/2014/main" id="{07629F6C-0743-4055-3655-0A28FE89A6E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47747453"/>
                  </p:ext>
                </p:extLst>
              </p:nvPr>
            </p:nvGraphicFramePr>
            <p:xfrm>
              <a:off x="4063069" y="2711376"/>
              <a:ext cx="698770" cy="2707884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698770">
                      <a:extLst>
                        <a:ext uri="{9D8B030D-6E8A-4147-A177-3AD203B41FA5}">
                          <a16:colId xmlns:a16="http://schemas.microsoft.com/office/drawing/2014/main" val="3532356644"/>
                        </a:ext>
                      </a:extLst>
                    </a:gridCol>
                  </a:tblGrid>
                  <a:tr h="67697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IN" sz="2800" b="0" i="0" dirty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F</m:t>
                                </m:r>
                              </m:oMath>
                            </m:oMathPara>
                          </a14:m>
                          <a:endParaRPr lang="en-IN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9918738"/>
                      </a:ext>
                    </a:extLst>
                  </a:tr>
                  <a:tr h="67697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IN" sz="2800" b="0" i="0" dirty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F</m:t>
                                </m:r>
                              </m:oMath>
                            </m:oMathPara>
                          </a14:m>
                          <a:endParaRPr lang="en-IN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934534138"/>
                      </a:ext>
                    </a:extLst>
                  </a:tr>
                  <a:tr h="67697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kumimoji="0" lang="en-US" sz="2800" b="0" i="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srgbClr val="00206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T</m:t>
                                </m:r>
                              </m:oMath>
                            </m:oMathPara>
                          </a14:m>
                          <a:endParaRPr kumimoji="0" lang="en-IN" sz="2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Roboto Condensed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25418007"/>
                      </a:ext>
                    </a:extLst>
                  </a:tr>
                  <a:tr h="67697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kumimoji="0" lang="en-IN" sz="2800" b="0" i="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srgbClr val="00206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T</m:t>
                                </m:r>
                              </m:oMath>
                            </m:oMathPara>
                          </a14:m>
                          <a:endParaRPr kumimoji="0" lang="en-IN" sz="2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Roboto Condensed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2433299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2" name="Table 61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07629F6C-0743-4055-3655-0A28FE89A6E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47747453"/>
                  </p:ext>
                </p:extLst>
              </p:nvPr>
            </p:nvGraphicFramePr>
            <p:xfrm>
              <a:off x="4063069" y="2711376"/>
              <a:ext cx="698770" cy="2707884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698770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3532356644"/>
                        </a:ext>
                      </a:extLst>
                    </a:gridCol>
                  </a:tblGrid>
                  <a:tr h="67697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14"/>
                          <a:stretch>
                            <a:fillRect b="-30090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219918738"/>
                      </a:ext>
                    </a:extLst>
                  </a:tr>
                  <a:tr h="67697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14"/>
                          <a:stretch>
                            <a:fillRect t="-99107" b="-19821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934534138"/>
                      </a:ext>
                    </a:extLst>
                  </a:tr>
                  <a:tr h="67697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14"/>
                          <a:stretch>
                            <a:fillRect t="-200901" b="-1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2025418007"/>
                      </a:ext>
                    </a:extLst>
                  </a:tr>
                  <a:tr h="67697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14"/>
                          <a:stretch>
                            <a:fillRect t="-30090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392433299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4" name="Table 63">
                <a:extLst>
                  <a:ext uri="{FF2B5EF4-FFF2-40B4-BE49-F238E27FC236}">
                    <a16:creationId xmlns:a16="http://schemas.microsoft.com/office/drawing/2014/main" id="{4440A09E-108D-7867-9F0C-550F884EC03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8325446"/>
                  </p:ext>
                </p:extLst>
              </p:nvPr>
            </p:nvGraphicFramePr>
            <p:xfrm>
              <a:off x="5031539" y="2711376"/>
              <a:ext cx="661504" cy="2707884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661504">
                      <a:extLst>
                        <a:ext uri="{9D8B030D-6E8A-4147-A177-3AD203B41FA5}">
                          <a16:colId xmlns:a16="http://schemas.microsoft.com/office/drawing/2014/main" val="3532356644"/>
                        </a:ext>
                      </a:extLst>
                    </a:gridCol>
                  </a:tblGrid>
                  <a:tr h="67697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F</m:t>
                                </m:r>
                              </m:oMath>
                            </m:oMathPara>
                          </a14:m>
                          <a:endParaRPr lang="en-IN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9918738"/>
                      </a:ext>
                    </a:extLst>
                  </a:tr>
                  <a:tr h="67697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IN" sz="2800" b="0" i="0" dirty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T</m:t>
                                </m:r>
                              </m:oMath>
                            </m:oMathPara>
                          </a14:m>
                          <a:endParaRPr lang="en-IN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934534138"/>
                      </a:ext>
                    </a:extLst>
                  </a:tr>
                  <a:tr h="67697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kumimoji="0" lang="en-IN" sz="2800" b="0" i="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srgbClr val="00206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F</m:t>
                                </m:r>
                              </m:oMath>
                            </m:oMathPara>
                          </a14:m>
                          <a:endParaRPr kumimoji="0" lang="en-IN" sz="2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Roboto Condensed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25418007"/>
                      </a:ext>
                    </a:extLst>
                  </a:tr>
                  <a:tr h="67697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kumimoji="0" lang="en-IN" sz="2800" b="0" i="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srgbClr val="00206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T</m:t>
                                </m:r>
                              </m:oMath>
                            </m:oMathPara>
                          </a14:m>
                          <a:endParaRPr kumimoji="0" lang="en-IN" sz="2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Roboto Condensed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2433299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4" name="Table 6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4440A09E-108D-7867-9F0C-550F884EC03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8325446"/>
                  </p:ext>
                </p:extLst>
              </p:nvPr>
            </p:nvGraphicFramePr>
            <p:xfrm>
              <a:off x="5031539" y="2711376"/>
              <a:ext cx="661504" cy="2707884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661504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3532356644"/>
                        </a:ext>
                      </a:extLst>
                    </a:gridCol>
                  </a:tblGrid>
                  <a:tr h="67697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15"/>
                          <a:stretch>
                            <a:fillRect b="-30090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219918738"/>
                      </a:ext>
                    </a:extLst>
                  </a:tr>
                  <a:tr h="67697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15"/>
                          <a:stretch>
                            <a:fillRect t="-99107" b="-19821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934534138"/>
                      </a:ext>
                    </a:extLst>
                  </a:tr>
                  <a:tr h="67697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15"/>
                          <a:stretch>
                            <a:fillRect t="-200901" b="-1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2025418007"/>
                      </a:ext>
                    </a:extLst>
                  </a:tr>
                  <a:tr h="67697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15"/>
                          <a:stretch>
                            <a:fillRect t="-30090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392433299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BF793270-541B-9933-411A-712C69493344}"/>
              </a:ext>
            </a:extLst>
          </p:cNvPr>
          <p:cNvSpPr/>
          <p:nvPr/>
        </p:nvSpPr>
        <p:spPr>
          <a:xfrm>
            <a:off x="4074979" y="2806347"/>
            <a:ext cx="612000" cy="2520000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100F5295-CB86-F373-CF0A-72395B160860}"/>
              </a:ext>
            </a:extLst>
          </p:cNvPr>
          <p:cNvSpPr/>
          <p:nvPr/>
        </p:nvSpPr>
        <p:spPr>
          <a:xfrm>
            <a:off x="5031539" y="2800451"/>
            <a:ext cx="612000" cy="2520000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7" name="Table 66">
                <a:extLst>
                  <a:ext uri="{FF2B5EF4-FFF2-40B4-BE49-F238E27FC236}">
                    <a16:creationId xmlns:a16="http://schemas.microsoft.com/office/drawing/2014/main" id="{F528EFC1-778D-F0E2-A89F-54B355A8465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16676733"/>
                  </p:ext>
                </p:extLst>
              </p:nvPr>
            </p:nvGraphicFramePr>
            <p:xfrm>
              <a:off x="6639731" y="2718262"/>
              <a:ext cx="661504" cy="2707884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661504">
                      <a:extLst>
                        <a:ext uri="{9D8B030D-6E8A-4147-A177-3AD203B41FA5}">
                          <a16:colId xmlns:a16="http://schemas.microsoft.com/office/drawing/2014/main" val="3532356644"/>
                        </a:ext>
                      </a:extLst>
                    </a:gridCol>
                  </a:tblGrid>
                  <a:tr h="676971">
                    <a:tc>
                      <a:txBody>
                        <a:bodyPr/>
                        <a:lstStyle/>
                        <a:p>
                          <a:pPr algn="ctr"/>
                          <a:endParaRPr lang="en-IN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9918738"/>
                      </a:ext>
                    </a:extLst>
                  </a:tr>
                  <a:tr h="67697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IN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934534138"/>
                      </a:ext>
                    </a:extLst>
                  </a:tr>
                  <a:tr h="67697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IN" sz="2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Roboto Condensed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25418007"/>
                      </a:ext>
                    </a:extLst>
                  </a:tr>
                  <a:tr h="67697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kumimoji="0" lang="en-IN" sz="2800" b="0" i="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srgbClr val="00206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T</m:t>
                                </m:r>
                              </m:oMath>
                            </m:oMathPara>
                          </a14:m>
                          <a:endParaRPr kumimoji="0" lang="en-IN" sz="2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Roboto Condensed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2433299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7" name="Table 66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F528EFC1-778D-F0E2-A89F-54B355A8465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16676733"/>
                  </p:ext>
                </p:extLst>
              </p:nvPr>
            </p:nvGraphicFramePr>
            <p:xfrm>
              <a:off x="6639731" y="2718262"/>
              <a:ext cx="661504" cy="2707884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661504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3532356644"/>
                        </a:ext>
                      </a:extLst>
                    </a:gridCol>
                  </a:tblGrid>
                  <a:tr h="676971">
                    <a:tc>
                      <a:txBody>
                        <a:bodyPr/>
                        <a:lstStyle/>
                        <a:p>
                          <a:pPr algn="ctr"/>
                          <a:endParaRPr lang="en-IN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219918738"/>
                      </a:ext>
                    </a:extLst>
                  </a:tr>
                  <a:tr h="67697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IN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934534138"/>
                      </a:ext>
                    </a:extLst>
                  </a:tr>
                  <a:tr h="67697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IN" sz="2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Roboto Condensed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2025418007"/>
                      </a:ext>
                    </a:extLst>
                  </a:tr>
                  <a:tr h="67697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16"/>
                          <a:stretch>
                            <a:fillRect t="-30180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392433299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0" name="Table 69">
                <a:extLst>
                  <a:ext uri="{FF2B5EF4-FFF2-40B4-BE49-F238E27FC236}">
                    <a16:creationId xmlns:a16="http://schemas.microsoft.com/office/drawing/2014/main" id="{6335052B-A725-CAD6-6BAA-D4491BBCF41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13550571"/>
                  </p:ext>
                </p:extLst>
              </p:nvPr>
            </p:nvGraphicFramePr>
            <p:xfrm>
              <a:off x="8712992" y="2718262"/>
              <a:ext cx="661504" cy="2707884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661504">
                      <a:extLst>
                        <a:ext uri="{9D8B030D-6E8A-4147-A177-3AD203B41FA5}">
                          <a16:colId xmlns:a16="http://schemas.microsoft.com/office/drawing/2014/main" val="3532356644"/>
                        </a:ext>
                      </a:extLst>
                    </a:gridCol>
                  </a:tblGrid>
                  <a:tr h="67697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IN" sz="2800" b="0" i="0" dirty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T</m:t>
                                </m:r>
                              </m:oMath>
                            </m:oMathPara>
                          </a14:m>
                          <a:endParaRPr lang="en-IN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9918738"/>
                      </a:ext>
                    </a:extLst>
                  </a:tr>
                  <a:tr h="67697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IN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934534138"/>
                      </a:ext>
                    </a:extLst>
                  </a:tr>
                  <a:tr h="67697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IN" sz="2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Roboto Condensed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25418007"/>
                      </a:ext>
                    </a:extLst>
                  </a:tr>
                  <a:tr h="67697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IN" sz="2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Roboto Condensed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2433299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0" name="Table 6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6335052B-A725-CAD6-6BAA-D4491BBCF41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13550571"/>
                  </p:ext>
                </p:extLst>
              </p:nvPr>
            </p:nvGraphicFramePr>
            <p:xfrm>
              <a:off x="8712992" y="2718262"/>
              <a:ext cx="661504" cy="2707884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661504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3532356644"/>
                        </a:ext>
                      </a:extLst>
                    </a:gridCol>
                  </a:tblGrid>
                  <a:tr h="67697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17"/>
                          <a:stretch>
                            <a:fillRect b="-29821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219918738"/>
                      </a:ext>
                    </a:extLst>
                  </a:tr>
                  <a:tr h="67697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IN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934534138"/>
                      </a:ext>
                    </a:extLst>
                  </a:tr>
                  <a:tr h="67697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IN" sz="2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Roboto Condensed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2025418007"/>
                      </a:ext>
                    </a:extLst>
                  </a:tr>
                  <a:tr h="67697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IN" sz="2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Roboto Condensed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392433299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1" name="Table 70">
                <a:extLst>
                  <a:ext uri="{FF2B5EF4-FFF2-40B4-BE49-F238E27FC236}">
                    <a16:creationId xmlns:a16="http://schemas.microsoft.com/office/drawing/2014/main" id="{33BDC053-7176-5AC2-8897-04E21EBF15B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55552338"/>
                  </p:ext>
                </p:extLst>
              </p:nvPr>
            </p:nvGraphicFramePr>
            <p:xfrm>
              <a:off x="131430" y="2725571"/>
              <a:ext cx="932451" cy="2707884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932451">
                      <a:extLst>
                        <a:ext uri="{9D8B030D-6E8A-4147-A177-3AD203B41FA5}">
                          <a16:colId xmlns:a16="http://schemas.microsoft.com/office/drawing/2014/main" val="3532356644"/>
                        </a:ext>
                      </a:extLst>
                    </a:gridCol>
                  </a:tblGrid>
                  <a:tr h="67697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IN" sz="2800" b="0" i="0" dirty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T</m:t>
                                </m:r>
                              </m:oMath>
                            </m:oMathPara>
                          </a14:m>
                          <a:endParaRPr lang="en-IN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9918738"/>
                      </a:ext>
                    </a:extLst>
                  </a:tr>
                  <a:tr h="67697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IN" sz="2800" b="0" i="0" dirty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T</m:t>
                                </m:r>
                              </m:oMath>
                            </m:oMathPara>
                          </a14:m>
                          <a:endParaRPr lang="en-IN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934534138"/>
                      </a:ext>
                    </a:extLst>
                  </a:tr>
                  <a:tr h="67697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kumimoji="0" lang="en-IN" sz="2800" b="0" i="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srgbClr val="00206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F</m:t>
                                </m:r>
                              </m:oMath>
                            </m:oMathPara>
                          </a14:m>
                          <a:endParaRPr kumimoji="0" lang="en-IN" sz="2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Roboto Condensed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25418007"/>
                      </a:ext>
                    </a:extLst>
                  </a:tr>
                  <a:tr h="67697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kumimoji="0" lang="en-IN" sz="2800" b="0" i="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srgbClr val="00206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F</m:t>
                                </m:r>
                              </m:oMath>
                            </m:oMathPara>
                          </a14:m>
                          <a:endParaRPr kumimoji="0" lang="en-IN" sz="2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Roboto Condensed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2433299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1" name="Table 7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33BDC053-7176-5AC2-8897-04E21EBF15B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55552338"/>
                  </p:ext>
                </p:extLst>
              </p:nvPr>
            </p:nvGraphicFramePr>
            <p:xfrm>
              <a:off x="131430" y="2725571"/>
              <a:ext cx="932451" cy="2707884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932451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3532356644"/>
                        </a:ext>
                      </a:extLst>
                    </a:gridCol>
                  </a:tblGrid>
                  <a:tr h="67697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18"/>
                          <a:stretch>
                            <a:fillRect b="-30090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219918738"/>
                      </a:ext>
                    </a:extLst>
                  </a:tr>
                  <a:tr h="67697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18"/>
                          <a:stretch>
                            <a:fillRect t="-99107" b="-19821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934534138"/>
                      </a:ext>
                    </a:extLst>
                  </a:tr>
                  <a:tr h="67697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18"/>
                          <a:stretch>
                            <a:fillRect t="-200901" b="-1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2025418007"/>
                      </a:ext>
                    </a:extLst>
                  </a:tr>
                  <a:tr h="67697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18"/>
                          <a:stretch>
                            <a:fillRect t="-30090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392433299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2" name="Table 71">
                <a:extLst>
                  <a:ext uri="{FF2B5EF4-FFF2-40B4-BE49-F238E27FC236}">
                    <a16:creationId xmlns:a16="http://schemas.microsoft.com/office/drawing/2014/main" id="{727A95F2-3B4E-2EDC-003C-FD5BDAACD5E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01365686"/>
                  </p:ext>
                </p:extLst>
              </p:nvPr>
            </p:nvGraphicFramePr>
            <p:xfrm>
              <a:off x="6641021" y="2710953"/>
              <a:ext cx="661504" cy="2707884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661504">
                      <a:extLst>
                        <a:ext uri="{9D8B030D-6E8A-4147-A177-3AD203B41FA5}">
                          <a16:colId xmlns:a16="http://schemas.microsoft.com/office/drawing/2014/main" val="3532356644"/>
                        </a:ext>
                      </a:extLst>
                    </a:gridCol>
                  </a:tblGrid>
                  <a:tr h="67697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IN" sz="2800" b="0" i="0" dirty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F</m:t>
                                </m:r>
                              </m:oMath>
                            </m:oMathPara>
                          </a14:m>
                          <a:endParaRPr lang="en-IN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9918738"/>
                      </a:ext>
                    </a:extLst>
                  </a:tr>
                  <a:tr h="67697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IN" sz="2800" b="0" i="0" dirty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F</m:t>
                                </m:r>
                              </m:oMath>
                            </m:oMathPara>
                          </a14:m>
                          <a:endParaRPr lang="en-IN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934534138"/>
                      </a:ext>
                    </a:extLst>
                  </a:tr>
                  <a:tr h="67697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kumimoji="0" lang="en-IN" sz="2800" b="0" i="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srgbClr val="00206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F</m:t>
                                </m:r>
                              </m:oMath>
                            </m:oMathPara>
                          </a14:m>
                          <a:endParaRPr kumimoji="0" lang="en-IN" sz="2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Roboto Condensed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25418007"/>
                      </a:ext>
                    </a:extLst>
                  </a:tr>
                  <a:tr h="67697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IN" sz="2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Roboto Condensed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2433299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2" name="Table 71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727A95F2-3B4E-2EDC-003C-FD5BDAACD5E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01365686"/>
                  </p:ext>
                </p:extLst>
              </p:nvPr>
            </p:nvGraphicFramePr>
            <p:xfrm>
              <a:off x="6641021" y="2710953"/>
              <a:ext cx="661504" cy="2707884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661504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3532356644"/>
                        </a:ext>
                      </a:extLst>
                    </a:gridCol>
                  </a:tblGrid>
                  <a:tr h="67697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19"/>
                          <a:stretch>
                            <a:fillRect b="-30090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219918738"/>
                      </a:ext>
                    </a:extLst>
                  </a:tr>
                  <a:tr h="67697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19"/>
                          <a:stretch>
                            <a:fillRect t="-99107" b="-19821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934534138"/>
                      </a:ext>
                    </a:extLst>
                  </a:tr>
                  <a:tr h="67697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19"/>
                          <a:stretch>
                            <a:fillRect t="-200901" b="-1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2025418007"/>
                      </a:ext>
                    </a:extLst>
                  </a:tr>
                  <a:tr h="67697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IN" sz="2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Roboto Condensed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392433299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8C630E62-7E20-0EFF-1991-15BF3B14EDAA}"/>
                  </a:ext>
                </a:extLst>
              </p:cNvPr>
              <p:cNvSpPr txBox="1"/>
              <p:nvPr/>
            </p:nvSpPr>
            <p:spPr>
              <a:xfrm>
                <a:off x="9859995" y="2109363"/>
                <a:ext cx="176749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𝐐</m:t>
                      </m:r>
                      <m:r>
                        <a:rPr lang="en-IN" sz="2800" b="1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1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𝐑</m:t>
                      </m:r>
                      <m:r>
                        <a:rPr lang="en-IN" sz="2800" b="1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˅ </m:t>
                      </m:r>
                      <m:r>
                        <a:rPr lang="en-IN" sz="2800" b="1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𝐒</m:t>
                      </m:r>
                    </m:oMath>
                  </m:oMathPara>
                </a14:m>
                <a:endParaRPr lang="en-IN" sz="28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8C630E62-7E20-0EFF-1991-15BF3B14ED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59995" y="2109363"/>
                <a:ext cx="1767496" cy="523220"/>
              </a:xfrm>
              <a:prstGeom prst="rect">
                <a:avLst/>
              </a:prstGeom>
              <a:blipFill rotWithShape="0"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5" name="Table 74">
                <a:extLst>
                  <a:ext uri="{FF2B5EF4-FFF2-40B4-BE49-F238E27FC236}">
                    <a16:creationId xmlns:a16="http://schemas.microsoft.com/office/drawing/2014/main" id="{E9EDA721-9C80-7516-D5CA-0309DD7A8AC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76590373"/>
                  </p:ext>
                </p:extLst>
              </p:nvPr>
            </p:nvGraphicFramePr>
            <p:xfrm>
              <a:off x="8711889" y="2710953"/>
              <a:ext cx="661504" cy="2707884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661504">
                      <a:extLst>
                        <a:ext uri="{9D8B030D-6E8A-4147-A177-3AD203B41FA5}">
                          <a16:colId xmlns:a16="http://schemas.microsoft.com/office/drawing/2014/main" val="3532356644"/>
                        </a:ext>
                      </a:extLst>
                    </a:gridCol>
                  </a:tblGrid>
                  <a:tr h="676971">
                    <a:tc>
                      <a:txBody>
                        <a:bodyPr/>
                        <a:lstStyle/>
                        <a:p>
                          <a:pPr algn="ctr"/>
                          <a:endParaRPr lang="en-IN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9918738"/>
                      </a:ext>
                    </a:extLst>
                  </a:tr>
                  <a:tr h="67697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IN" sz="2800" b="0" i="0" dirty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F</m:t>
                                </m:r>
                              </m:oMath>
                            </m:oMathPara>
                          </a14:m>
                          <a:endParaRPr lang="en-IN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934534138"/>
                      </a:ext>
                    </a:extLst>
                  </a:tr>
                  <a:tr h="67697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kumimoji="0" lang="en-IN" sz="2800" b="0" i="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srgbClr val="00206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F</m:t>
                                </m:r>
                              </m:oMath>
                            </m:oMathPara>
                          </a14:m>
                          <a:endParaRPr kumimoji="0" lang="en-IN" sz="2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Roboto Condensed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25418007"/>
                      </a:ext>
                    </a:extLst>
                  </a:tr>
                  <a:tr h="67697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kumimoji="0" lang="en-IN" sz="2800" b="0" i="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srgbClr val="00206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F</m:t>
                                </m:r>
                              </m:oMath>
                            </m:oMathPara>
                          </a14:m>
                          <a:endParaRPr kumimoji="0" lang="en-IN" sz="2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Roboto Condensed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2433299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5" name="Table 7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E9EDA721-9C80-7516-D5CA-0309DD7A8AC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76590373"/>
                  </p:ext>
                </p:extLst>
              </p:nvPr>
            </p:nvGraphicFramePr>
            <p:xfrm>
              <a:off x="8711889" y="2710953"/>
              <a:ext cx="661504" cy="2707884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661504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3532356644"/>
                        </a:ext>
                      </a:extLst>
                    </a:gridCol>
                  </a:tblGrid>
                  <a:tr h="676971">
                    <a:tc>
                      <a:txBody>
                        <a:bodyPr/>
                        <a:lstStyle/>
                        <a:p>
                          <a:pPr algn="ctr"/>
                          <a:endParaRPr lang="en-IN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219918738"/>
                      </a:ext>
                    </a:extLst>
                  </a:tr>
                  <a:tr h="67697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21"/>
                          <a:stretch>
                            <a:fillRect t="-99107" b="-19821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934534138"/>
                      </a:ext>
                    </a:extLst>
                  </a:tr>
                  <a:tr h="67697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21"/>
                          <a:stretch>
                            <a:fillRect t="-200901" b="-1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2025418007"/>
                      </a:ext>
                    </a:extLst>
                  </a:tr>
                  <a:tr h="67697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21"/>
                          <a:stretch>
                            <a:fillRect t="-30090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392433299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id="{149BD20D-E6B0-A32A-CEA7-7C260F0A71B0}"/>
              </a:ext>
            </a:extLst>
          </p:cNvPr>
          <p:cNvSpPr/>
          <p:nvPr/>
        </p:nvSpPr>
        <p:spPr>
          <a:xfrm>
            <a:off x="6630478" y="2809569"/>
            <a:ext cx="612000" cy="2520000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id="{46E25883-16C4-F5E7-4EDC-FB098D04712C}"/>
              </a:ext>
            </a:extLst>
          </p:cNvPr>
          <p:cNvSpPr/>
          <p:nvPr/>
        </p:nvSpPr>
        <p:spPr>
          <a:xfrm>
            <a:off x="8711889" y="2817147"/>
            <a:ext cx="612000" cy="2520000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8" name="Table 77">
                <a:extLst>
                  <a:ext uri="{FF2B5EF4-FFF2-40B4-BE49-F238E27FC236}">
                    <a16:creationId xmlns:a16="http://schemas.microsoft.com/office/drawing/2014/main" id="{294D6804-2621-FB72-1813-6E9158CCE71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72003911"/>
                  </p:ext>
                </p:extLst>
              </p:nvPr>
            </p:nvGraphicFramePr>
            <p:xfrm>
              <a:off x="10412991" y="2718262"/>
              <a:ext cx="661504" cy="2707884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661504">
                      <a:extLst>
                        <a:ext uri="{9D8B030D-6E8A-4147-A177-3AD203B41FA5}">
                          <a16:colId xmlns:a16="http://schemas.microsoft.com/office/drawing/2014/main" val="3532356644"/>
                        </a:ext>
                      </a:extLst>
                    </a:gridCol>
                  </a:tblGrid>
                  <a:tr h="676971">
                    <a:tc>
                      <a:txBody>
                        <a:bodyPr/>
                        <a:lstStyle/>
                        <a:p>
                          <a:pPr algn="ctr"/>
                          <a:endParaRPr lang="en-IN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9918738"/>
                      </a:ext>
                    </a:extLst>
                  </a:tr>
                  <a:tr h="67697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IN" sz="2800" b="0" i="0" dirty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F</m:t>
                                </m:r>
                              </m:oMath>
                            </m:oMathPara>
                          </a14:m>
                          <a:endParaRPr lang="en-IN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934534138"/>
                      </a:ext>
                    </a:extLst>
                  </a:tr>
                  <a:tr h="67697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kumimoji="0" lang="en-IN" sz="2800" b="0" i="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srgbClr val="00206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F</m:t>
                                </m:r>
                              </m:oMath>
                            </m:oMathPara>
                          </a14:m>
                          <a:endParaRPr kumimoji="0" lang="en-IN" sz="2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Roboto Condensed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25418007"/>
                      </a:ext>
                    </a:extLst>
                  </a:tr>
                  <a:tr h="67697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IN" sz="2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Roboto Condensed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2433299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8" name="Table 77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294D6804-2621-FB72-1813-6E9158CCE71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72003911"/>
                  </p:ext>
                </p:extLst>
              </p:nvPr>
            </p:nvGraphicFramePr>
            <p:xfrm>
              <a:off x="10412991" y="2718262"/>
              <a:ext cx="661504" cy="2707884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661504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3532356644"/>
                        </a:ext>
                      </a:extLst>
                    </a:gridCol>
                  </a:tblGrid>
                  <a:tr h="676971">
                    <a:tc>
                      <a:txBody>
                        <a:bodyPr/>
                        <a:lstStyle/>
                        <a:p>
                          <a:pPr algn="ctr"/>
                          <a:endParaRPr lang="en-IN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219918738"/>
                      </a:ext>
                    </a:extLst>
                  </a:tr>
                  <a:tr h="67697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22"/>
                          <a:stretch>
                            <a:fillRect t="-100901" b="-20090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934534138"/>
                      </a:ext>
                    </a:extLst>
                  </a:tr>
                  <a:tr h="67697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22"/>
                          <a:stretch>
                            <a:fillRect t="-199107" b="-9910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2025418007"/>
                      </a:ext>
                    </a:extLst>
                  </a:tr>
                  <a:tr h="67697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IN" sz="2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Roboto Condensed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392433299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9" name="Table 78">
                <a:extLst>
                  <a:ext uri="{FF2B5EF4-FFF2-40B4-BE49-F238E27FC236}">
                    <a16:creationId xmlns:a16="http://schemas.microsoft.com/office/drawing/2014/main" id="{C1ABD01E-CD26-5C72-9F20-7C54CC720E9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44415938"/>
                  </p:ext>
                </p:extLst>
              </p:nvPr>
            </p:nvGraphicFramePr>
            <p:xfrm>
              <a:off x="10419714" y="2718262"/>
              <a:ext cx="661504" cy="2707884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661504">
                      <a:extLst>
                        <a:ext uri="{9D8B030D-6E8A-4147-A177-3AD203B41FA5}">
                          <a16:colId xmlns:a16="http://schemas.microsoft.com/office/drawing/2014/main" val="3532356644"/>
                        </a:ext>
                      </a:extLst>
                    </a:gridCol>
                  </a:tblGrid>
                  <a:tr h="67697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IN" sz="2800" b="0" i="0" dirty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T</m:t>
                                </m:r>
                              </m:oMath>
                            </m:oMathPara>
                          </a14:m>
                          <a:endParaRPr lang="en-IN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9918738"/>
                      </a:ext>
                    </a:extLst>
                  </a:tr>
                  <a:tr h="67697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IN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934534138"/>
                      </a:ext>
                    </a:extLst>
                  </a:tr>
                  <a:tr h="67697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IN" sz="2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Roboto Condensed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25418007"/>
                      </a:ext>
                    </a:extLst>
                  </a:tr>
                  <a:tr h="67697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IN" sz="2800" b="0" i="0" dirty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T</m:t>
                                </m:r>
                              </m:oMath>
                            </m:oMathPara>
                          </a14:m>
                          <a:endParaRPr kumimoji="0" lang="en-IN" sz="2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Roboto Condensed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2433299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9" name="Table 78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C1ABD01E-CD26-5C72-9F20-7C54CC720E9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44415938"/>
                  </p:ext>
                </p:extLst>
              </p:nvPr>
            </p:nvGraphicFramePr>
            <p:xfrm>
              <a:off x="10419714" y="2718262"/>
              <a:ext cx="661504" cy="2707884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661504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3532356644"/>
                        </a:ext>
                      </a:extLst>
                    </a:gridCol>
                  </a:tblGrid>
                  <a:tr h="67697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23"/>
                          <a:stretch>
                            <a:fillRect b="-29821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219918738"/>
                      </a:ext>
                    </a:extLst>
                  </a:tr>
                  <a:tr h="67697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IN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934534138"/>
                      </a:ext>
                    </a:extLst>
                  </a:tr>
                  <a:tr h="67697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IN" sz="2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Roboto Condensed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2025418007"/>
                      </a:ext>
                    </a:extLst>
                  </a:tr>
                  <a:tr h="67697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23"/>
                          <a:stretch>
                            <a:fillRect t="-30180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392433299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9E4B6D1D-717A-C3C5-AB36-FC019BB9F97C}"/>
                  </a:ext>
                </a:extLst>
              </p:cNvPr>
              <p:cNvSpPr/>
              <p:nvPr/>
            </p:nvSpPr>
            <p:spPr>
              <a:xfrm>
                <a:off x="70646" y="5708117"/>
                <a:ext cx="11892074" cy="55190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IN" sz="2800" dirty="0">
                    <a:solidFill>
                      <a:srgbClr val="002060"/>
                    </a:solidFill>
                  </a:rPr>
                  <a:t>Here, P and Q have same truth values. So,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p</m:t>
                        </m:r>
                        <m:r>
                          <a:rPr lang="en-US" sz="28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⇄</m:t>
                        </m:r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q</m:t>
                        </m:r>
                        <m: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≡</m:t>
                    </m:r>
                    <m:d>
                      <m:dPr>
                        <m:ctrlPr>
                          <a:rPr lang="en-I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IN" sz="2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sz="2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¬</m:t>
                            </m:r>
                            <m:r>
                              <a:rPr lang="en-IN" sz="2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sz="28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p</m:t>
                            </m:r>
                            <m:r>
                              <a:rPr lang="en-US" sz="28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˄ </m:t>
                            </m:r>
                            <m:r>
                              <a:rPr lang="en-US" sz="2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¬</m:t>
                            </m:r>
                            <m:r>
                              <a:rPr lang="en-IN" sz="28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sz="28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q</m:t>
                            </m:r>
                            <m:r>
                              <a:rPr lang="en-IN" sz="2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  <m: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˅</m:t>
                        </m:r>
                        <m:r>
                          <a:rPr lang="en-I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n-IN" sz="2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sz="2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sz="28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p</m:t>
                            </m:r>
                            <m:r>
                              <a:rPr lang="en-US" sz="28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˄ </m:t>
                            </m:r>
                            <m:r>
                              <m:rPr>
                                <m:sty m:val="p"/>
                              </m:rPr>
                              <a:rPr lang="en-US" sz="28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q</m:t>
                            </m:r>
                            <m:r>
                              <a:rPr lang="en-IN" sz="28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</m:e>
                    </m:d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. </a:t>
                </a:r>
              </a:p>
            </p:txBody>
          </p:sp>
        </mc:Choice>
        <mc:Fallback xmlns="">
          <p:sp>
            <p:nvSpPr>
              <p:cNvPr id="80" name="Rectangle 7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9E4B6D1D-717A-C3C5-AB36-FC019BB9F9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46" y="5708117"/>
                <a:ext cx="11892074" cy="551901"/>
              </a:xfrm>
              <a:prstGeom prst="rect">
                <a:avLst/>
              </a:prstGeom>
              <a:blipFill rotWithShape="0">
                <a:blip r:embed="rId24"/>
                <a:stretch>
                  <a:fillRect l="-1077" t="-7692" r="-410" b="-2857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A0275492-F7ED-73EF-35FA-4F60F3D41FD1}"/>
              </a:ext>
            </a:extLst>
          </p:cNvPr>
          <p:cNvSpPr/>
          <p:nvPr/>
        </p:nvSpPr>
        <p:spPr>
          <a:xfrm>
            <a:off x="2621627" y="2809569"/>
            <a:ext cx="612000" cy="25200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688D0B8-F27C-7D91-C413-E9E9034442EF}"/>
              </a:ext>
            </a:extLst>
          </p:cNvPr>
          <p:cNvSpPr/>
          <p:nvPr/>
        </p:nvSpPr>
        <p:spPr>
          <a:xfrm>
            <a:off x="10406268" y="2782442"/>
            <a:ext cx="612000" cy="25200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9445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" presetClass="exit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  <p:bldP spid="63" grpId="0" animBg="1"/>
      <p:bldP spid="35" grpId="0"/>
      <p:bldP spid="36" grpId="0"/>
      <p:bldP spid="37" grpId="0" animBg="1"/>
      <p:bldP spid="37" grpId="1" animBg="1"/>
      <p:bldP spid="37" grpId="2" animBg="1"/>
      <p:bldP spid="37" grpId="3" animBg="1"/>
      <p:bldP spid="37" grpId="4" animBg="1"/>
      <p:bldP spid="37" grpId="5" animBg="1"/>
      <p:bldP spid="53" grpId="0"/>
      <p:bldP spid="56" grpId="0" animBg="1"/>
      <p:bldP spid="56" grpId="1" animBg="1"/>
      <p:bldP spid="56" grpId="2" animBg="1"/>
      <p:bldP spid="56" grpId="3" animBg="1"/>
      <p:bldP spid="56" grpId="4" animBg="1"/>
      <p:bldP spid="56" grpId="5" animBg="1"/>
      <p:bldP spid="58" grpId="0"/>
      <p:bldP spid="59" grpId="0"/>
      <p:bldP spid="60" grpId="0"/>
      <p:bldP spid="61" grpId="0"/>
      <p:bldP spid="65" grpId="0" animBg="1"/>
      <p:bldP spid="65" grpId="1" animBg="1"/>
      <p:bldP spid="66" grpId="0" animBg="1"/>
      <p:bldP spid="66" grpId="1" animBg="1"/>
      <p:bldP spid="73" grpId="0"/>
      <p:bldP spid="76" grpId="0" animBg="1"/>
      <p:bldP spid="76" grpId="1" animBg="1"/>
      <p:bldP spid="77" grpId="0" animBg="1"/>
      <p:bldP spid="77" grpId="1" animBg="1"/>
      <p:bldP spid="80" grpId="0"/>
      <p:bldP spid="3" grpId="0" animBg="1"/>
      <p:bldP spid="7" grpId="0" animBg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4CEE54-F8D3-E00A-71F1-D3A7AA18A2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FB083363-ADFD-653A-25E4-CDA8F8940C54}"/>
                  </a:ext>
                </a:extLst>
              </p:cNvPr>
              <p:cNvSpPr/>
              <p:nvPr/>
            </p:nvSpPr>
            <p:spPr>
              <a:xfrm>
                <a:off x="1880761" y="796890"/>
                <a:ext cx="8695650" cy="95410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spAutoFit/>
              </a:bodyPr>
              <a:lstStyle/>
              <a:p>
                <a:r>
                  <a:rPr lang="en-US" sz="2800" dirty="0">
                    <a:solidFill>
                      <a:srgbClr val="002060"/>
                    </a:solidFill>
                  </a:rPr>
                  <a:t>Check whether the compound propositions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¬</m:t>
                    </m:r>
                    <m:r>
                      <a:rPr lang="en-IN" sz="28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p</m:t>
                        </m:r>
                        <m:r>
                          <a:rPr lang="en-US" sz="28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⇄</m:t>
                        </m:r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q</m:t>
                        </m:r>
                        <m: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 and </a:t>
                </a:r>
              </a:p>
              <a:p>
                <a14:m>
                  <m:oMath xmlns:m="http://schemas.openxmlformats.org/officeDocument/2006/math">
                    <m:d>
                      <m:dPr>
                        <m:ctrlPr>
                          <a:rPr lang="en-I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p</m:t>
                        </m:r>
                        <m:r>
                          <a:rPr lang="en-US" sz="28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⇄</m:t>
                        </m:r>
                        <m:r>
                          <a:rPr lang="en-US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¬</m:t>
                        </m:r>
                        <m:r>
                          <a:rPr lang="en-I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q</m:t>
                        </m:r>
                        <m: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 are equivalent or not?</a:t>
                </a: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FB083363-ADFD-653A-25E4-CDA8F8940C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0761" y="796890"/>
                <a:ext cx="8695650" cy="954107"/>
              </a:xfrm>
              <a:prstGeom prst="rect">
                <a:avLst/>
              </a:prstGeom>
              <a:blipFill rotWithShape="0">
                <a:blip r:embed="rId3"/>
                <a:stretch>
                  <a:fillRect l="-1473" t="-6410" r="-491" b="-1730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3">
            <a:extLst>
              <a:ext uri="{FF2B5EF4-FFF2-40B4-BE49-F238E27FC236}">
                <a16:creationId xmlns:a16="http://schemas.microsoft.com/office/drawing/2014/main" id="{CD821DDF-FC28-7FA4-840E-3093A4AF3D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 6</a:t>
            </a:r>
            <a:r>
              <a:rPr lang="en-GB" dirty="0"/>
              <a:t> ⇝ Example 2</a:t>
            </a:r>
            <a:endParaRPr lang="en-IN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2573ED7-A941-7F9E-C3E0-02299F79ADCE}"/>
              </a:ext>
            </a:extLst>
          </p:cNvPr>
          <p:cNvSpPr/>
          <p:nvPr/>
        </p:nvSpPr>
        <p:spPr>
          <a:xfrm>
            <a:off x="70647" y="798110"/>
            <a:ext cx="1810115" cy="483098"/>
          </a:xfrm>
          <a:prstGeom prst="roundRect">
            <a:avLst/>
          </a:pr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Question</a:t>
            </a:r>
            <a:endParaRPr kumimoji="0" lang="en-IN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Condensed"/>
              <a:ea typeface="+mn-ea"/>
              <a:cs typeface="+mn-cs"/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450FCD01-C3F3-5606-A80B-C55C310A5B77}"/>
              </a:ext>
            </a:extLst>
          </p:cNvPr>
          <p:cNvSpPr/>
          <p:nvPr/>
        </p:nvSpPr>
        <p:spPr>
          <a:xfrm>
            <a:off x="70646" y="1832753"/>
            <a:ext cx="1810115" cy="483098"/>
          </a:xfrm>
          <a:prstGeom prst="roundRect">
            <a:avLst/>
          </a:pr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Solution </a:t>
            </a:r>
            <a:endParaRPr kumimoji="0" lang="en-IN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Condensed"/>
              <a:ea typeface="+mn-ea"/>
              <a:cs typeface="+mn-cs"/>
            </a:endParaRPr>
          </a:p>
        </p:txBody>
      </p:sp>
      <p:graphicFrame>
        <p:nvGraphicFramePr>
          <p:cNvPr id="38" name="Table 2">
            <a:extLst>
              <a:ext uri="{FF2B5EF4-FFF2-40B4-BE49-F238E27FC236}">
                <a16:creationId xmlns:a16="http://schemas.microsoft.com/office/drawing/2014/main" id="{3CBBCAB6-ED39-2CC2-BBB2-02252F2372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6310674"/>
              </p:ext>
            </p:extLst>
          </p:nvPr>
        </p:nvGraphicFramePr>
        <p:xfrm>
          <a:off x="1984276" y="1832753"/>
          <a:ext cx="9359227" cy="339974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57600">
                  <a:extLst>
                    <a:ext uri="{9D8B030D-6E8A-4147-A177-3AD203B41FA5}">
                      <a16:colId xmlns:a16="http://schemas.microsoft.com/office/drawing/2014/main" val="2543531497"/>
                    </a:ext>
                  </a:extLst>
                </a:gridCol>
                <a:gridCol w="957600">
                  <a:extLst>
                    <a:ext uri="{9D8B030D-6E8A-4147-A177-3AD203B41FA5}">
                      <a16:colId xmlns:a16="http://schemas.microsoft.com/office/drawing/2014/main" val="230489491"/>
                    </a:ext>
                  </a:extLst>
                </a:gridCol>
                <a:gridCol w="1454707">
                  <a:extLst>
                    <a:ext uri="{9D8B030D-6E8A-4147-A177-3AD203B41FA5}">
                      <a16:colId xmlns:a16="http://schemas.microsoft.com/office/drawing/2014/main" val="844060273"/>
                    </a:ext>
                  </a:extLst>
                </a:gridCol>
                <a:gridCol w="2547620">
                  <a:extLst>
                    <a:ext uri="{9D8B030D-6E8A-4147-A177-3AD203B41FA5}">
                      <a16:colId xmlns:a16="http://schemas.microsoft.com/office/drawing/2014/main" val="378897886"/>
                    </a:ext>
                  </a:extLst>
                </a:gridCol>
                <a:gridCol w="939800">
                  <a:extLst>
                    <a:ext uri="{9D8B030D-6E8A-4147-A177-3AD203B41FA5}">
                      <a16:colId xmlns:a16="http://schemas.microsoft.com/office/drawing/2014/main" val="2537344060"/>
                    </a:ext>
                  </a:extLst>
                </a:gridCol>
                <a:gridCol w="2501900">
                  <a:extLst>
                    <a:ext uri="{9D8B030D-6E8A-4147-A177-3AD203B41FA5}">
                      <a16:colId xmlns:a16="http://schemas.microsoft.com/office/drawing/2014/main" val="998872260"/>
                    </a:ext>
                  </a:extLst>
                </a:gridCol>
              </a:tblGrid>
              <a:tr h="679949">
                <a:tc>
                  <a:txBody>
                    <a:bodyPr/>
                    <a:lstStyle/>
                    <a:p>
                      <a:pPr algn="ctr"/>
                      <a:endParaRPr lang="en-IN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8869193"/>
                  </a:ext>
                </a:extLst>
              </a:tr>
              <a:tr h="679949">
                <a:tc>
                  <a:txBody>
                    <a:bodyPr/>
                    <a:lstStyle/>
                    <a:p>
                      <a:pPr algn="ctr"/>
                      <a:endParaRPr lang="en-IN" sz="280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61066291"/>
                  </a:ext>
                </a:extLst>
              </a:tr>
              <a:tr h="679949">
                <a:tc>
                  <a:txBody>
                    <a:bodyPr/>
                    <a:lstStyle/>
                    <a:p>
                      <a:pPr algn="ctr"/>
                      <a:endParaRPr lang="en-IN" sz="28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2607411"/>
                  </a:ext>
                </a:extLst>
              </a:tr>
              <a:tr h="679949">
                <a:tc>
                  <a:txBody>
                    <a:bodyPr/>
                    <a:lstStyle/>
                    <a:p>
                      <a:pPr algn="ctr"/>
                      <a:endParaRPr lang="en-IN" sz="280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29497343"/>
                  </a:ext>
                </a:extLst>
              </a:tr>
              <a:tr h="679949">
                <a:tc>
                  <a:txBody>
                    <a:bodyPr/>
                    <a:lstStyle/>
                    <a:p>
                      <a:pPr algn="ctr"/>
                      <a:endParaRPr lang="en-IN" sz="28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0946856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9" name="Table 38">
                <a:extLst>
                  <a:ext uri="{FF2B5EF4-FFF2-40B4-BE49-F238E27FC236}">
                    <a16:creationId xmlns:a16="http://schemas.microsoft.com/office/drawing/2014/main" id="{DBFB70CE-1111-3A2A-9B21-BFD32269014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27408793"/>
                  </p:ext>
                </p:extLst>
              </p:nvPr>
            </p:nvGraphicFramePr>
            <p:xfrm>
              <a:off x="4201815" y="2526260"/>
              <a:ext cx="951597" cy="2707884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951597">
                      <a:extLst>
                        <a:ext uri="{9D8B030D-6E8A-4147-A177-3AD203B41FA5}">
                          <a16:colId xmlns:a16="http://schemas.microsoft.com/office/drawing/2014/main" val="3532356644"/>
                        </a:ext>
                      </a:extLst>
                    </a:gridCol>
                  </a:tblGrid>
                  <a:tr h="67697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IN" sz="2800" b="0" i="0" dirty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T</m:t>
                                </m:r>
                              </m:oMath>
                            </m:oMathPara>
                          </a14:m>
                          <a:endParaRPr lang="en-IN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9918738"/>
                      </a:ext>
                    </a:extLst>
                  </a:tr>
                  <a:tr h="67697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IN" sz="2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Roboto Condensed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934534138"/>
                      </a:ext>
                    </a:extLst>
                  </a:tr>
                  <a:tr h="67697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IN" sz="2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Roboto Condensed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25418007"/>
                      </a:ext>
                    </a:extLst>
                  </a:tr>
                  <a:tr h="67697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kumimoji="0" lang="en-IN" sz="2800" b="0" i="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srgbClr val="00206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T</m:t>
                                </m:r>
                              </m:oMath>
                            </m:oMathPara>
                          </a14:m>
                          <a:endParaRPr kumimoji="0" lang="en-IN" sz="2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Roboto Condensed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2433299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9" name="Table 38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DBFB70CE-1111-3A2A-9B21-BFD32269014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27408793"/>
                  </p:ext>
                </p:extLst>
              </p:nvPr>
            </p:nvGraphicFramePr>
            <p:xfrm>
              <a:off x="4201815" y="2526260"/>
              <a:ext cx="951597" cy="2707884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951597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3532356644"/>
                        </a:ext>
                      </a:extLst>
                    </a:gridCol>
                  </a:tblGrid>
                  <a:tr h="67697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4"/>
                          <a:stretch>
                            <a:fillRect b="-30090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219918738"/>
                      </a:ext>
                    </a:extLst>
                  </a:tr>
                  <a:tr h="67697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IN" sz="2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Roboto Condensed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934534138"/>
                      </a:ext>
                    </a:extLst>
                  </a:tr>
                  <a:tr h="67697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IN" sz="2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Roboto Condensed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2025418007"/>
                      </a:ext>
                    </a:extLst>
                  </a:tr>
                  <a:tr h="67697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4"/>
                          <a:stretch>
                            <a:fillRect t="-30090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392433299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D4627A1-5573-8933-E3C0-DB8D4CDA3FEB}"/>
                  </a:ext>
                </a:extLst>
              </p:cNvPr>
              <p:cNvSpPr txBox="1"/>
              <p:nvPr/>
            </p:nvSpPr>
            <p:spPr>
              <a:xfrm>
                <a:off x="2240488" y="1872245"/>
                <a:ext cx="47752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𝐩</m:t>
                      </m:r>
                    </m:oMath>
                  </m:oMathPara>
                </a14:m>
                <a:endParaRPr lang="en-IN" sz="28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6D4627A1-5573-8933-E3C0-DB8D4CDA3F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0488" y="1872245"/>
                <a:ext cx="477520" cy="52322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BA7A55A-C6D2-E3D1-826A-EC316FB084C4}"/>
                  </a:ext>
                </a:extLst>
              </p:cNvPr>
              <p:cNvSpPr txBox="1"/>
              <p:nvPr/>
            </p:nvSpPr>
            <p:spPr>
              <a:xfrm>
                <a:off x="3220411" y="1872083"/>
                <a:ext cx="47752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𝐪</m:t>
                      </m:r>
                    </m:oMath>
                  </m:oMathPara>
                </a14:m>
                <a:endParaRPr lang="en-IN" sz="28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0BA7A55A-C6D2-E3D1-826A-EC316FB084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0411" y="1872083"/>
                <a:ext cx="477520" cy="52322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Rectangle: Rounded Corners 36">
            <a:extLst>
              <a:ext uri="{FF2B5EF4-FFF2-40B4-BE49-F238E27FC236}">
                <a16:creationId xmlns:a16="http://schemas.microsoft.com/office/drawing/2014/main" id="{723BE81F-20E3-8AA9-A37B-DBC8DF81012B}"/>
              </a:ext>
            </a:extLst>
          </p:cNvPr>
          <p:cNvSpPr/>
          <p:nvPr/>
        </p:nvSpPr>
        <p:spPr>
          <a:xfrm>
            <a:off x="2135615" y="2604361"/>
            <a:ext cx="612000" cy="2520000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0574D37F-13B5-F2B5-D937-42224FE44EA3}"/>
                  </a:ext>
                </a:extLst>
              </p:cNvPr>
              <p:cNvSpPr txBox="1"/>
              <p:nvPr/>
            </p:nvSpPr>
            <p:spPr>
              <a:xfrm>
                <a:off x="3748403" y="1895629"/>
                <a:ext cx="185465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𝐩</m:t>
                      </m:r>
                      <m:r>
                        <a:rPr lang="en-US" sz="2800" b="1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⇄</m:t>
                      </m:r>
                      <m:r>
                        <a:rPr lang="en-US" sz="28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𝐪</m:t>
                      </m:r>
                    </m:oMath>
                  </m:oMathPara>
                </a14:m>
                <a:endParaRPr lang="en-IN" sz="28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0574D37F-13B5-F2B5-D937-42224FE44E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8403" y="1895629"/>
                <a:ext cx="1854656" cy="523220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4" name="Table 43">
                <a:extLst>
                  <a:ext uri="{FF2B5EF4-FFF2-40B4-BE49-F238E27FC236}">
                    <a16:creationId xmlns:a16="http://schemas.microsoft.com/office/drawing/2014/main" id="{8A3A4EFE-DD09-89AA-4ADF-6ADB36748E9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12504602"/>
                  </p:ext>
                </p:extLst>
              </p:nvPr>
            </p:nvGraphicFramePr>
            <p:xfrm>
              <a:off x="2942125" y="2524614"/>
              <a:ext cx="951597" cy="2707884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951597">
                      <a:extLst>
                        <a:ext uri="{9D8B030D-6E8A-4147-A177-3AD203B41FA5}">
                          <a16:colId xmlns:a16="http://schemas.microsoft.com/office/drawing/2014/main" val="3532356644"/>
                        </a:ext>
                      </a:extLst>
                    </a:gridCol>
                  </a:tblGrid>
                  <a:tr h="67697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IN" sz="2800" b="0" i="0" dirty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T</m:t>
                                </m:r>
                              </m:oMath>
                            </m:oMathPara>
                          </a14:m>
                          <a:endParaRPr lang="en-IN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9918738"/>
                      </a:ext>
                    </a:extLst>
                  </a:tr>
                  <a:tr h="67697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IN" sz="2800" b="0" i="0" dirty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F</m:t>
                                </m:r>
                              </m:oMath>
                            </m:oMathPara>
                          </a14:m>
                          <a:endParaRPr lang="en-IN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934534138"/>
                      </a:ext>
                    </a:extLst>
                  </a:tr>
                  <a:tr h="67697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kumimoji="0" lang="en-IN" sz="2800" b="0" i="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srgbClr val="00206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T</m:t>
                                </m:r>
                              </m:oMath>
                            </m:oMathPara>
                          </a14:m>
                          <a:endParaRPr kumimoji="0" lang="en-IN" sz="2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Roboto Condensed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25418007"/>
                      </a:ext>
                    </a:extLst>
                  </a:tr>
                  <a:tr h="67697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kumimoji="0" lang="en-IN" sz="2800" b="0" i="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srgbClr val="00206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F</m:t>
                                </m:r>
                              </m:oMath>
                            </m:oMathPara>
                          </a14:m>
                          <a:endParaRPr kumimoji="0" lang="en-IN" sz="2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Roboto Condensed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2433299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4" name="Table 4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8A3A4EFE-DD09-89AA-4ADF-6ADB36748E9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12504602"/>
                  </p:ext>
                </p:extLst>
              </p:nvPr>
            </p:nvGraphicFramePr>
            <p:xfrm>
              <a:off x="2942125" y="2524614"/>
              <a:ext cx="951597" cy="2707884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951597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3532356644"/>
                        </a:ext>
                      </a:extLst>
                    </a:gridCol>
                  </a:tblGrid>
                  <a:tr h="67697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8"/>
                          <a:stretch>
                            <a:fillRect b="-30090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219918738"/>
                      </a:ext>
                    </a:extLst>
                  </a:tr>
                  <a:tr h="67697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8"/>
                          <a:stretch>
                            <a:fillRect t="-99107" b="-19821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934534138"/>
                      </a:ext>
                    </a:extLst>
                  </a:tr>
                  <a:tr h="67697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8"/>
                          <a:stretch>
                            <a:fillRect t="-200901" b="-1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2025418007"/>
                      </a:ext>
                    </a:extLst>
                  </a:tr>
                  <a:tr h="67697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8"/>
                          <a:stretch>
                            <a:fillRect t="-30090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392433299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5" name="Rectangle: Rounded Corners 55">
            <a:extLst>
              <a:ext uri="{FF2B5EF4-FFF2-40B4-BE49-F238E27FC236}">
                <a16:creationId xmlns:a16="http://schemas.microsoft.com/office/drawing/2014/main" id="{5AFC7939-9727-3557-3A7F-ADC4C4BB4223}"/>
              </a:ext>
            </a:extLst>
          </p:cNvPr>
          <p:cNvSpPr/>
          <p:nvPr/>
        </p:nvSpPr>
        <p:spPr>
          <a:xfrm>
            <a:off x="3062289" y="2618556"/>
            <a:ext cx="612000" cy="2520000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F43D075-1AE4-1273-B53B-9DE03EC085FB}"/>
                  </a:ext>
                </a:extLst>
              </p:cNvPr>
              <p:cNvSpPr txBox="1"/>
              <p:nvPr/>
            </p:nvSpPr>
            <p:spPr>
              <a:xfrm>
                <a:off x="5299624" y="1917606"/>
                <a:ext cx="283493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IN" sz="2800" b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𝐏</m:t>
                      </m:r>
                      <m:r>
                        <m:rPr>
                          <m:nor/>
                        </m:rPr>
                        <a:rPr lang="en-IN" sz="2800" b="1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m:rPr>
                          <m:nor/>
                        </m:rPr>
                        <a:rPr lang="en-IN" sz="2800" b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IN" sz="2800" b="1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sz="28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¬ </m:t>
                      </m:r>
                      <m:d>
                        <m:dPr>
                          <m:ctrlPr>
                            <a:rPr lang="en-IN" sz="28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b="1" i="1" dirty="0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</a:rPr>
                            <m:t>𝐩</m:t>
                          </m:r>
                          <m:r>
                            <a:rPr lang="en-US" sz="2800" b="1" i="1" dirty="0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⇄</m:t>
                          </m:r>
                          <m:r>
                            <a:rPr lang="en-US" sz="2800" b="1" i="1" dirty="0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</a:rPr>
                            <m:t>𝐪</m:t>
                          </m:r>
                          <m:r>
                            <a:rPr lang="en-IN" sz="2800" b="1" i="1" dirty="0" smtClean="0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IN" sz="28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BF43D075-1AE4-1273-B53B-9DE03EC085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9624" y="1917606"/>
                <a:ext cx="2834935" cy="523220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7" name="Table 46">
                <a:extLst>
                  <a:ext uri="{FF2B5EF4-FFF2-40B4-BE49-F238E27FC236}">
                    <a16:creationId xmlns:a16="http://schemas.microsoft.com/office/drawing/2014/main" id="{07629F6C-0743-4055-3655-0A28FE89A6E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03387326"/>
                  </p:ext>
                </p:extLst>
              </p:nvPr>
            </p:nvGraphicFramePr>
            <p:xfrm>
              <a:off x="6413464" y="2471573"/>
              <a:ext cx="698770" cy="2742535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698770">
                      <a:extLst>
                        <a:ext uri="{9D8B030D-6E8A-4147-A177-3AD203B41FA5}">
                          <a16:colId xmlns:a16="http://schemas.microsoft.com/office/drawing/2014/main" val="3532356644"/>
                        </a:ext>
                      </a:extLst>
                    </a:gridCol>
                  </a:tblGrid>
                  <a:tr h="76801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IN" sz="2800" b="0" i="0" dirty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F</m:t>
                                </m:r>
                              </m:oMath>
                            </m:oMathPara>
                          </a14:m>
                          <a:endParaRPr lang="en-IN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9918738"/>
                      </a:ext>
                    </a:extLst>
                  </a:tr>
                  <a:tr h="658174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IN" sz="2800" b="0" i="1" dirty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T</m:t>
                                </m:r>
                              </m:oMath>
                            </m:oMathPara>
                          </a14:m>
                          <a:endParaRPr lang="en-IN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934534138"/>
                      </a:ext>
                    </a:extLst>
                  </a:tr>
                  <a:tr h="658174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kumimoji="0" lang="en-IN" sz="2800" b="0" i="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srgbClr val="00206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T</m:t>
                                </m:r>
                              </m:oMath>
                            </m:oMathPara>
                          </a14:m>
                          <a:endParaRPr kumimoji="0" lang="en-IN" sz="2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Roboto Condensed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25418007"/>
                      </a:ext>
                    </a:extLst>
                  </a:tr>
                  <a:tr h="658174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kumimoji="0" lang="en-IN" sz="2800" b="0" i="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srgbClr val="00206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F</m:t>
                                </m:r>
                              </m:oMath>
                            </m:oMathPara>
                          </a14:m>
                          <a:endParaRPr kumimoji="0" lang="en-IN" sz="2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Roboto Condensed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2433299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7" name="Table 46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07629F6C-0743-4055-3655-0A28FE89A6E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03387326"/>
                  </p:ext>
                </p:extLst>
              </p:nvPr>
            </p:nvGraphicFramePr>
            <p:xfrm>
              <a:off x="6413464" y="2471573"/>
              <a:ext cx="698770" cy="2742535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698770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3532356644"/>
                        </a:ext>
                      </a:extLst>
                    </a:gridCol>
                  </a:tblGrid>
                  <a:tr h="76801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10"/>
                          <a:stretch>
                            <a:fillRect b="-25793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219918738"/>
                      </a:ext>
                    </a:extLst>
                  </a:tr>
                  <a:tr h="65817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10"/>
                          <a:stretch>
                            <a:fillRect t="-115596" b="-19816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934534138"/>
                      </a:ext>
                    </a:extLst>
                  </a:tr>
                  <a:tr h="65817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10"/>
                          <a:stretch>
                            <a:fillRect t="-217593" b="-1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2025418007"/>
                      </a:ext>
                    </a:extLst>
                  </a:tr>
                  <a:tr h="65817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10"/>
                          <a:stretch>
                            <a:fillRect t="-31759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392433299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8" name="Table 47">
                <a:extLst>
                  <a:ext uri="{FF2B5EF4-FFF2-40B4-BE49-F238E27FC236}">
                    <a16:creationId xmlns:a16="http://schemas.microsoft.com/office/drawing/2014/main" id="{33BDC053-7176-5AC2-8897-04E21EBF15B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00631065"/>
                  </p:ext>
                </p:extLst>
              </p:nvPr>
            </p:nvGraphicFramePr>
            <p:xfrm>
              <a:off x="1996975" y="2524614"/>
              <a:ext cx="932451" cy="2707884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932451">
                      <a:extLst>
                        <a:ext uri="{9D8B030D-6E8A-4147-A177-3AD203B41FA5}">
                          <a16:colId xmlns:a16="http://schemas.microsoft.com/office/drawing/2014/main" val="3532356644"/>
                        </a:ext>
                      </a:extLst>
                    </a:gridCol>
                  </a:tblGrid>
                  <a:tr h="67697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IN" sz="2800" b="0" i="0" dirty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T</m:t>
                                </m:r>
                              </m:oMath>
                            </m:oMathPara>
                          </a14:m>
                          <a:endParaRPr lang="en-IN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9918738"/>
                      </a:ext>
                    </a:extLst>
                  </a:tr>
                  <a:tr h="67697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IN" sz="2800" b="0" i="0" dirty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T</m:t>
                                </m:r>
                              </m:oMath>
                            </m:oMathPara>
                          </a14:m>
                          <a:endParaRPr lang="en-IN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934534138"/>
                      </a:ext>
                    </a:extLst>
                  </a:tr>
                  <a:tr h="67697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kumimoji="0" lang="en-IN" sz="2800" b="0" i="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srgbClr val="00206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F</m:t>
                                </m:r>
                              </m:oMath>
                            </m:oMathPara>
                          </a14:m>
                          <a:endParaRPr kumimoji="0" lang="en-IN" sz="2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Roboto Condensed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25418007"/>
                      </a:ext>
                    </a:extLst>
                  </a:tr>
                  <a:tr h="67697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kumimoji="0" lang="en-IN" sz="2800" b="0" i="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srgbClr val="00206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F</m:t>
                                </m:r>
                              </m:oMath>
                            </m:oMathPara>
                          </a14:m>
                          <a:endParaRPr kumimoji="0" lang="en-IN" sz="2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Roboto Condensed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2433299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8" name="Table 47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33BDC053-7176-5AC2-8897-04E21EBF15B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00631065"/>
                  </p:ext>
                </p:extLst>
              </p:nvPr>
            </p:nvGraphicFramePr>
            <p:xfrm>
              <a:off x="1996975" y="2524614"/>
              <a:ext cx="932451" cy="2707884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932451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3532356644"/>
                        </a:ext>
                      </a:extLst>
                    </a:gridCol>
                  </a:tblGrid>
                  <a:tr h="67697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11"/>
                          <a:stretch>
                            <a:fillRect b="-30090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219918738"/>
                      </a:ext>
                    </a:extLst>
                  </a:tr>
                  <a:tr h="67697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11"/>
                          <a:stretch>
                            <a:fillRect t="-99107" b="-19821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934534138"/>
                      </a:ext>
                    </a:extLst>
                  </a:tr>
                  <a:tr h="67697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11"/>
                          <a:stretch>
                            <a:fillRect t="-200901" b="-1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2025418007"/>
                      </a:ext>
                    </a:extLst>
                  </a:tr>
                  <a:tr h="67697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11"/>
                          <a:stretch>
                            <a:fillRect t="-30090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392433299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71544515-B243-243C-4D1A-30AADABCC0EC}"/>
                  </a:ext>
                </a:extLst>
              </p:cNvPr>
              <p:cNvSpPr txBox="1"/>
              <p:nvPr/>
            </p:nvSpPr>
            <p:spPr>
              <a:xfrm>
                <a:off x="7934866" y="1892331"/>
                <a:ext cx="95159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¬</m:t>
                      </m:r>
                      <m:r>
                        <a:rPr lang="en-IN" sz="2800" b="1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IN" sz="2800" b="1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𝐪</m:t>
                      </m:r>
                    </m:oMath>
                  </m:oMathPara>
                </a14:m>
                <a:endParaRPr lang="en-IN" sz="28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71544515-B243-243C-4D1A-30AADABCC0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4866" y="1892331"/>
                <a:ext cx="951597" cy="523220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6FE7AC51-C5B7-94C1-989C-C2556F1AAC20}"/>
                  </a:ext>
                </a:extLst>
              </p:cNvPr>
              <p:cNvSpPr txBox="1"/>
              <p:nvPr/>
            </p:nvSpPr>
            <p:spPr>
              <a:xfrm>
                <a:off x="8869262" y="1891841"/>
                <a:ext cx="245095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𝐐</m:t>
                      </m:r>
                      <m:r>
                        <a:rPr lang="en-IN" sz="2800" b="1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800" b="1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𝐩</m:t>
                      </m:r>
                      <m:r>
                        <a:rPr lang="en-US" sz="2800" b="1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⇄</m:t>
                      </m:r>
                      <m:r>
                        <a:rPr lang="en-IN" sz="2800" b="1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¬</m:t>
                      </m:r>
                      <m:r>
                        <a:rPr lang="en-IN" sz="28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800" b="1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𝐪</m:t>
                      </m:r>
                    </m:oMath>
                  </m:oMathPara>
                </a14:m>
                <a:endParaRPr lang="en-IN" sz="28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6FE7AC51-C5B7-94C1-989C-C2556F1AAC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9262" y="1891841"/>
                <a:ext cx="2450959" cy="523220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1" name="Table 50">
                <a:extLst>
                  <a:ext uri="{FF2B5EF4-FFF2-40B4-BE49-F238E27FC236}">
                    <a16:creationId xmlns:a16="http://schemas.microsoft.com/office/drawing/2014/main" id="{BDD26976-DCAE-B0B3-71FA-22899490A56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65062220"/>
                  </p:ext>
                </p:extLst>
              </p:nvPr>
            </p:nvGraphicFramePr>
            <p:xfrm>
              <a:off x="8096774" y="2485295"/>
              <a:ext cx="698770" cy="2722079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698770">
                      <a:extLst>
                        <a:ext uri="{9D8B030D-6E8A-4147-A177-3AD203B41FA5}">
                          <a16:colId xmlns:a16="http://schemas.microsoft.com/office/drawing/2014/main" val="3532356644"/>
                        </a:ext>
                      </a:extLst>
                    </a:gridCol>
                  </a:tblGrid>
                  <a:tr h="76228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IN" sz="2800" b="0" i="0" dirty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F</m:t>
                                </m:r>
                              </m:oMath>
                            </m:oMathPara>
                          </a14:m>
                          <a:endParaRPr lang="en-IN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9918738"/>
                      </a:ext>
                    </a:extLst>
                  </a:tr>
                  <a:tr h="653265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IN" sz="2800" b="0" i="1" dirty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T</m:t>
                                </m:r>
                              </m:oMath>
                            </m:oMathPara>
                          </a14:m>
                          <a:endParaRPr lang="en-IN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934534138"/>
                      </a:ext>
                    </a:extLst>
                  </a:tr>
                  <a:tr h="653265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kumimoji="0" lang="en-US" sz="2800" b="0" i="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srgbClr val="00206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F</m:t>
                                </m:r>
                              </m:oMath>
                            </m:oMathPara>
                          </a14:m>
                          <a:endParaRPr kumimoji="0" lang="en-IN" sz="2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Roboto Condensed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25418007"/>
                      </a:ext>
                    </a:extLst>
                  </a:tr>
                  <a:tr h="653265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kumimoji="0" lang="en-US" sz="2800" b="0" i="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srgbClr val="00206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T</m:t>
                                </m:r>
                              </m:oMath>
                            </m:oMathPara>
                          </a14:m>
                          <a:endParaRPr kumimoji="0" lang="en-IN" sz="2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Roboto Condensed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2433299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1" name="Table 5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BDD26976-DCAE-B0B3-71FA-22899490A56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65062220"/>
                  </p:ext>
                </p:extLst>
              </p:nvPr>
            </p:nvGraphicFramePr>
            <p:xfrm>
              <a:off x="8096774" y="2485295"/>
              <a:ext cx="698770" cy="2722079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698770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3532356644"/>
                        </a:ext>
                      </a:extLst>
                    </a:gridCol>
                  </a:tblGrid>
                  <a:tr h="76228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14"/>
                          <a:stretch>
                            <a:fillRect b="-2584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219918738"/>
                      </a:ext>
                    </a:extLst>
                  </a:tr>
                  <a:tr h="65326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14"/>
                          <a:stretch>
                            <a:fillRect t="-115741" b="-19907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934534138"/>
                      </a:ext>
                    </a:extLst>
                  </a:tr>
                  <a:tr h="65326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14"/>
                          <a:stretch>
                            <a:fillRect t="-217757" b="-10093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2025418007"/>
                      </a:ext>
                    </a:extLst>
                  </a:tr>
                  <a:tr h="65326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14"/>
                          <a:stretch>
                            <a:fillRect t="-31481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392433299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2" name="Rectangle: Rounded Corners 13">
            <a:extLst>
              <a:ext uri="{FF2B5EF4-FFF2-40B4-BE49-F238E27FC236}">
                <a16:creationId xmlns:a16="http://schemas.microsoft.com/office/drawing/2014/main" id="{326EA7A6-B0A6-3B88-5C2E-189DC319E024}"/>
              </a:ext>
            </a:extLst>
          </p:cNvPr>
          <p:cNvSpPr/>
          <p:nvPr/>
        </p:nvSpPr>
        <p:spPr>
          <a:xfrm>
            <a:off x="8127338" y="2606977"/>
            <a:ext cx="612000" cy="2520000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4" name="Table 53">
                <a:extLst>
                  <a:ext uri="{FF2B5EF4-FFF2-40B4-BE49-F238E27FC236}">
                    <a16:creationId xmlns:a16="http://schemas.microsoft.com/office/drawing/2014/main" id="{068D0772-F3EC-0935-6344-4886CBF47D4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41755914"/>
                  </p:ext>
                </p:extLst>
              </p:nvPr>
            </p:nvGraphicFramePr>
            <p:xfrm>
              <a:off x="9780084" y="2501693"/>
              <a:ext cx="698770" cy="2742535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698770">
                      <a:extLst>
                        <a:ext uri="{9D8B030D-6E8A-4147-A177-3AD203B41FA5}">
                          <a16:colId xmlns:a16="http://schemas.microsoft.com/office/drawing/2014/main" val="3532356644"/>
                        </a:ext>
                      </a:extLst>
                    </a:gridCol>
                  </a:tblGrid>
                  <a:tr h="768013">
                    <a:tc>
                      <a:txBody>
                        <a:bodyPr/>
                        <a:lstStyle/>
                        <a:p>
                          <a:pPr algn="ctr"/>
                          <a:endParaRPr lang="en-IN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9918738"/>
                      </a:ext>
                    </a:extLst>
                  </a:tr>
                  <a:tr h="658174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IN" sz="2800" b="0" i="1" dirty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T</m:t>
                                </m:r>
                              </m:oMath>
                            </m:oMathPara>
                          </a14:m>
                          <a:endParaRPr lang="en-IN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934534138"/>
                      </a:ext>
                    </a:extLst>
                  </a:tr>
                  <a:tr h="658174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kumimoji="0" lang="en-IN" sz="2800" b="0" i="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srgbClr val="00206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T</m:t>
                                </m:r>
                              </m:oMath>
                            </m:oMathPara>
                          </a14:m>
                          <a:endParaRPr kumimoji="0" lang="en-IN" sz="2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Roboto Condensed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25418007"/>
                      </a:ext>
                    </a:extLst>
                  </a:tr>
                  <a:tr h="658174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IN" sz="2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Roboto Condensed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2433299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4" name="Table 5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068D0772-F3EC-0935-6344-4886CBF47D4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41755914"/>
                  </p:ext>
                </p:extLst>
              </p:nvPr>
            </p:nvGraphicFramePr>
            <p:xfrm>
              <a:off x="9780084" y="2501693"/>
              <a:ext cx="698770" cy="2742535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698770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3532356644"/>
                        </a:ext>
                      </a:extLst>
                    </a:gridCol>
                  </a:tblGrid>
                  <a:tr h="768013">
                    <a:tc>
                      <a:txBody>
                        <a:bodyPr/>
                        <a:lstStyle/>
                        <a:p>
                          <a:pPr algn="ctr"/>
                          <a:endParaRPr lang="en-IN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219918738"/>
                      </a:ext>
                    </a:extLst>
                  </a:tr>
                  <a:tr h="65817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15"/>
                          <a:stretch>
                            <a:fillRect t="-115596" b="-19816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934534138"/>
                      </a:ext>
                    </a:extLst>
                  </a:tr>
                  <a:tr h="65817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15"/>
                          <a:stretch>
                            <a:fillRect t="-217593" b="-1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2025418007"/>
                      </a:ext>
                    </a:extLst>
                  </a:tr>
                  <a:tr h="658174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IN" sz="2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Roboto Condensed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392433299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8" name="Rectangle: Rounded Corners 16">
            <a:extLst>
              <a:ext uri="{FF2B5EF4-FFF2-40B4-BE49-F238E27FC236}">
                <a16:creationId xmlns:a16="http://schemas.microsoft.com/office/drawing/2014/main" id="{EDAEDFC1-9007-EFE6-256F-19821E97E631}"/>
              </a:ext>
            </a:extLst>
          </p:cNvPr>
          <p:cNvSpPr/>
          <p:nvPr/>
        </p:nvSpPr>
        <p:spPr>
          <a:xfrm>
            <a:off x="6419354" y="2579885"/>
            <a:ext cx="612000" cy="25200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9" name="Rectangle: Rounded Corners 17">
            <a:extLst>
              <a:ext uri="{FF2B5EF4-FFF2-40B4-BE49-F238E27FC236}">
                <a16:creationId xmlns:a16="http://schemas.microsoft.com/office/drawing/2014/main" id="{57D167A0-47BF-FA84-72A8-8E55FE9F9E86}"/>
              </a:ext>
            </a:extLst>
          </p:cNvPr>
          <p:cNvSpPr/>
          <p:nvPr/>
        </p:nvSpPr>
        <p:spPr>
          <a:xfrm>
            <a:off x="9780084" y="2594857"/>
            <a:ext cx="612000" cy="25200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4" name="Table 73">
                <a:extLst>
                  <a:ext uri="{FF2B5EF4-FFF2-40B4-BE49-F238E27FC236}">
                    <a16:creationId xmlns:a16="http://schemas.microsoft.com/office/drawing/2014/main" id="{D6081BE5-5CFF-0A08-CCEF-D36708FF8F8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49015821"/>
                  </p:ext>
                </p:extLst>
              </p:nvPr>
            </p:nvGraphicFramePr>
            <p:xfrm>
              <a:off x="9760499" y="2496206"/>
              <a:ext cx="698770" cy="2671398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698770">
                      <a:extLst>
                        <a:ext uri="{9D8B030D-6E8A-4147-A177-3AD203B41FA5}">
                          <a16:colId xmlns:a16="http://schemas.microsoft.com/office/drawing/2014/main" val="3532356644"/>
                        </a:ext>
                      </a:extLst>
                    </a:gridCol>
                  </a:tblGrid>
                  <a:tr h="74809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IN" sz="2800" b="0" i="0" dirty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F</m:t>
                                </m:r>
                              </m:oMath>
                            </m:oMathPara>
                          </a14:m>
                          <a:endParaRPr lang="en-IN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9918738"/>
                      </a:ext>
                    </a:extLst>
                  </a:tr>
                  <a:tr h="64110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IN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934534138"/>
                      </a:ext>
                    </a:extLst>
                  </a:tr>
                  <a:tr h="64110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IN" sz="2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Roboto Condensed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25418007"/>
                      </a:ext>
                    </a:extLst>
                  </a:tr>
                  <a:tr h="64110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kumimoji="0" lang="en-IN" sz="2800" b="0" i="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srgbClr val="00206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F</m:t>
                                </m:r>
                              </m:oMath>
                            </m:oMathPara>
                          </a14:m>
                          <a:endParaRPr kumimoji="0" lang="en-IN" sz="2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Roboto Condensed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2433299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4" name="Table 7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D6081BE5-5CFF-0A08-CCEF-D36708FF8F8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49015821"/>
                  </p:ext>
                </p:extLst>
              </p:nvPr>
            </p:nvGraphicFramePr>
            <p:xfrm>
              <a:off x="9760499" y="2496206"/>
              <a:ext cx="698770" cy="2671398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698770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3532356644"/>
                        </a:ext>
                      </a:extLst>
                    </a:gridCol>
                  </a:tblGrid>
                  <a:tr h="74809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16"/>
                          <a:stretch>
                            <a:fillRect b="-25691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219918738"/>
                      </a:ext>
                    </a:extLst>
                  </a:tr>
                  <a:tr h="64110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IN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934534138"/>
                      </a:ext>
                    </a:extLst>
                  </a:tr>
                  <a:tr h="64110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IN" sz="2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Roboto Condensed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2025418007"/>
                      </a:ext>
                    </a:extLst>
                  </a:tr>
                  <a:tr h="64110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16"/>
                          <a:stretch>
                            <a:fillRect t="-31809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392433299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1" name="Table 80">
                <a:extLst>
                  <a:ext uri="{FF2B5EF4-FFF2-40B4-BE49-F238E27FC236}">
                    <a16:creationId xmlns:a16="http://schemas.microsoft.com/office/drawing/2014/main" id="{E236D8E6-54B3-E0F8-6739-9DFCC18756C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59065296"/>
                  </p:ext>
                </p:extLst>
              </p:nvPr>
            </p:nvGraphicFramePr>
            <p:xfrm>
              <a:off x="4194158" y="2536344"/>
              <a:ext cx="951597" cy="2707884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951597">
                      <a:extLst>
                        <a:ext uri="{9D8B030D-6E8A-4147-A177-3AD203B41FA5}">
                          <a16:colId xmlns:a16="http://schemas.microsoft.com/office/drawing/2014/main" val="3532356644"/>
                        </a:ext>
                      </a:extLst>
                    </a:gridCol>
                  </a:tblGrid>
                  <a:tr h="676971">
                    <a:tc>
                      <a:txBody>
                        <a:bodyPr/>
                        <a:lstStyle/>
                        <a:p>
                          <a:pPr algn="ctr"/>
                          <a:endParaRPr lang="en-IN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9918738"/>
                      </a:ext>
                    </a:extLst>
                  </a:tr>
                  <a:tr h="67697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kumimoji="0" lang="en-IN" sz="2800" b="0" i="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srgbClr val="00206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F</m:t>
                                </m:r>
                              </m:oMath>
                            </m:oMathPara>
                          </a14:m>
                          <a:endParaRPr kumimoji="0" lang="en-IN" sz="2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Roboto Condensed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934534138"/>
                      </a:ext>
                    </a:extLst>
                  </a:tr>
                  <a:tr h="67697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kumimoji="0" lang="en-IN" sz="2800" b="0" i="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srgbClr val="00206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F</m:t>
                                </m:r>
                              </m:oMath>
                            </m:oMathPara>
                          </a14:m>
                          <a:endParaRPr kumimoji="0" lang="en-IN" sz="2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Roboto Condensed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25418007"/>
                      </a:ext>
                    </a:extLst>
                  </a:tr>
                  <a:tr h="67697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IN" sz="2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Roboto Condensed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2433299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1" name="Table 8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E236D8E6-54B3-E0F8-6739-9DFCC18756C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59065296"/>
                  </p:ext>
                </p:extLst>
              </p:nvPr>
            </p:nvGraphicFramePr>
            <p:xfrm>
              <a:off x="4194158" y="2536344"/>
              <a:ext cx="951597" cy="2707884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951597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3532356644"/>
                        </a:ext>
                      </a:extLst>
                    </a:gridCol>
                  </a:tblGrid>
                  <a:tr h="676971">
                    <a:tc>
                      <a:txBody>
                        <a:bodyPr/>
                        <a:lstStyle/>
                        <a:p>
                          <a:pPr algn="ctr"/>
                          <a:endParaRPr lang="en-IN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219918738"/>
                      </a:ext>
                    </a:extLst>
                  </a:tr>
                  <a:tr h="67697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17"/>
                          <a:stretch>
                            <a:fillRect t="-99107" b="-19821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934534138"/>
                      </a:ext>
                    </a:extLst>
                  </a:tr>
                  <a:tr h="67697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17"/>
                          <a:stretch>
                            <a:fillRect t="-200901" b="-1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2025418007"/>
                      </a:ext>
                    </a:extLst>
                  </a:tr>
                  <a:tr h="67697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IN" sz="2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Roboto Condensed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392433299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82" name="Rectangle: Rounded Corners 11">
            <a:extLst>
              <a:ext uri="{FF2B5EF4-FFF2-40B4-BE49-F238E27FC236}">
                <a16:creationId xmlns:a16="http://schemas.microsoft.com/office/drawing/2014/main" id="{D43EE940-2CE4-7DF2-9830-FEDD1BCE0861}"/>
              </a:ext>
            </a:extLst>
          </p:cNvPr>
          <p:cNvSpPr/>
          <p:nvPr/>
        </p:nvSpPr>
        <p:spPr>
          <a:xfrm>
            <a:off x="4304170" y="2615444"/>
            <a:ext cx="612000" cy="2520000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9E4B6D1D-717A-C3C5-AB36-FC019BB9F97C}"/>
                  </a:ext>
                </a:extLst>
              </p:cNvPr>
              <p:cNvSpPr/>
              <p:nvPr/>
            </p:nvSpPr>
            <p:spPr>
              <a:xfrm>
                <a:off x="70646" y="5677298"/>
                <a:ext cx="10239337" cy="55190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IN" sz="2800" dirty="0">
                    <a:solidFill>
                      <a:srgbClr val="002060"/>
                    </a:solidFill>
                  </a:rPr>
                  <a:t>Here, P and Q have same truth values. So,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¬</m:t>
                    </m:r>
                    <m:r>
                      <a:rPr lang="en-IN" sz="28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p</m:t>
                        </m:r>
                        <m:r>
                          <a:rPr lang="en-US" sz="28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⇄</m:t>
                        </m:r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q</m:t>
                        </m:r>
                        <m: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≡</m:t>
                    </m:r>
                    <m:d>
                      <m:dPr>
                        <m:ctrlPr>
                          <a:rPr lang="en-I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p</m:t>
                        </m:r>
                        <m:r>
                          <a:rPr lang="en-US" sz="28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⇄</m:t>
                        </m:r>
                        <m:r>
                          <a:rPr lang="en-US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¬</m:t>
                        </m:r>
                        <m:r>
                          <a:rPr lang="en-I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q</m:t>
                        </m:r>
                        <m: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3" name="Rectangle 8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9E4B6D1D-717A-C3C5-AB36-FC019BB9F9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46" y="5677298"/>
                <a:ext cx="10239337" cy="551901"/>
              </a:xfrm>
              <a:prstGeom prst="rect">
                <a:avLst/>
              </a:prstGeom>
              <a:blipFill rotWithShape="0">
                <a:blip r:embed="rId18"/>
                <a:stretch>
                  <a:fillRect l="-1251" t="-7692" b="-2747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95397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  <p:bldP spid="63" grpId="0" animBg="1"/>
      <p:bldP spid="40" grpId="0"/>
      <p:bldP spid="41" grpId="0"/>
      <p:bldP spid="42" grpId="0" animBg="1"/>
      <p:bldP spid="42" grpId="1" animBg="1"/>
      <p:bldP spid="42" grpId="2" animBg="1"/>
      <p:bldP spid="42" grpId="3" animBg="1"/>
      <p:bldP spid="43" grpId="0"/>
      <p:bldP spid="45" grpId="0" animBg="1"/>
      <p:bldP spid="45" grpId="1" animBg="1"/>
      <p:bldP spid="45" grpId="2" animBg="1"/>
      <p:bldP spid="45" grpId="3" animBg="1"/>
      <p:bldP spid="46" grpId="0"/>
      <p:bldP spid="49" grpId="0"/>
      <p:bldP spid="50" grpId="0"/>
      <p:bldP spid="52" grpId="0" animBg="1"/>
      <p:bldP spid="52" grpId="1" animBg="1"/>
      <p:bldP spid="68" grpId="0" animBg="1"/>
      <p:bldP spid="69" grpId="0" animBg="1"/>
      <p:bldP spid="82" grpId="0" animBg="1"/>
      <p:bldP spid="82" grpId="1" animBg="1"/>
      <p:bldP spid="83" grpId="0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4CEE54-F8D3-E00A-71F1-D3A7AA18A2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FB083363-ADFD-653A-25E4-CDA8F8940C54}"/>
                  </a:ext>
                </a:extLst>
              </p:cNvPr>
              <p:cNvSpPr/>
              <p:nvPr/>
            </p:nvSpPr>
            <p:spPr>
              <a:xfrm>
                <a:off x="1880761" y="800823"/>
                <a:ext cx="8503920" cy="106503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spAutoFit/>
              </a:bodyPr>
              <a:lstStyle/>
              <a:p>
                <a:r>
                  <a:rPr lang="en-US" sz="2800" dirty="0">
                    <a:solidFill>
                      <a:srgbClr val="002060"/>
                    </a:solidFill>
                  </a:rPr>
                  <a:t>Check whether the compound propositions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p</m:t>
                        </m:r>
                        <m:r>
                          <a:rPr lang="en-US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→</m:t>
                        </m:r>
                        <m:d>
                          <m:dPr>
                            <m:ctrlPr>
                              <a:rPr lang="en-IN" sz="2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sz="28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sz="28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q</m:t>
                            </m:r>
                            <m:r>
                              <a:rPr lang="en-US" sz="28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˅ </m:t>
                            </m:r>
                            <m:r>
                              <m:rPr>
                                <m:sty m:val="p"/>
                              </m:rPr>
                              <a:rPr lang="en-US" sz="28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r</m:t>
                            </m:r>
                            <m:r>
                              <a:rPr lang="en-IN" sz="28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 and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IN" sz="2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sz="2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sz="28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r</m:t>
                            </m:r>
                            <m:r>
                              <a:rPr lang="en-US" sz="28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→</m:t>
                            </m:r>
                            <m:r>
                              <m:rPr>
                                <m:sty m:val="p"/>
                              </m:rPr>
                              <a:rPr lang="en-US" sz="28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q</m:t>
                            </m:r>
                            <m:r>
                              <a:rPr lang="en-IN" sz="28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  <m:r>
                          <a:rPr lang="en-US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˅ </m:t>
                        </m:r>
                        <m:d>
                          <m:dPr>
                            <m:ctrlPr>
                              <a:rPr lang="en-IN" sz="2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sz="2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sz="28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p</m:t>
                            </m:r>
                            <m:r>
                              <a:rPr lang="en-US" sz="28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→</m:t>
                            </m:r>
                            <m:r>
                              <m:rPr>
                                <m:sty m:val="p"/>
                              </m:rPr>
                              <a:rPr lang="en-US" sz="28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r</m:t>
                            </m:r>
                            <m:r>
                              <a:rPr lang="en-IN" sz="28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 are equivalent or not?</a:t>
                </a:r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FB083363-ADFD-653A-25E4-CDA8F8940C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0761" y="800823"/>
                <a:ext cx="8503920" cy="1065035"/>
              </a:xfrm>
              <a:prstGeom prst="rect">
                <a:avLst/>
              </a:prstGeom>
              <a:blipFill rotWithShape="0">
                <a:blip r:embed="rId3"/>
                <a:stretch>
                  <a:fillRect l="-1505" t="-2286" b="-1314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3">
            <a:extLst>
              <a:ext uri="{FF2B5EF4-FFF2-40B4-BE49-F238E27FC236}">
                <a16:creationId xmlns:a16="http://schemas.microsoft.com/office/drawing/2014/main" id="{CD821DDF-FC28-7FA4-840E-3093A4AF3D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 6</a:t>
            </a:r>
            <a:r>
              <a:rPr lang="en-GB" dirty="0"/>
              <a:t> ⇝ Example 3</a:t>
            </a:r>
            <a:endParaRPr lang="en-IN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2573ED7-A941-7F9E-C3E0-02299F79ADCE}"/>
              </a:ext>
            </a:extLst>
          </p:cNvPr>
          <p:cNvSpPr/>
          <p:nvPr/>
        </p:nvSpPr>
        <p:spPr>
          <a:xfrm>
            <a:off x="70647" y="798110"/>
            <a:ext cx="1810115" cy="483098"/>
          </a:xfrm>
          <a:prstGeom prst="roundRect">
            <a:avLst/>
          </a:pr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Question</a:t>
            </a:r>
            <a:endParaRPr kumimoji="0" lang="en-IN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Condensed"/>
              <a:ea typeface="+mn-ea"/>
              <a:cs typeface="+mn-cs"/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450FCD01-C3F3-5606-A80B-C55C310A5B77}"/>
              </a:ext>
            </a:extLst>
          </p:cNvPr>
          <p:cNvSpPr/>
          <p:nvPr/>
        </p:nvSpPr>
        <p:spPr>
          <a:xfrm>
            <a:off x="70646" y="1955480"/>
            <a:ext cx="1810115" cy="483098"/>
          </a:xfrm>
          <a:prstGeom prst="roundRect">
            <a:avLst/>
          </a:pr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Solution </a:t>
            </a:r>
            <a:endParaRPr kumimoji="0" lang="en-IN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Condensed"/>
              <a:ea typeface="+mn-ea"/>
              <a:cs typeface="+mn-cs"/>
            </a:endParaRPr>
          </a:p>
        </p:txBody>
      </p:sp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344F2DD6-88A5-75ED-BB93-246FD442C6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0389750"/>
              </p:ext>
            </p:extLst>
          </p:nvPr>
        </p:nvGraphicFramePr>
        <p:xfrm>
          <a:off x="1994009" y="1955480"/>
          <a:ext cx="8594631" cy="450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4877">
                  <a:extLst>
                    <a:ext uri="{9D8B030D-6E8A-4147-A177-3AD203B41FA5}">
                      <a16:colId xmlns:a16="http://schemas.microsoft.com/office/drawing/2014/main" val="290085631"/>
                    </a:ext>
                  </a:extLst>
                </a:gridCol>
                <a:gridCol w="704877">
                  <a:extLst>
                    <a:ext uri="{9D8B030D-6E8A-4147-A177-3AD203B41FA5}">
                      <a16:colId xmlns:a16="http://schemas.microsoft.com/office/drawing/2014/main" val="1194861981"/>
                    </a:ext>
                  </a:extLst>
                </a:gridCol>
                <a:gridCol w="704877">
                  <a:extLst>
                    <a:ext uri="{9D8B030D-6E8A-4147-A177-3AD203B41FA5}">
                      <a16:colId xmlns:a16="http://schemas.microsoft.com/office/drawing/2014/main" val="157806434"/>
                    </a:ext>
                  </a:extLst>
                </a:gridCol>
                <a:gridCol w="1296000">
                  <a:extLst>
                    <a:ext uri="{9D8B030D-6E8A-4147-A177-3AD203B41FA5}">
                      <a16:colId xmlns:a16="http://schemas.microsoft.com/office/drawing/2014/main" val="3533023268"/>
                    </a:ext>
                  </a:extLst>
                </a:gridCol>
                <a:gridCol w="1296000">
                  <a:extLst>
                    <a:ext uri="{9D8B030D-6E8A-4147-A177-3AD203B41FA5}">
                      <a16:colId xmlns:a16="http://schemas.microsoft.com/office/drawing/2014/main" val="745800522"/>
                    </a:ext>
                  </a:extLst>
                </a:gridCol>
                <a:gridCol w="1296000">
                  <a:extLst>
                    <a:ext uri="{9D8B030D-6E8A-4147-A177-3AD203B41FA5}">
                      <a16:colId xmlns:a16="http://schemas.microsoft.com/office/drawing/2014/main" val="3610466827"/>
                    </a:ext>
                  </a:extLst>
                </a:gridCol>
                <a:gridCol w="1296000">
                  <a:extLst>
                    <a:ext uri="{9D8B030D-6E8A-4147-A177-3AD203B41FA5}">
                      <a16:colId xmlns:a16="http://schemas.microsoft.com/office/drawing/2014/main" val="3808905623"/>
                    </a:ext>
                  </a:extLst>
                </a:gridCol>
                <a:gridCol w="1296000">
                  <a:extLst>
                    <a:ext uri="{9D8B030D-6E8A-4147-A177-3AD203B41FA5}">
                      <a16:colId xmlns:a16="http://schemas.microsoft.com/office/drawing/2014/main" val="3202152875"/>
                    </a:ext>
                  </a:extLst>
                </a:gridCol>
              </a:tblGrid>
              <a:tr h="756000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7648584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2776142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14879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717653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2477664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94460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1303417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0498344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401344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9" name="Table 28">
                <a:extLst>
                  <a:ext uri="{FF2B5EF4-FFF2-40B4-BE49-F238E27FC236}">
                    <a16:creationId xmlns:a16="http://schemas.microsoft.com/office/drawing/2014/main" id="{5A025C6C-CB49-53B0-E2CC-11CD094D138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62980817"/>
                  </p:ext>
                </p:extLst>
              </p:nvPr>
            </p:nvGraphicFramePr>
            <p:xfrm>
              <a:off x="9319008" y="2711480"/>
              <a:ext cx="1276410" cy="3744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76410">
                      <a:extLst>
                        <a:ext uri="{9D8B030D-6E8A-4147-A177-3AD203B41FA5}">
                          <a16:colId xmlns:a16="http://schemas.microsoft.com/office/drawing/2014/main" val="2389831997"/>
                        </a:ext>
                      </a:extLst>
                    </a:gridCol>
                  </a:tblGrid>
                  <a:tr h="468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IN" sz="2400" b="0" i="0" dirty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T</m:t>
                                </m:r>
                              </m:oMath>
                            </m:oMathPara>
                          </a14:m>
                          <a:endParaRPr lang="en-IN" sz="24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63415369"/>
                      </a:ext>
                    </a:extLst>
                  </a:tr>
                  <a:tr h="4680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kumimoji="0" lang="en-IN" sz="2400" b="0" i="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srgbClr val="00206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T</m:t>
                                </m:r>
                              </m:oMath>
                            </m:oMathPara>
                          </a14:m>
                          <a:endParaRPr kumimoji="0" lang="en-IN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2527786"/>
                      </a:ext>
                    </a:extLst>
                  </a:tr>
                  <a:tr h="468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IN" sz="2400" b="0" i="0" dirty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T</m:t>
                                </m:r>
                              </m:oMath>
                            </m:oMathPara>
                          </a14:m>
                          <a:endParaRPr lang="en-IN" sz="24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52632628"/>
                      </a:ext>
                    </a:extLst>
                  </a:tr>
                  <a:tr h="4680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kumimoji="0" lang="en-IN" sz="2400" b="0" i="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srgbClr val="00206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T</m:t>
                                </m:r>
                              </m:oMath>
                            </m:oMathPara>
                          </a14:m>
                          <a:endParaRPr kumimoji="0" lang="en-IN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3262647"/>
                      </a:ext>
                    </a:extLst>
                  </a:tr>
                  <a:tr h="4680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kumimoji="0" lang="en-IN" sz="2400" b="0" i="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srgbClr val="00206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T</m:t>
                                </m:r>
                              </m:oMath>
                            </m:oMathPara>
                          </a14:m>
                          <a:endParaRPr kumimoji="0" lang="en-IN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212121"/>
                            </a:solidFill>
                            <a:effectLst/>
                            <a:uLnTx/>
                            <a:uFillTx/>
                            <a:latin typeface="Roboto Condensed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08643370"/>
                      </a:ext>
                    </a:extLst>
                  </a:tr>
                  <a:tr h="4680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kumimoji="0" lang="en-IN" sz="2400" b="0" i="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srgbClr val="00206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T</m:t>
                                </m:r>
                              </m:oMath>
                            </m:oMathPara>
                          </a14:m>
                          <a:endParaRPr kumimoji="0" lang="en-IN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Roboto Condensed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1801410"/>
                      </a:ext>
                    </a:extLst>
                  </a:tr>
                  <a:tr h="4680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kumimoji="0" lang="en-IN" sz="2400" b="0" i="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srgbClr val="00206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T</m:t>
                                </m:r>
                              </m:oMath>
                            </m:oMathPara>
                          </a14:m>
                          <a:endParaRPr kumimoji="0" lang="en-IN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212121"/>
                            </a:solidFill>
                            <a:effectLst/>
                            <a:uLnTx/>
                            <a:uFillTx/>
                            <a:latin typeface="Roboto Condensed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99323710"/>
                      </a:ext>
                    </a:extLst>
                  </a:tr>
                  <a:tr h="4680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kumimoji="0" lang="en-IN" sz="2400" b="0" i="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srgbClr val="00206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T</m:t>
                                </m:r>
                              </m:oMath>
                            </m:oMathPara>
                          </a14:m>
                          <a:endParaRPr kumimoji="0" lang="en-IN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212121"/>
                            </a:solidFill>
                            <a:effectLst/>
                            <a:uLnTx/>
                            <a:uFillTx/>
                            <a:latin typeface="Roboto Condensed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4130074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9" name="Table 28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5A025C6C-CB49-53B0-E2CC-11CD094D138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62980817"/>
                  </p:ext>
                </p:extLst>
              </p:nvPr>
            </p:nvGraphicFramePr>
            <p:xfrm>
              <a:off x="9319008" y="2711480"/>
              <a:ext cx="1276410" cy="3744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76410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389831997"/>
                        </a:ext>
                      </a:extLst>
                    </a:gridCol>
                  </a:tblGrid>
                  <a:tr h="4680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4"/>
                          <a:stretch>
                            <a:fillRect b="-69870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2163415369"/>
                      </a:ext>
                    </a:extLst>
                  </a:tr>
                  <a:tr h="4680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4"/>
                          <a:stretch>
                            <a:fillRect t="-100000" b="-59870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242527786"/>
                      </a:ext>
                    </a:extLst>
                  </a:tr>
                  <a:tr h="4680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4"/>
                          <a:stretch>
                            <a:fillRect t="-200000" b="-49870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2052632628"/>
                      </a:ext>
                    </a:extLst>
                  </a:tr>
                  <a:tr h="4680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4"/>
                          <a:stretch>
                            <a:fillRect t="-300000" b="-39870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413262647"/>
                      </a:ext>
                    </a:extLst>
                  </a:tr>
                  <a:tr h="4680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4"/>
                          <a:stretch>
                            <a:fillRect t="-405263" b="-30394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3708643370"/>
                      </a:ext>
                    </a:extLst>
                  </a:tr>
                  <a:tr h="4680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4"/>
                          <a:stretch>
                            <a:fillRect t="-498701" b="-2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341801410"/>
                      </a:ext>
                    </a:extLst>
                  </a:tr>
                  <a:tr h="4680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4"/>
                          <a:stretch>
                            <a:fillRect t="-598701" b="-1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2199323710"/>
                      </a:ext>
                    </a:extLst>
                  </a:tr>
                  <a:tr h="4680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4"/>
                          <a:stretch>
                            <a:fillRect t="-69870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344130074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597E7F0-D550-8693-87AC-9B277DAAF17C}"/>
                  </a:ext>
                </a:extLst>
              </p:cNvPr>
              <p:cNvSpPr txBox="1"/>
              <p:nvPr/>
            </p:nvSpPr>
            <p:spPr>
              <a:xfrm>
                <a:off x="2120482" y="2059733"/>
                <a:ext cx="47752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1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𝐩</m:t>
                      </m:r>
                    </m:oMath>
                  </m:oMathPara>
                </a14:m>
                <a:endParaRPr lang="en-IN" sz="24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B597E7F0-D550-8693-87AC-9B277DAAF1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0482" y="2059733"/>
                <a:ext cx="477520" cy="461665"/>
              </a:xfrm>
              <a:prstGeom prst="rect">
                <a:avLst/>
              </a:prstGeom>
              <a:blipFill rotWithShape="0">
                <a:blip r:embed="rId5"/>
                <a:stretch>
                  <a:fillRect b="-118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98B58BD-96A2-A3C8-1B5D-4A5E8A0D4A40}"/>
                  </a:ext>
                </a:extLst>
              </p:cNvPr>
              <p:cNvSpPr txBox="1"/>
              <p:nvPr/>
            </p:nvSpPr>
            <p:spPr>
              <a:xfrm>
                <a:off x="2787961" y="2059732"/>
                <a:ext cx="47752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1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𝐪</m:t>
                      </m:r>
                    </m:oMath>
                  </m:oMathPara>
                </a14:m>
                <a:endParaRPr lang="en-IN" sz="24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D98B58BD-96A2-A3C8-1B5D-4A5E8A0D4A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7961" y="2059732"/>
                <a:ext cx="477520" cy="461665"/>
              </a:xfrm>
              <a:prstGeom prst="rect">
                <a:avLst/>
              </a:prstGeom>
              <a:blipFill rotWithShape="0">
                <a:blip r:embed="rId6"/>
                <a:stretch>
                  <a:fillRect b="-118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BB5A05F-53AB-8168-A400-587032AC0391}"/>
                  </a:ext>
                </a:extLst>
              </p:cNvPr>
              <p:cNvSpPr txBox="1"/>
              <p:nvPr/>
            </p:nvSpPr>
            <p:spPr>
              <a:xfrm>
                <a:off x="3523740" y="2084446"/>
                <a:ext cx="47752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1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𝐫</m:t>
                      </m:r>
                    </m:oMath>
                  </m:oMathPara>
                </a14:m>
                <a:endParaRPr lang="en-IN" sz="24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DBB5A05F-53AB-8168-A400-587032AC03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3740" y="2084446"/>
                <a:ext cx="477520" cy="461665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8FA7317-9AC9-9CAF-A973-FF140A62F8B7}"/>
                  </a:ext>
                </a:extLst>
              </p:cNvPr>
              <p:cNvSpPr txBox="1"/>
              <p:nvPr/>
            </p:nvSpPr>
            <p:spPr>
              <a:xfrm>
                <a:off x="4121035" y="1875068"/>
                <a:ext cx="1274234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1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𝐏</m:t>
                      </m:r>
                      <m:r>
                        <a:rPr lang="en-IN" sz="2400" b="1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sz="2400" b="1" i="0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𝐪</m:t>
                      </m:r>
                      <m:r>
                        <a:rPr lang="en-IN" sz="24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sz="2400" b="1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˅</m:t>
                      </m:r>
                      <m:r>
                        <a:rPr lang="en-IN" sz="2400" b="1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IN" sz="2400" b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𝐫</m:t>
                      </m:r>
                    </m:oMath>
                  </m:oMathPara>
                </a14:m>
                <a:endParaRPr lang="en-IN" sz="24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D8FA7317-9AC9-9CAF-A973-FF140A62F8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1035" y="1875068"/>
                <a:ext cx="1274234" cy="830997"/>
              </a:xfrm>
              <a:prstGeom prst="rect">
                <a:avLst/>
              </a:prstGeom>
              <a:blipFill rotWithShape="0">
                <a:blip r:embed="rId8"/>
                <a:stretch>
                  <a:fillRect b="-66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1C340EC-F5C6-1D27-84FE-021DD126DAA6}"/>
                  </a:ext>
                </a:extLst>
              </p:cNvPr>
              <p:cNvSpPr txBox="1"/>
              <p:nvPr/>
            </p:nvSpPr>
            <p:spPr>
              <a:xfrm>
                <a:off x="5397446" y="1876430"/>
                <a:ext cx="1274234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1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𝐐</m:t>
                      </m:r>
                      <m:r>
                        <a:rPr lang="en-IN" sz="2400" b="1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sz="2400" b="1" i="0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1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𝐩</m:t>
                      </m:r>
                      <m:r>
                        <a:rPr lang="en-IN" sz="24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IN" sz="2400" b="1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𝐏</m:t>
                      </m:r>
                    </m:oMath>
                  </m:oMathPara>
                </a14:m>
                <a:endParaRPr lang="en-IN" sz="24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71C340EC-F5C6-1D27-84FE-021DD126DA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7446" y="1876430"/>
                <a:ext cx="1274234" cy="830997"/>
              </a:xfrm>
              <a:prstGeom prst="rect">
                <a:avLst/>
              </a:prstGeom>
              <a:blipFill rotWithShape="0">
                <a:blip r:embed="rId9"/>
                <a:stretch>
                  <a:fillRect b="-66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F5B6491-9C16-838C-253C-4FA09A4AE662}"/>
                  </a:ext>
                </a:extLst>
              </p:cNvPr>
              <p:cNvSpPr txBox="1"/>
              <p:nvPr/>
            </p:nvSpPr>
            <p:spPr>
              <a:xfrm>
                <a:off x="6732404" y="1875068"/>
                <a:ext cx="1274234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1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𝐑</m:t>
                      </m:r>
                      <m:r>
                        <a:rPr lang="en-IN" sz="2400" b="1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sz="2400" b="1" i="0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𝐫</m:t>
                      </m:r>
                      <m:r>
                        <a:rPr lang="en-IN" sz="24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IN" sz="2400" b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𝐩</m:t>
                      </m:r>
                    </m:oMath>
                  </m:oMathPara>
                </a14:m>
                <a:endParaRPr lang="en-IN" sz="24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9F5B6491-9C16-838C-253C-4FA09A4AE6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2404" y="1875068"/>
                <a:ext cx="1274234" cy="830997"/>
              </a:xfrm>
              <a:prstGeom prst="rect">
                <a:avLst/>
              </a:prstGeom>
              <a:blipFill rotWithShape="0">
                <a:blip r:embed="rId10"/>
                <a:stretch>
                  <a:fillRect b="-66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23B1767-4037-4503-747B-5BC2316D83F6}"/>
                  </a:ext>
                </a:extLst>
              </p:cNvPr>
              <p:cNvSpPr txBox="1"/>
              <p:nvPr/>
            </p:nvSpPr>
            <p:spPr>
              <a:xfrm>
                <a:off x="8007436" y="1875068"/>
                <a:ext cx="1274234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1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𝐒</m:t>
                      </m:r>
                      <m:r>
                        <a:rPr lang="en-IN" sz="2400" b="1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sz="2400" b="1" i="0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1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𝐩</m:t>
                      </m:r>
                      <m:r>
                        <a:rPr lang="en-IN" sz="24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IN" sz="2400" b="1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𝐫</m:t>
                      </m:r>
                    </m:oMath>
                  </m:oMathPara>
                </a14:m>
                <a:endParaRPr lang="en-IN" sz="24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E23B1767-4037-4503-747B-5BC2316D83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7436" y="1875068"/>
                <a:ext cx="1274234" cy="830997"/>
              </a:xfrm>
              <a:prstGeom prst="rect">
                <a:avLst/>
              </a:prstGeom>
              <a:blipFill rotWithShape="0">
                <a:blip r:embed="rId11"/>
                <a:stretch>
                  <a:fillRect b="-66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A94084C-5B3D-130C-1F2C-3C3F42D8FE48}"/>
                  </a:ext>
                </a:extLst>
              </p:cNvPr>
              <p:cNvSpPr txBox="1"/>
              <p:nvPr/>
            </p:nvSpPr>
            <p:spPr>
              <a:xfrm>
                <a:off x="9317369" y="1883191"/>
                <a:ext cx="1274234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1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𝐓</m:t>
                      </m:r>
                      <m:r>
                        <a:rPr lang="en-IN" sz="2400" b="1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sz="2400" b="1" i="0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1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𝐑</m:t>
                      </m:r>
                      <m:r>
                        <a:rPr lang="en-IN" sz="24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sz="2400" b="1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˅</m:t>
                      </m:r>
                      <m:r>
                        <a:rPr lang="en-IN" sz="2400" b="1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IN" sz="2400" b="1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𝐒</m:t>
                      </m:r>
                    </m:oMath>
                  </m:oMathPara>
                </a14:m>
                <a:endParaRPr lang="en-IN" sz="24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AA94084C-5B3D-130C-1F2C-3C3F42D8FE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7369" y="1883191"/>
                <a:ext cx="1274234" cy="830997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3" name="Table 52">
                <a:extLst>
                  <a:ext uri="{FF2B5EF4-FFF2-40B4-BE49-F238E27FC236}">
                    <a16:creationId xmlns:a16="http://schemas.microsoft.com/office/drawing/2014/main" id="{45C08415-5487-1EA5-3632-A27D5FDABBF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84670226"/>
                  </p:ext>
                </p:extLst>
              </p:nvPr>
            </p:nvGraphicFramePr>
            <p:xfrm>
              <a:off x="1994009" y="2706065"/>
              <a:ext cx="704877" cy="3744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04877">
                      <a:extLst>
                        <a:ext uri="{9D8B030D-6E8A-4147-A177-3AD203B41FA5}">
                          <a16:colId xmlns:a16="http://schemas.microsoft.com/office/drawing/2014/main" val="2389831997"/>
                        </a:ext>
                      </a:extLst>
                    </a:gridCol>
                  </a:tblGrid>
                  <a:tr h="468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IN" sz="2400" b="0" i="0" dirty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T</m:t>
                                </m:r>
                              </m:oMath>
                            </m:oMathPara>
                          </a14:m>
                          <a:endParaRPr lang="en-IN" sz="24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63415369"/>
                      </a:ext>
                    </a:extLst>
                  </a:tr>
                  <a:tr h="468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kumimoji="0" lang="en-IN" sz="2400" b="0" i="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srgbClr val="00206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T</m:t>
                                </m:r>
                              </m:oMath>
                            </m:oMathPara>
                          </a14:m>
                          <a:endParaRPr lang="en-IN" sz="16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2527786"/>
                      </a:ext>
                    </a:extLst>
                  </a:tr>
                  <a:tr h="468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kumimoji="0" lang="en-IN" sz="2400" b="0" i="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srgbClr val="00206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T</m:t>
                                </m:r>
                              </m:oMath>
                            </m:oMathPara>
                          </a14:m>
                          <a:endParaRPr lang="en-IN" sz="16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52632628"/>
                      </a:ext>
                    </a:extLst>
                  </a:tr>
                  <a:tr h="468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kumimoji="0" lang="en-IN" sz="2400" b="0" i="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srgbClr val="00206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T</m:t>
                                </m:r>
                              </m:oMath>
                            </m:oMathPara>
                          </a14:m>
                          <a:endParaRPr lang="en-IN" sz="16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3262647"/>
                      </a:ext>
                    </a:extLst>
                  </a:tr>
                  <a:tr h="4680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kumimoji="0" lang="en-IN" sz="2400" b="0" i="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srgbClr val="00206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F</m:t>
                                </m:r>
                              </m:oMath>
                            </m:oMathPara>
                          </a14:m>
                          <a:endParaRPr kumimoji="0" lang="en-IN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212121"/>
                            </a:solidFill>
                            <a:effectLst/>
                            <a:uLnTx/>
                            <a:uFillTx/>
                            <a:latin typeface="Roboto Condensed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08643370"/>
                      </a:ext>
                    </a:extLst>
                  </a:tr>
                  <a:tr h="4680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kumimoji="0" lang="en-IN" sz="2400" b="0" i="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srgbClr val="00206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F</m:t>
                                </m:r>
                              </m:oMath>
                            </m:oMathPara>
                          </a14:m>
                          <a:endParaRPr kumimoji="0" lang="en-IN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212121"/>
                            </a:solidFill>
                            <a:effectLst/>
                            <a:uLnTx/>
                            <a:uFillTx/>
                            <a:latin typeface="Roboto Condensed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1801410"/>
                      </a:ext>
                    </a:extLst>
                  </a:tr>
                  <a:tr h="4680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kumimoji="0" lang="en-IN" sz="2400" b="0" i="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srgbClr val="00206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F</m:t>
                                </m:r>
                              </m:oMath>
                            </m:oMathPara>
                          </a14:m>
                          <a:endParaRPr kumimoji="0" lang="en-IN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212121"/>
                            </a:solidFill>
                            <a:effectLst/>
                            <a:uLnTx/>
                            <a:uFillTx/>
                            <a:latin typeface="Roboto Condensed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99323710"/>
                      </a:ext>
                    </a:extLst>
                  </a:tr>
                  <a:tr h="4680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kumimoji="0" lang="en-IN" sz="2400" b="0" i="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srgbClr val="00206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F</m:t>
                                </m:r>
                              </m:oMath>
                            </m:oMathPara>
                          </a14:m>
                          <a:endParaRPr kumimoji="0" lang="en-IN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212121"/>
                            </a:solidFill>
                            <a:effectLst/>
                            <a:uLnTx/>
                            <a:uFillTx/>
                            <a:latin typeface="Roboto Condensed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4130074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3" name="Table 5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45C08415-5487-1EA5-3632-A27D5FDABBF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84670226"/>
                  </p:ext>
                </p:extLst>
              </p:nvPr>
            </p:nvGraphicFramePr>
            <p:xfrm>
              <a:off x="1994009" y="2706065"/>
              <a:ext cx="704877" cy="3744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04877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389831997"/>
                        </a:ext>
                      </a:extLst>
                    </a:gridCol>
                  </a:tblGrid>
                  <a:tr h="4680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13"/>
                          <a:stretch>
                            <a:fillRect b="-7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2163415369"/>
                      </a:ext>
                    </a:extLst>
                  </a:tr>
                  <a:tr h="4680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13"/>
                          <a:stretch>
                            <a:fillRect t="-100000" b="-6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242527786"/>
                      </a:ext>
                    </a:extLst>
                  </a:tr>
                  <a:tr h="4680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13"/>
                          <a:stretch>
                            <a:fillRect t="-200000" b="-5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2052632628"/>
                      </a:ext>
                    </a:extLst>
                  </a:tr>
                  <a:tr h="4680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13"/>
                          <a:stretch>
                            <a:fillRect t="-300000" b="-4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413262647"/>
                      </a:ext>
                    </a:extLst>
                  </a:tr>
                  <a:tr h="4680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13"/>
                          <a:stretch>
                            <a:fillRect t="-400000" b="-3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3708643370"/>
                      </a:ext>
                    </a:extLst>
                  </a:tr>
                  <a:tr h="4680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13"/>
                          <a:stretch>
                            <a:fillRect t="-500000" b="-2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341801410"/>
                      </a:ext>
                    </a:extLst>
                  </a:tr>
                  <a:tr h="4680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13"/>
                          <a:stretch>
                            <a:fillRect t="-600000" b="-1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2199323710"/>
                      </a:ext>
                    </a:extLst>
                  </a:tr>
                  <a:tr h="4680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13"/>
                          <a:stretch>
                            <a:fillRect t="-7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344130074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5" name="Table 54">
                <a:extLst>
                  <a:ext uri="{FF2B5EF4-FFF2-40B4-BE49-F238E27FC236}">
                    <a16:creationId xmlns:a16="http://schemas.microsoft.com/office/drawing/2014/main" id="{1615041E-4D40-3099-9717-0CE34D9A5F3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07681740"/>
                  </p:ext>
                </p:extLst>
              </p:nvPr>
            </p:nvGraphicFramePr>
            <p:xfrm>
              <a:off x="2694940" y="2706065"/>
              <a:ext cx="704877" cy="3744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04877">
                      <a:extLst>
                        <a:ext uri="{9D8B030D-6E8A-4147-A177-3AD203B41FA5}">
                          <a16:colId xmlns:a16="http://schemas.microsoft.com/office/drawing/2014/main" val="2389831997"/>
                        </a:ext>
                      </a:extLst>
                    </a:gridCol>
                  </a:tblGrid>
                  <a:tr h="468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IN" sz="2400" b="0" i="0" dirty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T</m:t>
                                </m:r>
                              </m:oMath>
                            </m:oMathPara>
                          </a14:m>
                          <a:endParaRPr lang="en-IN" sz="24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63415369"/>
                      </a:ext>
                    </a:extLst>
                  </a:tr>
                  <a:tr h="468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kumimoji="0" lang="en-IN" sz="2400" b="0" i="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srgbClr val="00206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T</m:t>
                                </m:r>
                              </m:oMath>
                            </m:oMathPara>
                          </a14:m>
                          <a:endParaRPr lang="en-IN" sz="16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2527786"/>
                      </a:ext>
                    </a:extLst>
                  </a:tr>
                  <a:tr h="468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kumimoji="0" lang="en-IN" sz="2400" b="0" i="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srgbClr val="00206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F</m:t>
                                </m:r>
                              </m:oMath>
                            </m:oMathPara>
                          </a14:m>
                          <a:endParaRPr lang="en-IN" sz="16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52632628"/>
                      </a:ext>
                    </a:extLst>
                  </a:tr>
                  <a:tr h="468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kumimoji="0" lang="en-IN" sz="2400" b="0" i="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srgbClr val="00206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F</m:t>
                                </m:r>
                              </m:oMath>
                            </m:oMathPara>
                          </a14:m>
                          <a:endParaRPr lang="en-IN" sz="16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3262647"/>
                      </a:ext>
                    </a:extLst>
                  </a:tr>
                  <a:tr h="468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IN" sz="2400" b="0" i="0" dirty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T</m:t>
                                </m:r>
                              </m:oMath>
                            </m:oMathPara>
                          </a14:m>
                          <a:endParaRPr lang="en-IN" sz="24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08643370"/>
                      </a:ext>
                    </a:extLst>
                  </a:tr>
                  <a:tr h="468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kumimoji="0" lang="en-IN" sz="2400" b="0" i="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srgbClr val="00206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T</m:t>
                                </m:r>
                              </m:oMath>
                            </m:oMathPara>
                          </a14:m>
                          <a:endParaRPr lang="en-IN" sz="16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1801410"/>
                      </a:ext>
                    </a:extLst>
                  </a:tr>
                  <a:tr h="468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kumimoji="0" lang="en-IN" sz="2400" b="0" i="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srgbClr val="00206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F</m:t>
                                </m:r>
                              </m:oMath>
                            </m:oMathPara>
                          </a14:m>
                          <a:endParaRPr lang="en-IN" sz="16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99323710"/>
                      </a:ext>
                    </a:extLst>
                  </a:tr>
                  <a:tr h="468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kumimoji="0" lang="en-IN" sz="2400" b="0" i="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srgbClr val="00206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F</m:t>
                                </m:r>
                              </m:oMath>
                            </m:oMathPara>
                          </a14:m>
                          <a:endParaRPr lang="en-IN" sz="16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4130074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5" name="Table 5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1615041E-4D40-3099-9717-0CE34D9A5F3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07681740"/>
                  </p:ext>
                </p:extLst>
              </p:nvPr>
            </p:nvGraphicFramePr>
            <p:xfrm>
              <a:off x="2694940" y="2706065"/>
              <a:ext cx="704877" cy="3744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04877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389831997"/>
                        </a:ext>
                      </a:extLst>
                    </a:gridCol>
                  </a:tblGrid>
                  <a:tr h="4680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14"/>
                          <a:stretch>
                            <a:fillRect b="-7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2163415369"/>
                      </a:ext>
                    </a:extLst>
                  </a:tr>
                  <a:tr h="4680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14"/>
                          <a:stretch>
                            <a:fillRect t="-100000" b="-6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242527786"/>
                      </a:ext>
                    </a:extLst>
                  </a:tr>
                  <a:tr h="4680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14"/>
                          <a:stretch>
                            <a:fillRect t="-200000" b="-5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2052632628"/>
                      </a:ext>
                    </a:extLst>
                  </a:tr>
                  <a:tr h="4680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14"/>
                          <a:stretch>
                            <a:fillRect t="-300000" b="-4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413262647"/>
                      </a:ext>
                    </a:extLst>
                  </a:tr>
                  <a:tr h="4680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14"/>
                          <a:stretch>
                            <a:fillRect t="-400000" b="-3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3708643370"/>
                      </a:ext>
                    </a:extLst>
                  </a:tr>
                  <a:tr h="4680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14"/>
                          <a:stretch>
                            <a:fillRect t="-500000" b="-2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341801410"/>
                      </a:ext>
                    </a:extLst>
                  </a:tr>
                  <a:tr h="4680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14"/>
                          <a:stretch>
                            <a:fillRect t="-600000" b="-1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2199323710"/>
                      </a:ext>
                    </a:extLst>
                  </a:tr>
                  <a:tr h="4680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14"/>
                          <a:stretch>
                            <a:fillRect t="-7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344130074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6" name="Table 55">
                <a:extLst>
                  <a:ext uri="{FF2B5EF4-FFF2-40B4-BE49-F238E27FC236}">
                    <a16:creationId xmlns:a16="http://schemas.microsoft.com/office/drawing/2014/main" id="{43B48827-2827-7CBC-7338-E31513C7BEE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4072779"/>
                  </p:ext>
                </p:extLst>
              </p:nvPr>
            </p:nvGraphicFramePr>
            <p:xfrm>
              <a:off x="3402221" y="2714188"/>
              <a:ext cx="704877" cy="3744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04877">
                      <a:extLst>
                        <a:ext uri="{9D8B030D-6E8A-4147-A177-3AD203B41FA5}">
                          <a16:colId xmlns:a16="http://schemas.microsoft.com/office/drawing/2014/main" val="2389831997"/>
                        </a:ext>
                      </a:extLst>
                    </a:gridCol>
                  </a:tblGrid>
                  <a:tr h="468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IN" sz="2400" b="0" i="0" dirty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T</m:t>
                                </m:r>
                              </m:oMath>
                            </m:oMathPara>
                          </a14:m>
                          <a:endParaRPr lang="en-IN" sz="24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63415369"/>
                      </a:ext>
                    </a:extLst>
                  </a:tr>
                  <a:tr h="468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kumimoji="0" lang="en-IN" sz="2400" b="0" i="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srgbClr val="00206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F</m:t>
                                </m:r>
                              </m:oMath>
                            </m:oMathPara>
                          </a14:m>
                          <a:endParaRPr lang="en-IN" sz="16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2527786"/>
                      </a:ext>
                    </a:extLst>
                  </a:tr>
                  <a:tr h="468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kumimoji="0" lang="en-IN" sz="2400" b="0" i="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srgbClr val="00206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T</m:t>
                                </m:r>
                              </m:oMath>
                            </m:oMathPara>
                          </a14:m>
                          <a:endParaRPr lang="en-IN" sz="16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52632628"/>
                      </a:ext>
                    </a:extLst>
                  </a:tr>
                  <a:tr h="468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kumimoji="0" lang="en-IN" sz="2400" b="0" i="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srgbClr val="00206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F</m:t>
                                </m:r>
                              </m:oMath>
                            </m:oMathPara>
                          </a14:m>
                          <a:endParaRPr lang="en-IN" sz="16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3262647"/>
                      </a:ext>
                    </a:extLst>
                  </a:tr>
                  <a:tr h="4680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kumimoji="0" lang="en-IN" sz="2400" b="0" i="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srgbClr val="00206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T</m:t>
                                </m:r>
                              </m:oMath>
                            </m:oMathPara>
                          </a14:m>
                          <a:endParaRPr kumimoji="0" lang="en-IN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212121"/>
                            </a:solidFill>
                            <a:effectLst/>
                            <a:uLnTx/>
                            <a:uFillTx/>
                            <a:latin typeface="Roboto Condensed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08643370"/>
                      </a:ext>
                    </a:extLst>
                  </a:tr>
                  <a:tr h="4680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kumimoji="0" lang="en-IN" sz="2400" b="0" i="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srgbClr val="00206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F</m:t>
                                </m:r>
                              </m:oMath>
                            </m:oMathPara>
                          </a14:m>
                          <a:endParaRPr kumimoji="0" lang="en-IN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Roboto Condensed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1801410"/>
                      </a:ext>
                    </a:extLst>
                  </a:tr>
                  <a:tr h="4680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kumimoji="0" lang="en-IN" sz="2400" b="0" i="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srgbClr val="00206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T</m:t>
                                </m:r>
                              </m:oMath>
                            </m:oMathPara>
                          </a14:m>
                          <a:endParaRPr kumimoji="0" lang="en-IN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212121"/>
                            </a:solidFill>
                            <a:effectLst/>
                            <a:uLnTx/>
                            <a:uFillTx/>
                            <a:latin typeface="Roboto Condensed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99323710"/>
                      </a:ext>
                    </a:extLst>
                  </a:tr>
                  <a:tr h="4680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kumimoji="0" lang="en-IN" sz="2400" b="0" i="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srgbClr val="00206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F</m:t>
                                </m:r>
                              </m:oMath>
                            </m:oMathPara>
                          </a14:m>
                          <a:endParaRPr kumimoji="0" lang="en-IN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212121"/>
                            </a:solidFill>
                            <a:effectLst/>
                            <a:uLnTx/>
                            <a:uFillTx/>
                            <a:latin typeface="Roboto Condensed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4130074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6" name="Table 55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43B48827-2827-7CBC-7338-E31513C7BEE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4072779"/>
                  </p:ext>
                </p:extLst>
              </p:nvPr>
            </p:nvGraphicFramePr>
            <p:xfrm>
              <a:off x="3402221" y="2714188"/>
              <a:ext cx="704877" cy="3744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04877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389831997"/>
                        </a:ext>
                      </a:extLst>
                    </a:gridCol>
                  </a:tblGrid>
                  <a:tr h="4680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15"/>
                          <a:stretch>
                            <a:fillRect b="-69870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2163415369"/>
                      </a:ext>
                    </a:extLst>
                  </a:tr>
                  <a:tr h="4680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15"/>
                          <a:stretch>
                            <a:fillRect t="-100000" b="-59870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242527786"/>
                      </a:ext>
                    </a:extLst>
                  </a:tr>
                  <a:tr h="4680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15"/>
                          <a:stretch>
                            <a:fillRect t="-200000" b="-49870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2052632628"/>
                      </a:ext>
                    </a:extLst>
                  </a:tr>
                  <a:tr h="4680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15"/>
                          <a:stretch>
                            <a:fillRect t="-300000" b="-39870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413262647"/>
                      </a:ext>
                    </a:extLst>
                  </a:tr>
                  <a:tr h="4680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15"/>
                          <a:stretch>
                            <a:fillRect t="-405263" b="-30394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3708643370"/>
                      </a:ext>
                    </a:extLst>
                  </a:tr>
                  <a:tr h="4680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15"/>
                          <a:stretch>
                            <a:fillRect t="-498701" b="-2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341801410"/>
                      </a:ext>
                    </a:extLst>
                  </a:tr>
                  <a:tr h="4680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15"/>
                          <a:stretch>
                            <a:fillRect t="-598701" b="-1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2199323710"/>
                      </a:ext>
                    </a:extLst>
                  </a:tr>
                  <a:tr h="4680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15"/>
                          <a:stretch>
                            <a:fillRect t="-69870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344130074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7" name="Rectangle: Rounded Corners 15">
            <a:extLst>
              <a:ext uri="{FF2B5EF4-FFF2-40B4-BE49-F238E27FC236}">
                <a16:creationId xmlns:a16="http://schemas.microsoft.com/office/drawing/2014/main" id="{880BEBD8-7952-98C6-9BFB-3507784ADC9A}"/>
              </a:ext>
            </a:extLst>
          </p:cNvPr>
          <p:cNvSpPr/>
          <p:nvPr/>
        </p:nvSpPr>
        <p:spPr>
          <a:xfrm>
            <a:off x="2806096" y="2715889"/>
            <a:ext cx="468000" cy="3743999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8" name="Rectangle: Rounded Corners 16">
            <a:extLst>
              <a:ext uri="{FF2B5EF4-FFF2-40B4-BE49-F238E27FC236}">
                <a16:creationId xmlns:a16="http://schemas.microsoft.com/office/drawing/2014/main" id="{127B718A-CCA7-7232-5886-6E1AC7DBCA3A}"/>
              </a:ext>
            </a:extLst>
          </p:cNvPr>
          <p:cNvSpPr/>
          <p:nvPr/>
        </p:nvSpPr>
        <p:spPr>
          <a:xfrm>
            <a:off x="2109273" y="2714188"/>
            <a:ext cx="468000" cy="3743999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9" name="Table 58">
                <a:extLst>
                  <a:ext uri="{FF2B5EF4-FFF2-40B4-BE49-F238E27FC236}">
                    <a16:creationId xmlns:a16="http://schemas.microsoft.com/office/drawing/2014/main" id="{127FC205-F437-1DC3-2CF4-5A84DC5E0D4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12115922"/>
                  </p:ext>
                </p:extLst>
              </p:nvPr>
            </p:nvGraphicFramePr>
            <p:xfrm>
              <a:off x="4118859" y="2700648"/>
              <a:ext cx="1276410" cy="3744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76410">
                      <a:extLst>
                        <a:ext uri="{9D8B030D-6E8A-4147-A177-3AD203B41FA5}">
                          <a16:colId xmlns:a16="http://schemas.microsoft.com/office/drawing/2014/main" val="2389831997"/>
                        </a:ext>
                      </a:extLst>
                    </a:gridCol>
                  </a:tblGrid>
                  <a:tr h="468000">
                    <a:tc>
                      <a:txBody>
                        <a:bodyPr/>
                        <a:lstStyle/>
                        <a:p>
                          <a:endParaRPr lang="en-IN" sz="24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63415369"/>
                      </a:ext>
                    </a:extLst>
                  </a:tr>
                  <a:tr h="468000">
                    <a:tc>
                      <a:txBody>
                        <a:bodyPr/>
                        <a:lstStyle/>
                        <a:p>
                          <a:endParaRPr lang="en-IN" sz="16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2527786"/>
                      </a:ext>
                    </a:extLst>
                  </a:tr>
                  <a:tr h="468000">
                    <a:tc>
                      <a:txBody>
                        <a:bodyPr/>
                        <a:lstStyle/>
                        <a:p>
                          <a:endParaRPr lang="en-IN" sz="16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52632628"/>
                      </a:ext>
                    </a:extLst>
                  </a:tr>
                  <a:tr h="468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kumimoji="0" lang="en-IN" sz="2400" b="0" i="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srgbClr val="00206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F</m:t>
                                </m:r>
                              </m:oMath>
                            </m:oMathPara>
                          </a14:m>
                          <a:endParaRPr lang="en-IN" sz="16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3262647"/>
                      </a:ext>
                    </a:extLst>
                  </a:tr>
                  <a:tr h="4680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IN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212121"/>
                            </a:solidFill>
                            <a:effectLst/>
                            <a:uLnTx/>
                            <a:uFillTx/>
                            <a:latin typeface="Roboto Condensed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08643370"/>
                      </a:ext>
                    </a:extLst>
                  </a:tr>
                  <a:tr h="4680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IN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212121"/>
                            </a:solidFill>
                            <a:effectLst/>
                            <a:uLnTx/>
                            <a:uFillTx/>
                            <a:latin typeface="Roboto Condensed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1801410"/>
                      </a:ext>
                    </a:extLst>
                  </a:tr>
                  <a:tr h="4680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IN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212121"/>
                            </a:solidFill>
                            <a:effectLst/>
                            <a:uLnTx/>
                            <a:uFillTx/>
                            <a:latin typeface="Roboto Condensed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99323710"/>
                      </a:ext>
                    </a:extLst>
                  </a:tr>
                  <a:tr h="4680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kumimoji="0" lang="en-IN" sz="2400" b="0" i="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srgbClr val="00206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F</m:t>
                                </m:r>
                              </m:oMath>
                            </m:oMathPara>
                          </a14:m>
                          <a:endParaRPr lang="en-IN" sz="16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4130074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9" name="Table 58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127FC205-F437-1DC3-2CF4-5A84DC5E0D4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12115922"/>
                  </p:ext>
                </p:extLst>
              </p:nvPr>
            </p:nvGraphicFramePr>
            <p:xfrm>
              <a:off x="4118859" y="2700648"/>
              <a:ext cx="1276410" cy="3744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76410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389831997"/>
                        </a:ext>
                      </a:extLst>
                    </a:gridCol>
                  </a:tblGrid>
                  <a:tr h="468000">
                    <a:tc>
                      <a:txBody>
                        <a:bodyPr/>
                        <a:lstStyle/>
                        <a:p>
                          <a:endParaRPr lang="en-IN" sz="24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2163415369"/>
                      </a:ext>
                    </a:extLst>
                  </a:tr>
                  <a:tr h="468000">
                    <a:tc>
                      <a:txBody>
                        <a:bodyPr/>
                        <a:lstStyle/>
                        <a:p>
                          <a:endParaRPr lang="en-IN" sz="16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242527786"/>
                      </a:ext>
                    </a:extLst>
                  </a:tr>
                  <a:tr h="468000">
                    <a:tc>
                      <a:txBody>
                        <a:bodyPr/>
                        <a:lstStyle/>
                        <a:p>
                          <a:endParaRPr lang="en-IN" sz="16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2052632628"/>
                      </a:ext>
                    </a:extLst>
                  </a:tr>
                  <a:tr h="4680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16"/>
                          <a:stretch>
                            <a:fillRect t="-300000" b="-39870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413262647"/>
                      </a:ext>
                    </a:extLst>
                  </a:tr>
                  <a:tr h="4680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IN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212121"/>
                            </a:solidFill>
                            <a:effectLst/>
                            <a:uLnTx/>
                            <a:uFillTx/>
                            <a:latin typeface="Roboto Condensed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3708643370"/>
                      </a:ext>
                    </a:extLst>
                  </a:tr>
                  <a:tr h="4680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IN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212121"/>
                            </a:solidFill>
                            <a:effectLst/>
                            <a:uLnTx/>
                            <a:uFillTx/>
                            <a:latin typeface="Roboto Condensed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341801410"/>
                      </a:ext>
                    </a:extLst>
                  </a:tr>
                  <a:tr h="4680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IN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212121"/>
                            </a:solidFill>
                            <a:effectLst/>
                            <a:uLnTx/>
                            <a:uFillTx/>
                            <a:latin typeface="Roboto Condensed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2199323710"/>
                      </a:ext>
                    </a:extLst>
                  </a:tr>
                  <a:tr h="4680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16"/>
                          <a:stretch>
                            <a:fillRect t="-69870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344130074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0" name="Table 59">
                <a:extLst>
                  <a:ext uri="{FF2B5EF4-FFF2-40B4-BE49-F238E27FC236}">
                    <a16:creationId xmlns:a16="http://schemas.microsoft.com/office/drawing/2014/main" id="{1B7A7B7F-D124-1D7E-1A71-E9A835D3D77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60684819"/>
                  </p:ext>
                </p:extLst>
              </p:nvPr>
            </p:nvGraphicFramePr>
            <p:xfrm>
              <a:off x="4122432" y="2702676"/>
              <a:ext cx="1276410" cy="3744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76410">
                      <a:extLst>
                        <a:ext uri="{9D8B030D-6E8A-4147-A177-3AD203B41FA5}">
                          <a16:colId xmlns:a16="http://schemas.microsoft.com/office/drawing/2014/main" val="2389831997"/>
                        </a:ext>
                      </a:extLst>
                    </a:gridCol>
                  </a:tblGrid>
                  <a:tr h="468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IN" sz="2400" b="0" i="0" dirty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T</m:t>
                                </m:r>
                              </m:oMath>
                            </m:oMathPara>
                          </a14:m>
                          <a:endParaRPr lang="en-IN" sz="24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63415369"/>
                      </a:ext>
                    </a:extLst>
                  </a:tr>
                  <a:tr h="468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kumimoji="0" lang="en-IN" sz="2400" b="0" i="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srgbClr val="00206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T</m:t>
                                </m:r>
                              </m:oMath>
                            </m:oMathPara>
                          </a14:m>
                          <a:endParaRPr lang="en-IN" sz="16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2527786"/>
                      </a:ext>
                    </a:extLst>
                  </a:tr>
                  <a:tr h="468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kumimoji="0" lang="en-IN" sz="2400" b="0" i="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srgbClr val="00206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T</m:t>
                                </m:r>
                              </m:oMath>
                            </m:oMathPara>
                          </a14:m>
                          <a:endParaRPr lang="en-IN" sz="16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52632628"/>
                      </a:ext>
                    </a:extLst>
                  </a:tr>
                  <a:tr h="468000">
                    <a:tc>
                      <a:txBody>
                        <a:bodyPr/>
                        <a:lstStyle/>
                        <a:p>
                          <a:endParaRPr lang="en-IN" sz="16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3262647"/>
                      </a:ext>
                    </a:extLst>
                  </a:tr>
                  <a:tr h="4680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kumimoji="0" lang="en-IN" sz="2400" b="0" i="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srgbClr val="00206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T</m:t>
                                </m:r>
                              </m:oMath>
                            </m:oMathPara>
                          </a14:m>
                          <a:endParaRPr kumimoji="0" lang="en-IN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212121"/>
                            </a:solidFill>
                            <a:effectLst/>
                            <a:uLnTx/>
                            <a:uFillTx/>
                            <a:latin typeface="Roboto Condensed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08643370"/>
                      </a:ext>
                    </a:extLst>
                  </a:tr>
                  <a:tr h="4680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kumimoji="0" lang="en-IN" sz="2400" b="0" i="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srgbClr val="00206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T</m:t>
                                </m:r>
                              </m:oMath>
                            </m:oMathPara>
                          </a14:m>
                          <a:endParaRPr kumimoji="0" lang="en-IN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212121"/>
                            </a:solidFill>
                            <a:effectLst/>
                            <a:uLnTx/>
                            <a:uFillTx/>
                            <a:latin typeface="Roboto Condensed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1801410"/>
                      </a:ext>
                    </a:extLst>
                  </a:tr>
                  <a:tr h="4680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kumimoji="0" lang="en-IN" sz="2400" b="0" i="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srgbClr val="00206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T</m:t>
                                </m:r>
                              </m:oMath>
                            </m:oMathPara>
                          </a14:m>
                          <a:endParaRPr kumimoji="0" lang="en-IN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212121"/>
                            </a:solidFill>
                            <a:effectLst/>
                            <a:uLnTx/>
                            <a:uFillTx/>
                            <a:latin typeface="Roboto Condensed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99323710"/>
                      </a:ext>
                    </a:extLst>
                  </a:tr>
                  <a:tr h="4680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IN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212121"/>
                            </a:solidFill>
                            <a:effectLst/>
                            <a:uLnTx/>
                            <a:uFillTx/>
                            <a:latin typeface="Roboto Condensed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4130074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0" name="Table 5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1B7A7B7F-D124-1D7E-1A71-E9A835D3D77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60684819"/>
                  </p:ext>
                </p:extLst>
              </p:nvPr>
            </p:nvGraphicFramePr>
            <p:xfrm>
              <a:off x="4122432" y="2702676"/>
              <a:ext cx="1276410" cy="3744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76410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389831997"/>
                        </a:ext>
                      </a:extLst>
                    </a:gridCol>
                  </a:tblGrid>
                  <a:tr h="4680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17"/>
                          <a:stretch>
                            <a:fillRect b="-69870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2163415369"/>
                      </a:ext>
                    </a:extLst>
                  </a:tr>
                  <a:tr h="4680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17"/>
                          <a:stretch>
                            <a:fillRect t="-100000" b="-59870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242527786"/>
                      </a:ext>
                    </a:extLst>
                  </a:tr>
                  <a:tr h="4680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17"/>
                          <a:stretch>
                            <a:fillRect t="-200000" b="-49870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2052632628"/>
                      </a:ext>
                    </a:extLst>
                  </a:tr>
                  <a:tr h="468000">
                    <a:tc>
                      <a:txBody>
                        <a:bodyPr/>
                        <a:lstStyle/>
                        <a:p>
                          <a:endParaRPr lang="en-IN" sz="16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413262647"/>
                      </a:ext>
                    </a:extLst>
                  </a:tr>
                  <a:tr h="4680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17"/>
                          <a:stretch>
                            <a:fillRect t="-405263" b="-30394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3708643370"/>
                      </a:ext>
                    </a:extLst>
                  </a:tr>
                  <a:tr h="4680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17"/>
                          <a:stretch>
                            <a:fillRect t="-498701" b="-2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341801410"/>
                      </a:ext>
                    </a:extLst>
                  </a:tr>
                  <a:tr h="4680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17"/>
                          <a:stretch>
                            <a:fillRect t="-598701" b="-1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2199323710"/>
                      </a:ext>
                    </a:extLst>
                  </a:tr>
                  <a:tr h="4680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IN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212121"/>
                            </a:solidFill>
                            <a:effectLst/>
                            <a:uLnTx/>
                            <a:uFillTx/>
                            <a:latin typeface="Roboto Condensed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344130074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1" name="Rectangle: Rounded Corners 20">
            <a:extLst>
              <a:ext uri="{FF2B5EF4-FFF2-40B4-BE49-F238E27FC236}">
                <a16:creationId xmlns:a16="http://schemas.microsoft.com/office/drawing/2014/main" id="{B96F30DE-94CB-0925-D37A-B2F6C5205863}"/>
              </a:ext>
            </a:extLst>
          </p:cNvPr>
          <p:cNvSpPr/>
          <p:nvPr/>
        </p:nvSpPr>
        <p:spPr>
          <a:xfrm>
            <a:off x="3516843" y="2720632"/>
            <a:ext cx="468000" cy="3743999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2" name="Table 61">
                <a:extLst>
                  <a:ext uri="{FF2B5EF4-FFF2-40B4-BE49-F238E27FC236}">
                    <a16:creationId xmlns:a16="http://schemas.microsoft.com/office/drawing/2014/main" id="{CD6D3A33-6690-B047-97CB-AE016E75A2B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13952961"/>
                  </p:ext>
                </p:extLst>
              </p:nvPr>
            </p:nvGraphicFramePr>
            <p:xfrm>
              <a:off x="5414602" y="2707139"/>
              <a:ext cx="1276410" cy="3744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76410">
                      <a:extLst>
                        <a:ext uri="{9D8B030D-6E8A-4147-A177-3AD203B41FA5}">
                          <a16:colId xmlns:a16="http://schemas.microsoft.com/office/drawing/2014/main" val="2389831997"/>
                        </a:ext>
                      </a:extLst>
                    </a:gridCol>
                  </a:tblGrid>
                  <a:tr h="468000">
                    <a:tc>
                      <a:txBody>
                        <a:bodyPr/>
                        <a:lstStyle/>
                        <a:p>
                          <a:endParaRPr lang="en-IN" sz="24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63415369"/>
                      </a:ext>
                    </a:extLst>
                  </a:tr>
                  <a:tr h="4680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IN" sz="16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212121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2527786"/>
                      </a:ext>
                    </a:extLst>
                  </a:tr>
                  <a:tr h="468000">
                    <a:tc>
                      <a:txBody>
                        <a:bodyPr/>
                        <a:lstStyle/>
                        <a:p>
                          <a:endParaRPr lang="en-IN" sz="16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52632628"/>
                      </a:ext>
                    </a:extLst>
                  </a:tr>
                  <a:tr h="4680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kumimoji="0" lang="en-IN" sz="2400" b="0" i="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srgbClr val="00206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F</m:t>
                                </m:r>
                              </m:oMath>
                            </m:oMathPara>
                          </a14:m>
                          <a:endParaRPr kumimoji="0" lang="en-IN" sz="16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212121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3262647"/>
                      </a:ext>
                    </a:extLst>
                  </a:tr>
                  <a:tr h="4680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IN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212121"/>
                            </a:solidFill>
                            <a:effectLst/>
                            <a:uLnTx/>
                            <a:uFillTx/>
                            <a:latin typeface="Roboto Condensed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08643370"/>
                      </a:ext>
                    </a:extLst>
                  </a:tr>
                  <a:tr h="4680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IN" sz="16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1801410"/>
                      </a:ext>
                    </a:extLst>
                  </a:tr>
                  <a:tr h="4680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IN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212121"/>
                            </a:solidFill>
                            <a:effectLst/>
                            <a:uLnTx/>
                            <a:uFillTx/>
                            <a:latin typeface="Roboto Condensed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99323710"/>
                      </a:ext>
                    </a:extLst>
                  </a:tr>
                  <a:tr h="4680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IN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212121"/>
                            </a:solidFill>
                            <a:effectLst/>
                            <a:uLnTx/>
                            <a:uFillTx/>
                            <a:latin typeface="Roboto Condensed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4130074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2" name="Table 61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CD6D3A33-6690-B047-97CB-AE016E75A2B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13952961"/>
                  </p:ext>
                </p:extLst>
              </p:nvPr>
            </p:nvGraphicFramePr>
            <p:xfrm>
              <a:off x="5414602" y="2707139"/>
              <a:ext cx="1276410" cy="3744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76410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389831997"/>
                        </a:ext>
                      </a:extLst>
                    </a:gridCol>
                  </a:tblGrid>
                  <a:tr h="468000">
                    <a:tc>
                      <a:txBody>
                        <a:bodyPr/>
                        <a:lstStyle/>
                        <a:p>
                          <a:endParaRPr lang="en-IN" sz="24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2163415369"/>
                      </a:ext>
                    </a:extLst>
                  </a:tr>
                  <a:tr h="4680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IN" sz="16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212121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242527786"/>
                      </a:ext>
                    </a:extLst>
                  </a:tr>
                  <a:tr h="468000">
                    <a:tc>
                      <a:txBody>
                        <a:bodyPr/>
                        <a:lstStyle/>
                        <a:p>
                          <a:endParaRPr lang="en-IN" sz="16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2052632628"/>
                      </a:ext>
                    </a:extLst>
                  </a:tr>
                  <a:tr h="4680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18"/>
                          <a:stretch>
                            <a:fillRect t="-300000" b="-39870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413262647"/>
                      </a:ext>
                    </a:extLst>
                  </a:tr>
                  <a:tr h="4680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IN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212121"/>
                            </a:solidFill>
                            <a:effectLst/>
                            <a:uLnTx/>
                            <a:uFillTx/>
                            <a:latin typeface="Roboto Condensed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3708643370"/>
                      </a:ext>
                    </a:extLst>
                  </a:tr>
                  <a:tr h="4680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IN" sz="16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341801410"/>
                      </a:ext>
                    </a:extLst>
                  </a:tr>
                  <a:tr h="4680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IN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212121"/>
                            </a:solidFill>
                            <a:effectLst/>
                            <a:uLnTx/>
                            <a:uFillTx/>
                            <a:latin typeface="Roboto Condensed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2199323710"/>
                      </a:ext>
                    </a:extLst>
                  </a:tr>
                  <a:tr h="4680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IN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212121"/>
                            </a:solidFill>
                            <a:effectLst/>
                            <a:uLnTx/>
                            <a:uFillTx/>
                            <a:latin typeface="Roboto Condensed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344130074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4" name="Table 63">
                <a:extLst>
                  <a:ext uri="{FF2B5EF4-FFF2-40B4-BE49-F238E27FC236}">
                    <a16:creationId xmlns:a16="http://schemas.microsoft.com/office/drawing/2014/main" id="{663F20F3-BB46-84B3-F8D4-6580EA5276F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8362115"/>
                  </p:ext>
                </p:extLst>
              </p:nvPr>
            </p:nvGraphicFramePr>
            <p:xfrm>
              <a:off x="5393175" y="2708051"/>
              <a:ext cx="1276410" cy="3744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76410">
                      <a:extLst>
                        <a:ext uri="{9D8B030D-6E8A-4147-A177-3AD203B41FA5}">
                          <a16:colId xmlns:a16="http://schemas.microsoft.com/office/drawing/2014/main" val="2389831997"/>
                        </a:ext>
                      </a:extLst>
                    </a:gridCol>
                  </a:tblGrid>
                  <a:tr h="468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IN" sz="2400" b="0" i="0" dirty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T</m:t>
                                </m:r>
                              </m:oMath>
                            </m:oMathPara>
                          </a14:m>
                          <a:endParaRPr lang="en-IN" sz="24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63415369"/>
                      </a:ext>
                    </a:extLst>
                  </a:tr>
                  <a:tr h="4680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kumimoji="0" lang="en-IN" sz="2400" b="0" i="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srgbClr val="00206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T</m:t>
                                </m:r>
                              </m:oMath>
                            </m:oMathPara>
                          </a14:m>
                          <a:endParaRPr kumimoji="0" lang="en-IN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2527786"/>
                      </a:ext>
                    </a:extLst>
                  </a:tr>
                  <a:tr h="468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kumimoji="0" lang="en-IN" sz="2400" b="0" i="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srgbClr val="00206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T</m:t>
                                </m:r>
                              </m:oMath>
                            </m:oMathPara>
                          </a14:m>
                          <a:endParaRPr lang="en-IN" sz="16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52632628"/>
                      </a:ext>
                    </a:extLst>
                  </a:tr>
                  <a:tr h="468000">
                    <a:tc>
                      <a:txBody>
                        <a:bodyPr/>
                        <a:lstStyle/>
                        <a:p>
                          <a:endParaRPr lang="en-IN" sz="16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3262647"/>
                      </a:ext>
                    </a:extLst>
                  </a:tr>
                  <a:tr h="4680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kumimoji="0" lang="en-IN" sz="2400" b="0" i="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srgbClr val="00206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T</m:t>
                                </m:r>
                              </m:oMath>
                            </m:oMathPara>
                          </a14:m>
                          <a:endParaRPr kumimoji="0" lang="en-IN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212121"/>
                            </a:solidFill>
                            <a:effectLst/>
                            <a:uLnTx/>
                            <a:uFillTx/>
                            <a:latin typeface="Roboto Condensed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08643370"/>
                      </a:ext>
                    </a:extLst>
                  </a:tr>
                  <a:tr h="4680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kumimoji="0" lang="en-IN" sz="2400" b="0" i="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srgbClr val="00206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T</m:t>
                                </m:r>
                              </m:oMath>
                            </m:oMathPara>
                          </a14:m>
                          <a:endParaRPr kumimoji="0" lang="en-IN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212121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1801410"/>
                      </a:ext>
                    </a:extLst>
                  </a:tr>
                  <a:tr h="4680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kumimoji="0" lang="en-IN" sz="2400" b="0" i="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srgbClr val="00206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T</m:t>
                                </m:r>
                              </m:oMath>
                            </m:oMathPara>
                          </a14:m>
                          <a:endParaRPr kumimoji="0" lang="en-IN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212121"/>
                            </a:solidFill>
                            <a:effectLst/>
                            <a:uLnTx/>
                            <a:uFillTx/>
                            <a:latin typeface="Roboto Condensed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99323710"/>
                      </a:ext>
                    </a:extLst>
                  </a:tr>
                  <a:tr h="4680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kumimoji="0" lang="en-IN" sz="2400" b="0" i="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srgbClr val="00206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T</m:t>
                                </m:r>
                              </m:oMath>
                            </m:oMathPara>
                          </a14:m>
                          <a:endParaRPr kumimoji="0" lang="en-IN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212121"/>
                            </a:solidFill>
                            <a:effectLst/>
                            <a:uLnTx/>
                            <a:uFillTx/>
                            <a:latin typeface="Roboto Condensed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4130074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4" name="Table 6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663F20F3-BB46-84B3-F8D4-6580EA5276F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8362115"/>
                  </p:ext>
                </p:extLst>
              </p:nvPr>
            </p:nvGraphicFramePr>
            <p:xfrm>
              <a:off x="5393175" y="2708051"/>
              <a:ext cx="1276410" cy="3744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76410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389831997"/>
                        </a:ext>
                      </a:extLst>
                    </a:gridCol>
                  </a:tblGrid>
                  <a:tr h="4680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19"/>
                          <a:stretch>
                            <a:fillRect b="-69870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2163415369"/>
                      </a:ext>
                    </a:extLst>
                  </a:tr>
                  <a:tr h="4680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19"/>
                          <a:stretch>
                            <a:fillRect t="-100000" b="-59870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242527786"/>
                      </a:ext>
                    </a:extLst>
                  </a:tr>
                  <a:tr h="4680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19"/>
                          <a:stretch>
                            <a:fillRect t="-200000" b="-49870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2052632628"/>
                      </a:ext>
                    </a:extLst>
                  </a:tr>
                  <a:tr h="468000">
                    <a:tc>
                      <a:txBody>
                        <a:bodyPr/>
                        <a:lstStyle/>
                        <a:p>
                          <a:endParaRPr lang="en-IN" sz="16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413262647"/>
                      </a:ext>
                    </a:extLst>
                  </a:tr>
                  <a:tr h="4680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19"/>
                          <a:stretch>
                            <a:fillRect t="-405263" b="-30394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3708643370"/>
                      </a:ext>
                    </a:extLst>
                  </a:tr>
                  <a:tr h="4680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19"/>
                          <a:stretch>
                            <a:fillRect t="-498701" b="-2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341801410"/>
                      </a:ext>
                    </a:extLst>
                  </a:tr>
                  <a:tr h="4680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19"/>
                          <a:stretch>
                            <a:fillRect t="-598701" b="-1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2199323710"/>
                      </a:ext>
                    </a:extLst>
                  </a:tr>
                  <a:tr h="4680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19"/>
                          <a:stretch>
                            <a:fillRect t="-69870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344130074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5" name="Table 64">
                <a:extLst>
                  <a:ext uri="{FF2B5EF4-FFF2-40B4-BE49-F238E27FC236}">
                    <a16:creationId xmlns:a16="http://schemas.microsoft.com/office/drawing/2014/main" id="{224E4A98-F2DC-0925-8E35-0D7235392B5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50251254"/>
                  </p:ext>
                </p:extLst>
              </p:nvPr>
            </p:nvGraphicFramePr>
            <p:xfrm>
              <a:off x="6708801" y="2704452"/>
              <a:ext cx="1276410" cy="3744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76410">
                      <a:extLst>
                        <a:ext uri="{9D8B030D-6E8A-4147-A177-3AD203B41FA5}">
                          <a16:colId xmlns:a16="http://schemas.microsoft.com/office/drawing/2014/main" val="2389831997"/>
                        </a:ext>
                      </a:extLst>
                    </a:gridCol>
                  </a:tblGrid>
                  <a:tr h="468000">
                    <a:tc>
                      <a:txBody>
                        <a:bodyPr/>
                        <a:lstStyle/>
                        <a:p>
                          <a:endParaRPr lang="en-IN" sz="24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63415369"/>
                      </a:ext>
                    </a:extLst>
                  </a:tr>
                  <a:tr h="4680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IN" sz="16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212121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2527786"/>
                      </a:ext>
                    </a:extLst>
                  </a:tr>
                  <a:tr h="468000">
                    <a:tc>
                      <a:txBody>
                        <a:bodyPr/>
                        <a:lstStyle/>
                        <a:p>
                          <a:endParaRPr lang="en-IN" sz="16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52632628"/>
                      </a:ext>
                    </a:extLst>
                  </a:tr>
                  <a:tr h="4680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IN" sz="16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212121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3262647"/>
                      </a:ext>
                    </a:extLst>
                  </a:tr>
                  <a:tr h="4680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kumimoji="0" lang="en-IN" sz="2400" b="0" i="0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206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F</m:t>
                                </m:r>
                              </m:oMath>
                            </m:oMathPara>
                          </a14:m>
                          <a:endParaRPr kumimoji="0" lang="en-IN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08643370"/>
                      </a:ext>
                    </a:extLst>
                  </a:tr>
                  <a:tr h="4680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IN" sz="16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212121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1801410"/>
                      </a:ext>
                    </a:extLst>
                  </a:tr>
                  <a:tr h="4680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kumimoji="0" lang="en-IN" sz="2400" b="0" i="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srgbClr val="00206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F</m:t>
                                </m:r>
                              </m:oMath>
                            </m:oMathPara>
                          </a14:m>
                          <a:endParaRPr kumimoji="0" lang="en-IN" sz="16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212121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99323710"/>
                      </a:ext>
                    </a:extLst>
                  </a:tr>
                  <a:tr h="4680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IN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212121"/>
                            </a:solidFill>
                            <a:effectLst/>
                            <a:uLnTx/>
                            <a:uFillTx/>
                            <a:latin typeface="Roboto Condensed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4130074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5" name="Table 6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224E4A98-F2DC-0925-8E35-0D7235392B5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50251254"/>
                  </p:ext>
                </p:extLst>
              </p:nvPr>
            </p:nvGraphicFramePr>
            <p:xfrm>
              <a:off x="6708801" y="2704452"/>
              <a:ext cx="1276410" cy="3744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76410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389831997"/>
                        </a:ext>
                      </a:extLst>
                    </a:gridCol>
                  </a:tblGrid>
                  <a:tr h="468000">
                    <a:tc>
                      <a:txBody>
                        <a:bodyPr/>
                        <a:lstStyle/>
                        <a:p>
                          <a:endParaRPr lang="en-IN" sz="24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2163415369"/>
                      </a:ext>
                    </a:extLst>
                  </a:tr>
                  <a:tr h="4680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IN" sz="16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212121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242527786"/>
                      </a:ext>
                    </a:extLst>
                  </a:tr>
                  <a:tr h="468000">
                    <a:tc>
                      <a:txBody>
                        <a:bodyPr/>
                        <a:lstStyle/>
                        <a:p>
                          <a:endParaRPr lang="en-IN" sz="16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2052632628"/>
                      </a:ext>
                    </a:extLst>
                  </a:tr>
                  <a:tr h="4680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IN" sz="16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212121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413262647"/>
                      </a:ext>
                    </a:extLst>
                  </a:tr>
                  <a:tr h="4680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20"/>
                          <a:stretch>
                            <a:fillRect t="-405263" b="-30394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3708643370"/>
                      </a:ext>
                    </a:extLst>
                  </a:tr>
                  <a:tr h="4680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IN" sz="16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212121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341801410"/>
                      </a:ext>
                    </a:extLst>
                  </a:tr>
                  <a:tr h="4680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20"/>
                          <a:stretch>
                            <a:fillRect t="-598701" b="-1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2199323710"/>
                      </a:ext>
                    </a:extLst>
                  </a:tr>
                  <a:tr h="4680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IN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212121"/>
                            </a:solidFill>
                            <a:effectLst/>
                            <a:uLnTx/>
                            <a:uFillTx/>
                            <a:latin typeface="Roboto Condensed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344130074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6" name="Table 65">
                <a:extLst>
                  <a:ext uri="{FF2B5EF4-FFF2-40B4-BE49-F238E27FC236}">
                    <a16:creationId xmlns:a16="http://schemas.microsoft.com/office/drawing/2014/main" id="{600A8CBC-53BC-E9BB-8BC9-0740F1666C0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44091437"/>
                  </p:ext>
                </p:extLst>
              </p:nvPr>
            </p:nvGraphicFramePr>
            <p:xfrm>
              <a:off x="6718018" y="2692524"/>
              <a:ext cx="1276410" cy="3744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76410">
                      <a:extLst>
                        <a:ext uri="{9D8B030D-6E8A-4147-A177-3AD203B41FA5}">
                          <a16:colId xmlns:a16="http://schemas.microsoft.com/office/drawing/2014/main" val="2389831997"/>
                        </a:ext>
                      </a:extLst>
                    </a:gridCol>
                  </a:tblGrid>
                  <a:tr h="468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IN" sz="2400" b="0" i="0" dirty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T</m:t>
                                </m:r>
                              </m:oMath>
                            </m:oMathPara>
                          </a14:m>
                          <a:endParaRPr lang="en-IN" sz="24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63415369"/>
                      </a:ext>
                    </a:extLst>
                  </a:tr>
                  <a:tr h="4680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IN" sz="2400" b="0" i="0" kern="1200" noProof="0" dirty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T</m:t>
                                </m:r>
                              </m:oMath>
                            </m:oMathPara>
                          </a14:m>
                          <a:endParaRPr lang="en-IN" sz="2400" b="0" i="0" kern="1200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2527786"/>
                      </a:ext>
                    </a:extLst>
                  </a:tr>
                  <a:tr h="468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kumimoji="0" lang="en-IN" sz="2400" b="0" i="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srgbClr val="00206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T</m:t>
                                </m:r>
                              </m:oMath>
                            </m:oMathPara>
                          </a14:m>
                          <a:endParaRPr lang="en-IN" sz="16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52632628"/>
                      </a:ext>
                    </a:extLst>
                  </a:tr>
                  <a:tr h="4680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kumimoji="0" lang="en-IN" sz="2400" b="0" i="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srgbClr val="00206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T</m:t>
                                </m:r>
                              </m:oMath>
                            </m:oMathPara>
                          </a14:m>
                          <a:endParaRPr kumimoji="0" lang="en-IN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3262647"/>
                      </a:ext>
                    </a:extLst>
                  </a:tr>
                  <a:tr h="4680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IN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212121"/>
                            </a:solidFill>
                            <a:effectLst/>
                            <a:uLnTx/>
                            <a:uFillTx/>
                            <a:latin typeface="Roboto Condensed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08643370"/>
                      </a:ext>
                    </a:extLst>
                  </a:tr>
                  <a:tr h="4680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kumimoji="0" lang="en-IN" sz="2400" b="0" i="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srgbClr val="00206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T</m:t>
                                </m:r>
                              </m:oMath>
                            </m:oMathPara>
                          </a14:m>
                          <a:endParaRPr kumimoji="0" lang="en-IN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Roboto Condensed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1801410"/>
                      </a:ext>
                    </a:extLst>
                  </a:tr>
                  <a:tr h="4680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IN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212121"/>
                            </a:solidFill>
                            <a:effectLst/>
                            <a:uLnTx/>
                            <a:uFillTx/>
                            <a:latin typeface="Roboto Condensed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99323710"/>
                      </a:ext>
                    </a:extLst>
                  </a:tr>
                  <a:tr h="4680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kumimoji="0" lang="en-IN" sz="2400" b="0" i="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srgbClr val="00206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T</m:t>
                                </m:r>
                              </m:oMath>
                            </m:oMathPara>
                          </a14:m>
                          <a:endParaRPr kumimoji="0" lang="en-IN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212121"/>
                            </a:solidFill>
                            <a:effectLst/>
                            <a:uLnTx/>
                            <a:uFillTx/>
                            <a:latin typeface="Roboto Condensed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4130074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6" name="Table 65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600A8CBC-53BC-E9BB-8BC9-0740F1666C0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44091437"/>
                  </p:ext>
                </p:extLst>
              </p:nvPr>
            </p:nvGraphicFramePr>
            <p:xfrm>
              <a:off x="6718018" y="2692524"/>
              <a:ext cx="1276410" cy="3744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76410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389831997"/>
                        </a:ext>
                      </a:extLst>
                    </a:gridCol>
                  </a:tblGrid>
                  <a:tr h="4680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21"/>
                          <a:stretch>
                            <a:fillRect b="-69870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2163415369"/>
                      </a:ext>
                    </a:extLst>
                  </a:tr>
                  <a:tr h="4680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21"/>
                          <a:stretch>
                            <a:fillRect t="-100000" b="-59870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242527786"/>
                      </a:ext>
                    </a:extLst>
                  </a:tr>
                  <a:tr h="4680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21"/>
                          <a:stretch>
                            <a:fillRect t="-200000" b="-49870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2052632628"/>
                      </a:ext>
                    </a:extLst>
                  </a:tr>
                  <a:tr h="4680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21"/>
                          <a:stretch>
                            <a:fillRect t="-300000" b="-39870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413262647"/>
                      </a:ext>
                    </a:extLst>
                  </a:tr>
                  <a:tr h="4680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IN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212121"/>
                            </a:solidFill>
                            <a:effectLst/>
                            <a:uLnTx/>
                            <a:uFillTx/>
                            <a:latin typeface="Roboto Condensed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3708643370"/>
                      </a:ext>
                    </a:extLst>
                  </a:tr>
                  <a:tr h="4680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21"/>
                          <a:stretch>
                            <a:fillRect t="-498701" b="-2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341801410"/>
                      </a:ext>
                    </a:extLst>
                  </a:tr>
                  <a:tr h="4680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IN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212121"/>
                            </a:solidFill>
                            <a:effectLst/>
                            <a:uLnTx/>
                            <a:uFillTx/>
                            <a:latin typeface="Roboto Condensed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2199323710"/>
                      </a:ext>
                    </a:extLst>
                  </a:tr>
                  <a:tr h="4680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21"/>
                          <a:stretch>
                            <a:fillRect t="-69870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344130074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7" name="Table 66">
                <a:extLst>
                  <a:ext uri="{FF2B5EF4-FFF2-40B4-BE49-F238E27FC236}">
                    <a16:creationId xmlns:a16="http://schemas.microsoft.com/office/drawing/2014/main" id="{FF66F396-1DBE-4008-B694-F3DE7FB514F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6901008"/>
                  </p:ext>
                </p:extLst>
              </p:nvPr>
            </p:nvGraphicFramePr>
            <p:xfrm>
              <a:off x="8008814" y="2700648"/>
              <a:ext cx="1276410" cy="3744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76410">
                      <a:extLst>
                        <a:ext uri="{9D8B030D-6E8A-4147-A177-3AD203B41FA5}">
                          <a16:colId xmlns:a16="http://schemas.microsoft.com/office/drawing/2014/main" val="2389831997"/>
                        </a:ext>
                      </a:extLst>
                    </a:gridCol>
                  </a:tblGrid>
                  <a:tr h="468000">
                    <a:tc>
                      <a:txBody>
                        <a:bodyPr/>
                        <a:lstStyle/>
                        <a:p>
                          <a:endParaRPr lang="en-IN" sz="24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63415369"/>
                      </a:ext>
                    </a:extLst>
                  </a:tr>
                  <a:tr h="4680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kumimoji="0" lang="en-IN" sz="2400" b="0" i="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srgbClr val="00206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F</m:t>
                                </m:r>
                              </m:oMath>
                            </m:oMathPara>
                          </a14:m>
                          <a:endParaRPr kumimoji="0" lang="en-IN" sz="16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212121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2527786"/>
                      </a:ext>
                    </a:extLst>
                  </a:tr>
                  <a:tr h="468000">
                    <a:tc>
                      <a:txBody>
                        <a:bodyPr/>
                        <a:lstStyle/>
                        <a:p>
                          <a:endParaRPr lang="en-IN" sz="16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52632628"/>
                      </a:ext>
                    </a:extLst>
                  </a:tr>
                  <a:tr h="4680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kumimoji="0" lang="en-IN" sz="2400" b="0" i="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srgbClr val="00206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F</m:t>
                                </m:r>
                              </m:oMath>
                            </m:oMathPara>
                          </a14:m>
                          <a:endParaRPr kumimoji="0" lang="en-IN" sz="16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212121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3262647"/>
                      </a:ext>
                    </a:extLst>
                  </a:tr>
                  <a:tr h="4680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IN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212121"/>
                            </a:solidFill>
                            <a:effectLst/>
                            <a:uLnTx/>
                            <a:uFillTx/>
                            <a:latin typeface="Roboto Condensed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08643370"/>
                      </a:ext>
                    </a:extLst>
                  </a:tr>
                  <a:tr h="4680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IN" sz="16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1801410"/>
                      </a:ext>
                    </a:extLst>
                  </a:tr>
                  <a:tr h="4680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IN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212121"/>
                            </a:solidFill>
                            <a:effectLst/>
                            <a:uLnTx/>
                            <a:uFillTx/>
                            <a:latin typeface="Roboto Condensed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99323710"/>
                      </a:ext>
                    </a:extLst>
                  </a:tr>
                  <a:tr h="4680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IN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212121"/>
                            </a:solidFill>
                            <a:effectLst/>
                            <a:uLnTx/>
                            <a:uFillTx/>
                            <a:latin typeface="Roboto Condensed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4130074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7" name="Table 66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FF66F396-1DBE-4008-B694-F3DE7FB514F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6901008"/>
                  </p:ext>
                </p:extLst>
              </p:nvPr>
            </p:nvGraphicFramePr>
            <p:xfrm>
              <a:off x="8008814" y="2700648"/>
              <a:ext cx="1276410" cy="3744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76410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389831997"/>
                        </a:ext>
                      </a:extLst>
                    </a:gridCol>
                  </a:tblGrid>
                  <a:tr h="468000">
                    <a:tc>
                      <a:txBody>
                        <a:bodyPr/>
                        <a:lstStyle/>
                        <a:p>
                          <a:endParaRPr lang="en-IN" sz="24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2163415369"/>
                      </a:ext>
                    </a:extLst>
                  </a:tr>
                  <a:tr h="4680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22"/>
                          <a:stretch>
                            <a:fillRect t="-100000" b="-59870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242527786"/>
                      </a:ext>
                    </a:extLst>
                  </a:tr>
                  <a:tr h="468000">
                    <a:tc>
                      <a:txBody>
                        <a:bodyPr/>
                        <a:lstStyle/>
                        <a:p>
                          <a:endParaRPr lang="en-IN" sz="16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2052632628"/>
                      </a:ext>
                    </a:extLst>
                  </a:tr>
                  <a:tr h="4680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22"/>
                          <a:stretch>
                            <a:fillRect t="-300000" b="-39870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413262647"/>
                      </a:ext>
                    </a:extLst>
                  </a:tr>
                  <a:tr h="4680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IN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212121"/>
                            </a:solidFill>
                            <a:effectLst/>
                            <a:uLnTx/>
                            <a:uFillTx/>
                            <a:latin typeface="Roboto Condensed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3708643370"/>
                      </a:ext>
                    </a:extLst>
                  </a:tr>
                  <a:tr h="4680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IN" sz="16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341801410"/>
                      </a:ext>
                    </a:extLst>
                  </a:tr>
                  <a:tr h="4680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IN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212121"/>
                            </a:solidFill>
                            <a:effectLst/>
                            <a:uLnTx/>
                            <a:uFillTx/>
                            <a:latin typeface="Roboto Condensed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2199323710"/>
                      </a:ext>
                    </a:extLst>
                  </a:tr>
                  <a:tr h="4680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IN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212121"/>
                            </a:solidFill>
                            <a:effectLst/>
                            <a:uLnTx/>
                            <a:uFillTx/>
                            <a:latin typeface="Roboto Condensed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344130074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0" name="Table 69">
                <a:extLst>
                  <a:ext uri="{FF2B5EF4-FFF2-40B4-BE49-F238E27FC236}">
                    <a16:creationId xmlns:a16="http://schemas.microsoft.com/office/drawing/2014/main" id="{16BD0F43-8D62-BC7E-66C3-ADA7E923275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43413303"/>
                  </p:ext>
                </p:extLst>
              </p:nvPr>
            </p:nvGraphicFramePr>
            <p:xfrm>
              <a:off x="8001368" y="2689816"/>
              <a:ext cx="1276410" cy="3744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76410">
                      <a:extLst>
                        <a:ext uri="{9D8B030D-6E8A-4147-A177-3AD203B41FA5}">
                          <a16:colId xmlns:a16="http://schemas.microsoft.com/office/drawing/2014/main" val="2389831997"/>
                        </a:ext>
                      </a:extLst>
                    </a:gridCol>
                  </a:tblGrid>
                  <a:tr h="468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IN" sz="2400" b="0" i="0" dirty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T</m:t>
                                </m:r>
                              </m:oMath>
                            </m:oMathPara>
                          </a14:m>
                          <a:endParaRPr lang="en-IN" sz="24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63415369"/>
                      </a:ext>
                    </a:extLst>
                  </a:tr>
                  <a:tr h="4680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IN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2527786"/>
                      </a:ext>
                    </a:extLst>
                  </a:tr>
                  <a:tr h="468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IN" sz="2400" b="0" i="0" dirty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T</m:t>
                                </m:r>
                              </m:oMath>
                            </m:oMathPara>
                          </a14:m>
                          <a:endParaRPr lang="en-IN" sz="24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52632628"/>
                      </a:ext>
                    </a:extLst>
                  </a:tr>
                  <a:tr h="468000">
                    <a:tc>
                      <a:txBody>
                        <a:bodyPr/>
                        <a:lstStyle/>
                        <a:p>
                          <a:endParaRPr lang="en-IN" sz="16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3262647"/>
                      </a:ext>
                    </a:extLst>
                  </a:tr>
                  <a:tr h="4680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kumimoji="0" lang="en-IN" sz="2400" b="0" i="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srgbClr val="00206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T</m:t>
                                </m:r>
                              </m:oMath>
                            </m:oMathPara>
                          </a14:m>
                          <a:endParaRPr kumimoji="0" lang="en-IN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212121"/>
                            </a:solidFill>
                            <a:effectLst/>
                            <a:uLnTx/>
                            <a:uFillTx/>
                            <a:latin typeface="Roboto Condensed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08643370"/>
                      </a:ext>
                    </a:extLst>
                  </a:tr>
                  <a:tr h="4680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kumimoji="0" lang="en-IN" sz="2400" b="0" i="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srgbClr val="00206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T</m:t>
                                </m:r>
                              </m:oMath>
                            </m:oMathPara>
                          </a14:m>
                          <a:endParaRPr kumimoji="0" lang="en-IN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Roboto Condensed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1801410"/>
                      </a:ext>
                    </a:extLst>
                  </a:tr>
                  <a:tr h="4680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kumimoji="0" lang="en-IN" sz="2400" b="0" i="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srgbClr val="00206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T</m:t>
                                </m:r>
                              </m:oMath>
                            </m:oMathPara>
                          </a14:m>
                          <a:endParaRPr kumimoji="0" lang="en-IN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212121"/>
                            </a:solidFill>
                            <a:effectLst/>
                            <a:uLnTx/>
                            <a:uFillTx/>
                            <a:latin typeface="Roboto Condensed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99323710"/>
                      </a:ext>
                    </a:extLst>
                  </a:tr>
                  <a:tr h="4680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kumimoji="0" lang="en-IN" sz="2400" b="0" i="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srgbClr val="00206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T</m:t>
                                </m:r>
                              </m:oMath>
                            </m:oMathPara>
                          </a14:m>
                          <a:endParaRPr kumimoji="0" lang="en-IN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212121"/>
                            </a:solidFill>
                            <a:effectLst/>
                            <a:uLnTx/>
                            <a:uFillTx/>
                            <a:latin typeface="Roboto Condensed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4130074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0" name="Table 6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16BD0F43-8D62-BC7E-66C3-ADA7E923275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43413303"/>
                  </p:ext>
                </p:extLst>
              </p:nvPr>
            </p:nvGraphicFramePr>
            <p:xfrm>
              <a:off x="8001368" y="2689816"/>
              <a:ext cx="1276410" cy="3744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76410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389831997"/>
                        </a:ext>
                      </a:extLst>
                    </a:gridCol>
                  </a:tblGrid>
                  <a:tr h="4680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23"/>
                          <a:stretch>
                            <a:fillRect b="-69870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2163415369"/>
                      </a:ext>
                    </a:extLst>
                  </a:tr>
                  <a:tr h="4680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IN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242527786"/>
                      </a:ext>
                    </a:extLst>
                  </a:tr>
                  <a:tr h="4680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23"/>
                          <a:stretch>
                            <a:fillRect t="-200000" b="-49870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2052632628"/>
                      </a:ext>
                    </a:extLst>
                  </a:tr>
                  <a:tr h="468000">
                    <a:tc>
                      <a:txBody>
                        <a:bodyPr/>
                        <a:lstStyle/>
                        <a:p>
                          <a:endParaRPr lang="en-IN" sz="16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413262647"/>
                      </a:ext>
                    </a:extLst>
                  </a:tr>
                  <a:tr h="4680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23"/>
                          <a:stretch>
                            <a:fillRect t="-405263" b="-30394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3708643370"/>
                      </a:ext>
                    </a:extLst>
                  </a:tr>
                  <a:tr h="4680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23"/>
                          <a:stretch>
                            <a:fillRect t="-498701" b="-2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341801410"/>
                      </a:ext>
                    </a:extLst>
                  </a:tr>
                  <a:tr h="4680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23"/>
                          <a:stretch>
                            <a:fillRect t="-598701" b="-1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2199323710"/>
                      </a:ext>
                    </a:extLst>
                  </a:tr>
                  <a:tr h="4680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23"/>
                          <a:stretch>
                            <a:fillRect t="-69870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344130074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1" name="Rectangle: Rounded Corners 34">
            <a:extLst>
              <a:ext uri="{FF2B5EF4-FFF2-40B4-BE49-F238E27FC236}">
                <a16:creationId xmlns:a16="http://schemas.microsoft.com/office/drawing/2014/main" id="{8803246D-58CE-0FC1-E07D-012FF5479510}"/>
              </a:ext>
            </a:extLst>
          </p:cNvPr>
          <p:cNvSpPr/>
          <p:nvPr/>
        </p:nvSpPr>
        <p:spPr>
          <a:xfrm>
            <a:off x="8410553" y="2722997"/>
            <a:ext cx="468000" cy="3743999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2" name="Rectangle: Rounded Corners 35">
            <a:extLst>
              <a:ext uri="{FF2B5EF4-FFF2-40B4-BE49-F238E27FC236}">
                <a16:creationId xmlns:a16="http://schemas.microsoft.com/office/drawing/2014/main" id="{895EF8F6-46FB-3ACE-1CA7-9BF34F9663F9}"/>
              </a:ext>
            </a:extLst>
          </p:cNvPr>
          <p:cNvSpPr/>
          <p:nvPr/>
        </p:nvSpPr>
        <p:spPr>
          <a:xfrm>
            <a:off x="4514253" y="2722230"/>
            <a:ext cx="468000" cy="3743999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3" name="Rectangle: Rounded Corners 4">
            <a:extLst>
              <a:ext uri="{FF2B5EF4-FFF2-40B4-BE49-F238E27FC236}">
                <a16:creationId xmlns:a16="http://schemas.microsoft.com/office/drawing/2014/main" id="{1E7BB9B9-0BE2-EF62-CC2D-00BFA9094F92}"/>
              </a:ext>
            </a:extLst>
          </p:cNvPr>
          <p:cNvSpPr/>
          <p:nvPr/>
        </p:nvSpPr>
        <p:spPr>
          <a:xfrm>
            <a:off x="7110040" y="2722230"/>
            <a:ext cx="468000" cy="3743999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5" name="Rectangle: Rounded Corners 11">
            <a:extLst>
              <a:ext uri="{FF2B5EF4-FFF2-40B4-BE49-F238E27FC236}">
                <a16:creationId xmlns:a16="http://schemas.microsoft.com/office/drawing/2014/main" id="{0E9E9533-8855-4A98-4124-018FA6E93416}"/>
              </a:ext>
            </a:extLst>
          </p:cNvPr>
          <p:cNvSpPr/>
          <p:nvPr/>
        </p:nvSpPr>
        <p:spPr>
          <a:xfrm>
            <a:off x="5734823" y="2718771"/>
            <a:ext cx="612000" cy="370385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6" name="Rectangle: Rounded Corners 12">
            <a:extLst>
              <a:ext uri="{FF2B5EF4-FFF2-40B4-BE49-F238E27FC236}">
                <a16:creationId xmlns:a16="http://schemas.microsoft.com/office/drawing/2014/main" id="{CA6C4751-480E-0AA1-B8C3-656BBB3C95E0}"/>
              </a:ext>
            </a:extLst>
          </p:cNvPr>
          <p:cNvSpPr/>
          <p:nvPr/>
        </p:nvSpPr>
        <p:spPr>
          <a:xfrm>
            <a:off x="9648486" y="2728931"/>
            <a:ext cx="612000" cy="370385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83384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  <p:bldP spid="63" grpId="0" animBg="1"/>
      <p:bldP spid="30" grpId="0"/>
      <p:bldP spid="31" grpId="0"/>
      <p:bldP spid="32" grpId="0"/>
      <p:bldP spid="33" grpId="0"/>
      <p:bldP spid="34" grpId="0"/>
      <p:bldP spid="35" grpId="0"/>
      <p:bldP spid="36" grpId="0"/>
      <p:bldP spid="37" grpId="0"/>
      <p:bldP spid="57" grpId="0" animBg="1"/>
      <p:bldP spid="57" grpId="1" animBg="1"/>
      <p:bldP spid="58" grpId="0" animBg="1"/>
      <p:bldP spid="58" grpId="1" animBg="1"/>
      <p:bldP spid="58" grpId="2" animBg="1"/>
      <p:bldP spid="58" grpId="3" animBg="1"/>
      <p:bldP spid="61" grpId="0" animBg="1"/>
      <p:bldP spid="61" grpId="1" animBg="1"/>
      <p:bldP spid="61" grpId="2" animBg="1"/>
      <p:bldP spid="61" grpId="3" animBg="1"/>
      <p:bldP spid="71" grpId="0" animBg="1"/>
      <p:bldP spid="71" grpId="1" animBg="1"/>
      <p:bldP spid="72" grpId="0" animBg="1"/>
      <p:bldP spid="72" grpId="1" animBg="1"/>
      <p:bldP spid="73" grpId="0" animBg="1"/>
      <p:bldP spid="73" grpId="1" animBg="1"/>
      <p:bldP spid="75" grpId="0" animBg="1"/>
      <p:bldP spid="76" grpId="0" animBg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4CEE54-F8D3-E00A-71F1-D3A7AA18A2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FB083363-ADFD-653A-25E4-CDA8F8940C54}"/>
                  </a:ext>
                </a:extLst>
              </p:cNvPr>
              <p:cNvSpPr/>
              <p:nvPr/>
            </p:nvSpPr>
            <p:spPr>
              <a:xfrm>
                <a:off x="1880761" y="800823"/>
                <a:ext cx="8503920" cy="106503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spAutoFit/>
              </a:bodyPr>
              <a:lstStyle/>
              <a:p>
                <a:r>
                  <a:rPr lang="en-US" sz="2800" dirty="0">
                    <a:solidFill>
                      <a:srgbClr val="002060"/>
                    </a:solidFill>
                  </a:rPr>
                  <a:t>Check whether the compound propositions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p</m:t>
                        </m:r>
                        <m:r>
                          <a:rPr lang="en-US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→</m:t>
                        </m:r>
                        <m:d>
                          <m:dPr>
                            <m:ctrlPr>
                              <a:rPr lang="en-IN" sz="2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sz="28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sz="28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q</m:t>
                            </m:r>
                            <m:r>
                              <a:rPr lang="en-US" sz="28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˅ </m:t>
                            </m:r>
                            <m:r>
                              <m:rPr>
                                <m:sty m:val="p"/>
                              </m:rPr>
                              <a:rPr lang="en-US" sz="28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r</m:t>
                            </m:r>
                            <m:r>
                              <a:rPr lang="en-IN" sz="28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 and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IN" sz="2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sz="2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sz="28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r</m:t>
                            </m:r>
                            <m:r>
                              <a:rPr lang="en-US" sz="28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→</m:t>
                            </m:r>
                            <m:r>
                              <m:rPr>
                                <m:sty m:val="p"/>
                              </m:rPr>
                              <a:rPr lang="en-US" sz="28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q</m:t>
                            </m:r>
                            <m:r>
                              <a:rPr lang="en-IN" sz="28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  <m:r>
                          <a:rPr lang="en-US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˅ </m:t>
                        </m:r>
                        <m:d>
                          <m:dPr>
                            <m:ctrlPr>
                              <a:rPr lang="en-IN" sz="2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sz="2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sz="28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p</m:t>
                            </m:r>
                            <m:r>
                              <a:rPr lang="en-US" sz="28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→</m:t>
                            </m:r>
                            <m:r>
                              <m:rPr>
                                <m:sty m:val="p"/>
                              </m:rPr>
                              <a:rPr lang="en-US" sz="28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r</m:t>
                            </m:r>
                            <m:r>
                              <a:rPr lang="en-IN" sz="28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 are equivalent or not?</a:t>
                </a:r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FB083363-ADFD-653A-25E4-CDA8F8940C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0761" y="800823"/>
                <a:ext cx="8503920" cy="1065035"/>
              </a:xfrm>
              <a:prstGeom prst="rect">
                <a:avLst/>
              </a:prstGeom>
              <a:blipFill rotWithShape="0">
                <a:blip r:embed="rId3"/>
                <a:stretch>
                  <a:fillRect l="-1505" t="-2286" b="-1314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3">
            <a:extLst>
              <a:ext uri="{FF2B5EF4-FFF2-40B4-BE49-F238E27FC236}">
                <a16:creationId xmlns:a16="http://schemas.microsoft.com/office/drawing/2014/main" id="{CD821DDF-FC28-7FA4-840E-3093A4AF3D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 6</a:t>
            </a:r>
            <a:r>
              <a:rPr lang="en-GB" dirty="0"/>
              <a:t> ⇝ Example 3</a:t>
            </a:r>
            <a:r>
              <a:rPr lang="en-IN" dirty="0"/>
              <a:t> (</a:t>
            </a:r>
            <a:r>
              <a:rPr lang="en-IN" dirty="0">
                <a:solidFill>
                  <a:srgbClr val="FF0000"/>
                </a:solidFill>
              </a:rPr>
              <a:t>Cont’d</a:t>
            </a:r>
            <a:r>
              <a:rPr lang="en-IN" dirty="0"/>
              <a:t>)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2573ED7-A941-7F9E-C3E0-02299F79ADCE}"/>
              </a:ext>
            </a:extLst>
          </p:cNvPr>
          <p:cNvSpPr/>
          <p:nvPr/>
        </p:nvSpPr>
        <p:spPr>
          <a:xfrm>
            <a:off x="70647" y="798110"/>
            <a:ext cx="1810115" cy="483098"/>
          </a:xfrm>
          <a:prstGeom prst="roundRect">
            <a:avLst/>
          </a:pr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Question</a:t>
            </a:r>
            <a:endParaRPr kumimoji="0" lang="en-IN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Condensed"/>
              <a:ea typeface="+mn-ea"/>
              <a:cs typeface="+mn-cs"/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450FCD01-C3F3-5606-A80B-C55C310A5B77}"/>
              </a:ext>
            </a:extLst>
          </p:cNvPr>
          <p:cNvSpPr/>
          <p:nvPr/>
        </p:nvSpPr>
        <p:spPr>
          <a:xfrm>
            <a:off x="70646" y="1955480"/>
            <a:ext cx="1810115" cy="483098"/>
          </a:xfrm>
          <a:prstGeom prst="roundRect">
            <a:avLst/>
          </a:pr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Solution </a:t>
            </a:r>
            <a:endParaRPr kumimoji="0" lang="en-IN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Condensed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B2EB8BC8-8115-EF3E-9C6A-2169E587B4EE}"/>
                  </a:ext>
                </a:extLst>
              </p:cNvPr>
              <p:cNvSpPr/>
              <p:nvPr/>
            </p:nvSpPr>
            <p:spPr>
              <a:xfrm>
                <a:off x="70646" y="2525487"/>
                <a:ext cx="9897938" cy="137153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IN" sz="2800" dirty="0">
                    <a:solidFill>
                      <a:srgbClr val="002060"/>
                    </a:solidFill>
                  </a:rPr>
                  <a:t>Here, Q and T have different truth values. </a:t>
                </a:r>
              </a:p>
              <a:p>
                <a:pPr>
                  <a:lnSpc>
                    <a:spcPct val="150000"/>
                  </a:lnSpc>
                </a:pPr>
                <a:r>
                  <a:rPr lang="en-IN" sz="2800" dirty="0">
                    <a:solidFill>
                      <a:srgbClr val="002060"/>
                    </a:solidFill>
                  </a:rPr>
                  <a:t>So,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800" b="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p</m:t>
                        </m:r>
                        <m:r>
                          <a:rPr lang="en-US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→</m:t>
                        </m:r>
                        <m:d>
                          <m:dPr>
                            <m:ctrlPr>
                              <a:rPr lang="en-IN" sz="2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sz="28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q</m:t>
                            </m:r>
                            <m:r>
                              <a:rPr lang="en-US" sz="28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˅ </m:t>
                            </m:r>
                            <m:r>
                              <m:rPr>
                                <m:sty m:val="p"/>
                              </m:rPr>
                              <a:rPr lang="en-US" sz="28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r</m:t>
                            </m:r>
                            <m: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</m:e>
                    </m:d>
                    <m:r>
                      <a:rPr lang="en-US" sz="280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≢</m:t>
                    </m:r>
                    <m:d>
                      <m:dPr>
                        <m:ctrlPr>
                          <a:rPr lang="en-I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IN" sz="2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sz="28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r</m:t>
                            </m:r>
                            <m:r>
                              <a:rPr lang="en-US" sz="28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→</m:t>
                            </m:r>
                            <m:r>
                              <m:rPr>
                                <m:sty m:val="p"/>
                              </m:rPr>
                              <a:rPr lang="en-US" sz="28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q</m:t>
                            </m:r>
                            <m: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˅ </m:t>
                        </m:r>
                        <m:d>
                          <m:dPr>
                            <m:ctrlPr>
                              <a:rPr lang="en-IN" sz="2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sz="28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p</m:t>
                            </m:r>
                            <m:r>
                              <a:rPr lang="en-US" sz="28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→</m:t>
                            </m:r>
                            <m:r>
                              <m:rPr>
                                <m:sty m:val="p"/>
                              </m:rPr>
                              <a:rPr lang="en-US" sz="28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r</m:t>
                            </m:r>
                            <m: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</m:e>
                    </m:d>
                    <m:r>
                      <a:rPr lang="en-IN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8" name="Rectangle 37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B2EB8BC8-8115-EF3E-9C6A-2169E587B4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46" y="2525487"/>
                <a:ext cx="9897938" cy="1371531"/>
              </a:xfrm>
              <a:prstGeom prst="rect">
                <a:avLst/>
              </a:prstGeom>
              <a:blipFill rotWithShape="0">
                <a:blip r:embed="rId4"/>
                <a:stretch>
                  <a:fillRect l="-1294" b="-133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76795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</p:bldLst>
  </p:timing>
</p:sld>
</file>

<file path=ppt/theme/theme1.xml><?xml version="1.0" encoding="utf-8"?>
<a:theme xmlns:a="http://schemas.openxmlformats.org/drawingml/2006/main" name="Office Theme">
  <a:themeElements>
    <a:clrScheme name="Jay">
      <a:dk1>
        <a:srgbClr val="212121"/>
      </a:dk1>
      <a:lt1>
        <a:sysClr val="window" lastClr="FFFFFF"/>
      </a:lt1>
      <a:dk2>
        <a:srgbClr val="1D6FA9"/>
      </a:dk2>
      <a:lt2>
        <a:srgbClr val="FFFFFF"/>
      </a:lt2>
      <a:accent1>
        <a:srgbClr val="909090"/>
      </a:accent1>
      <a:accent2>
        <a:srgbClr val="00BBD3"/>
      </a:accent2>
      <a:accent3>
        <a:srgbClr val="8BC145"/>
      </a:accent3>
      <a:accent4>
        <a:srgbClr val="1D9A78"/>
      </a:accent4>
      <a:accent5>
        <a:srgbClr val="F19D19"/>
      </a:accent5>
      <a:accent6>
        <a:srgbClr val="B84742"/>
      </a:accent6>
      <a:hlink>
        <a:srgbClr val="70AD47"/>
      </a:hlink>
      <a:folHlink>
        <a:srgbClr val="ED7D31"/>
      </a:folHlink>
    </a:clrScheme>
    <a:fontScheme name="Custom 1">
      <a:majorFont>
        <a:latin typeface="Roboto Condensed"/>
        <a:ea typeface=""/>
        <a:cs typeface=""/>
      </a:majorFont>
      <a:minorFont>
        <a:latin typeface="Roboto Condense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19792</TotalTime>
  <Words>8057</Words>
  <Application>Microsoft Office PowerPoint</Application>
  <PresentationFormat>Widescreen</PresentationFormat>
  <Paragraphs>2102</Paragraphs>
  <Slides>138</Slides>
  <Notes>52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138</vt:i4>
      </vt:variant>
    </vt:vector>
  </HeadingPairs>
  <TitlesOfParts>
    <vt:vector size="151" baseType="lpstr">
      <vt:lpstr>Wingdings 3</vt:lpstr>
      <vt:lpstr>Roboto Condensed</vt:lpstr>
      <vt:lpstr>Wingdings 2</vt:lpstr>
      <vt:lpstr>Cambria</vt:lpstr>
      <vt:lpstr>Arial</vt:lpstr>
      <vt:lpstr>Wingdings</vt:lpstr>
      <vt:lpstr>Times New Roman</vt:lpstr>
      <vt:lpstr>Roboto Condensed Light</vt:lpstr>
      <vt:lpstr>Calibri</vt:lpstr>
      <vt:lpstr>Roboto Condensed (Body)</vt:lpstr>
      <vt:lpstr>Cambria Math</vt:lpstr>
      <vt:lpstr>Shruti</vt:lpstr>
      <vt:lpstr>Office Theme</vt:lpstr>
      <vt:lpstr>Unit – 2.2 Propositional Logic</vt:lpstr>
      <vt:lpstr>PowerPoint Presentation</vt:lpstr>
      <vt:lpstr>PowerPoint Presentation</vt:lpstr>
      <vt:lpstr>PowerPoint Presentation</vt:lpstr>
      <vt:lpstr>Logic</vt:lpstr>
      <vt:lpstr>Types of Logic</vt:lpstr>
      <vt:lpstr>Types of Logic (Cont’d)</vt:lpstr>
      <vt:lpstr>Method 1</vt:lpstr>
      <vt:lpstr>Proposition (Statement)</vt:lpstr>
      <vt:lpstr>Proposition (Statement)</vt:lpstr>
      <vt:lpstr>Propositional Variable</vt:lpstr>
      <vt:lpstr>Types of Proposition</vt:lpstr>
      <vt:lpstr>Simple Proposition (Atomic Proposition)</vt:lpstr>
      <vt:lpstr>Compound Proposition</vt:lpstr>
      <vt:lpstr>Truth Values of Proposition</vt:lpstr>
      <vt:lpstr>Truth Values of Proposition (Cont’d)</vt:lpstr>
      <vt:lpstr>Method 1 ⇝ Example 1</vt:lpstr>
      <vt:lpstr>Method 1 ⇝ Example 1(Cont’d)</vt:lpstr>
      <vt:lpstr>Method 1 ⇝ Example 2</vt:lpstr>
      <vt:lpstr>Method 1 ⇝ Example 2(Cont’d)</vt:lpstr>
      <vt:lpstr>Method 2</vt:lpstr>
      <vt:lpstr>Logical Connectives</vt:lpstr>
      <vt:lpstr>Method 2.1</vt:lpstr>
      <vt:lpstr>Conjunction</vt:lpstr>
      <vt:lpstr>Conjunction (Cont’d)</vt:lpstr>
      <vt:lpstr>Conjunction (Cont’d)</vt:lpstr>
      <vt:lpstr>Method 2.1 ⇝ Example 1</vt:lpstr>
      <vt:lpstr>Method 2.1 ⇝ Example 2</vt:lpstr>
      <vt:lpstr>Method 2.1 ⇝ Example 2</vt:lpstr>
      <vt:lpstr>Method 2.1 ⇝ Example 3</vt:lpstr>
      <vt:lpstr>Method 2.2</vt:lpstr>
      <vt:lpstr>Disjunction</vt:lpstr>
      <vt:lpstr>Disjunction (Cont’d)</vt:lpstr>
      <vt:lpstr>Disjunction (Cont’d)</vt:lpstr>
      <vt:lpstr>Method 2.2 ⇝ Example 1</vt:lpstr>
      <vt:lpstr>Method 2.1 ⇝ Example 2</vt:lpstr>
      <vt:lpstr>Method 2.1 ⇝ Example 2</vt:lpstr>
      <vt:lpstr>Method 2.2 ⇝ Example 3</vt:lpstr>
      <vt:lpstr>Method 2.3</vt:lpstr>
      <vt:lpstr>Negation</vt:lpstr>
      <vt:lpstr>Negation (Cont’d)</vt:lpstr>
      <vt:lpstr>Negation (Cont’d)</vt:lpstr>
      <vt:lpstr>Method 2.3 ⇝ Example 1</vt:lpstr>
      <vt:lpstr>Method 2.3 ⇝ Example 2</vt:lpstr>
      <vt:lpstr>Method 2.3 ⇝ Example 3</vt:lpstr>
      <vt:lpstr>Method 2.3 ⇝ Example 4</vt:lpstr>
      <vt:lpstr>Method 2.4</vt:lpstr>
      <vt:lpstr>Conditional </vt:lpstr>
      <vt:lpstr>Conditional (Cont’d)</vt:lpstr>
      <vt:lpstr>Conditional (Cont’d)</vt:lpstr>
      <vt:lpstr>Method 2.4⇝ Example 1</vt:lpstr>
      <vt:lpstr>Method 2.4⇝ Example 2</vt:lpstr>
      <vt:lpstr>Method 2.4⇝ Example 2</vt:lpstr>
      <vt:lpstr>Method 2.4⇝ Example 2</vt:lpstr>
      <vt:lpstr>Method 2.4⇝ Example 3</vt:lpstr>
      <vt:lpstr>Method 2.4⇝ Example 3</vt:lpstr>
      <vt:lpstr>Method 2.4⇝ Example 3</vt:lpstr>
      <vt:lpstr>Method 2.4 ⇝ Example 4</vt:lpstr>
      <vt:lpstr>Method 2.4 ⇝ Example 5</vt:lpstr>
      <vt:lpstr>Method 2.4 ⇝ Example 6</vt:lpstr>
      <vt:lpstr>Method 2.5</vt:lpstr>
      <vt:lpstr>Biconditional </vt:lpstr>
      <vt:lpstr>Biconditional </vt:lpstr>
      <vt:lpstr>Method 2.5⇝ Example 1</vt:lpstr>
      <vt:lpstr>Method 2.5⇝ Example 1</vt:lpstr>
      <vt:lpstr>Method 2.5⇝ Example 1</vt:lpstr>
      <vt:lpstr>Method 2.5 ⇝ Example 2</vt:lpstr>
      <vt:lpstr>Method 2.5 ⇝ Example 3</vt:lpstr>
      <vt:lpstr>Method 3</vt:lpstr>
      <vt:lpstr>Precedence Rule</vt:lpstr>
      <vt:lpstr>Precedence Rule (Cont’d)</vt:lpstr>
      <vt:lpstr>Precedence Rule (Cont’d)</vt:lpstr>
      <vt:lpstr>Method 3 ⇝ Example 1</vt:lpstr>
      <vt:lpstr>Method 4</vt:lpstr>
      <vt:lpstr>Well-Formed Formula</vt:lpstr>
      <vt:lpstr>Well-Formed Formula (Cont’d)</vt:lpstr>
      <vt:lpstr>Well-Formed Formula (Cont’d)</vt:lpstr>
      <vt:lpstr>Well-Formed Formula (Cont’d)</vt:lpstr>
      <vt:lpstr>Method 4 ⇝ Example 1</vt:lpstr>
      <vt:lpstr>Method 4 ⇝ Example 1</vt:lpstr>
      <vt:lpstr>Method 4 ⇝ Example 1</vt:lpstr>
      <vt:lpstr>Method 4 ⇝ Example 1</vt:lpstr>
      <vt:lpstr>Method 4 ⇝ Example 1</vt:lpstr>
      <vt:lpstr>Method 5</vt:lpstr>
      <vt:lpstr>Tautology</vt:lpstr>
      <vt:lpstr>Contradiction</vt:lpstr>
      <vt:lpstr>Contingency</vt:lpstr>
      <vt:lpstr>Method 5 ⇝ Example 1</vt:lpstr>
      <vt:lpstr>Method 5 ⇝ Example 2</vt:lpstr>
      <vt:lpstr>Method 5 ⇝ Example 3</vt:lpstr>
      <vt:lpstr>Method 5 ⇝ Example 3 (Cont’d)</vt:lpstr>
      <vt:lpstr>Method 6</vt:lpstr>
      <vt:lpstr>Logical Equivalence</vt:lpstr>
      <vt:lpstr>Laws of Logic</vt:lpstr>
      <vt:lpstr>Laws of Logic</vt:lpstr>
      <vt:lpstr>Method 6 ⇝ Example 1</vt:lpstr>
      <vt:lpstr>Method 6 ⇝ Example 2</vt:lpstr>
      <vt:lpstr>Method 6 ⇝ Example 3</vt:lpstr>
      <vt:lpstr>Method 6 ⇝ Example 3 (Cont’d)</vt:lpstr>
      <vt:lpstr>Method 7</vt:lpstr>
      <vt:lpstr>Normal forms</vt:lpstr>
      <vt:lpstr>Elementary Sum</vt:lpstr>
      <vt:lpstr>Elementary Product</vt:lpstr>
      <vt:lpstr>Minterm</vt:lpstr>
      <vt:lpstr>Minterm</vt:lpstr>
      <vt:lpstr>Maxterm</vt:lpstr>
      <vt:lpstr>Maxterm</vt:lpstr>
      <vt:lpstr>Method 7.1</vt:lpstr>
      <vt:lpstr>Disjunctive Normal Form (DNF)</vt:lpstr>
      <vt:lpstr>Disjunctive Normal Form (Cont’d)</vt:lpstr>
      <vt:lpstr>Disjunctive Normal Form (Cont’d)</vt:lpstr>
      <vt:lpstr>Factor</vt:lpstr>
      <vt:lpstr>Method 7.1 ⇝ Example 1.1</vt:lpstr>
      <vt:lpstr>Method 7.1 ⇝ Example 1.2</vt:lpstr>
      <vt:lpstr>Method 7.1 ⇝ Example 1.3</vt:lpstr>
      <vt:lpstr>Method 7.1 ⇝ Example 1.3 (Cont’d)</vt:lpstr>
      <vt:lpstr>Method 7.2</vt:lpstr>
      <vt:lpstr>Conjunctive Normal Form (CNF)</vt:lpstr>
      <vt:lpstr>Conjunctive Normal Form (Cont’d)</vt:lpstr>
      <vt:lpstr>Conjunctive Normal Form (Cont’d)</vt:lpstr>
      <vt:lpstr>Factor</vt:lpstr>
      <vt:lpstr>Method 7.2 ⇝ Example 1.1</vt:lpstr>
      <vt:lpstr>Method 7.2 ⇝ Example 1.2</vt:lpstr>
      <vt:lpstr>Method 7.2 ⇝ Example 1.2 (Cont’d)</vt:lpstr>
      <vt:lpstr>Method 7.2 ⇝ Example 1.2 (Cont’d)</vt:lpstr>
      <vt:lpstr>Method 7.3</vt:lpstr>
      <vt:lpstr>Principal Disjunctive Normal Form (PDNF)</vt:lpstr>
      <vt:lpstr>Principal Disjunctive Normal Form (Cont’d)</vt:lpstr>
      <vt:lpstr>Principal Disjunctive Normal Form</vt:lpstr>
      <vt:lpstr>Method 7.3 ⇝ Example 1</vt:lpstr>
      <vt:lpstr>Method 7.3 ⇝ Example 2</vt:lpstr>
      <vt:lpstr>Method 7.3 ⇝ Example 2 (Cont’d)</vt:lpstr>
      <vt:lpstr>Method 7.4</vt:lpstr>
      <vt:lpstr>Principal Conjunctive Normal Form (PCNF)</vt:lpstr>
      <vt:lpstr>Principal Conjunctive Normal Form (Cont’d)</vt:lpstr>
      <vt:lpstr>Principal Conjunctive Normal Form (Cont’d)</vt:lpstr>
      <vt:lpstr>Method 7.4 ⇝ Example 1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Nishant khiraiya</cp:lastModifiedBy>
  <cp:revision>1503</cp:revision>
  <dcterms:created xsi:type="dcterms:W3CDTF">2020-05-01T05:09:15Z</dcterms:created>
  <dcterms:modified xsi:type="dcterms:W3CDTF">2024-07-10T07:50:32Z</dcterms:modified>
</cp:coreProperties>
</file>